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257" r:id="rId5"/>
    <p:sldId id="290" r:id="rId6"/>
    <p:sldId id="292" r:id="rId7"/>
    <p:sldId id="294" r:id="rId8"/>
    <p:sldId id="296" r:id="rId9"/>
    <p:sldId id="298" r:id="rId10"/>
    <p:sldId id="300" r:id="rId11"/>
    <p:sldId id="302" r:id="rId12"/>
    <p:sldId id="304" r:id="rId13"/>
    <p:sldId id="258" r:id="rId14"/>
    <p:sldId id="259" r:id="rId15"/>
    <p:sldId id="306" r:id="rId16"/>
    <p:sldId id="287" r:id="rId17"/>
    <p:sldId id="260" r:id="rId18"/>
    <p:sldId id="261" r:id="rId19"/>
    <p:sldId id="307" r:id="rId20"/>
    <p:sldId id="312" r:id="rId21"/>
    <p:sldId id="315" r:id="rId22"/>
    <p:sldId id="262" r:id="rId23"/>
    <p:sldId id="264" r:id="rId24"/>
    <p:sldId id="265" r:id="rId25"/>
    <p:sldId id="266" r:id="rId26"/>
    <p:sldId id="274" r:id="rId27"/>
    <p:sldId id="275" r:id="rId28"/>
    <p:sldId id="276" r:id="rId29"/>
    <p:sldId id="279" r:id="rId3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E969-B855-48A0-B689-C1814D732E3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C87BF3-38F6-477B-840E-ADEA20B86E06}" type="pres">
      <dgm:prSet presAssocID="{5FBEE969-B855-48A0-B689-C1814D732E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98E23-8C01-4C05-AF96-89BD38333445}" type="presOf" srcId="{5FBEE969-B855-48A0-B689-C1814D732E35}" destId="{FEC87BF3-38F6-477B-840E-ADEA20B86E06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A57-4E8F-4B3C-ACAC-63D1848DC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0845-A619-4B46-9727-388C6E8B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433F-C122-4BEA-A064-B269C136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70C0-89F6-462E-B458-2C25B0056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0BAC-3814-4E7A-BA76-88DCA3610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9579-B6C1-4AAB-9577-2FF80F3DB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9299-323E-4BAD-99BF-1484C3574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4852-04F2-40FE-951A-F758892DD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ACCC-6525-4847-9BE1-E4EDC5CF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2636-EAE6-4C10-9921-5ED8E2EDE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F02D-FB2D-46EF-9FA4-3284ECDB0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15C3-947F-45A7-872F-4AE508617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A9ED-CC1D-4D33-8DC6-1DB747F7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765E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BE5E98D-BB9D-4F34-9637-37ECBF755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Lachmoewe2cele4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ooclub.ru/fotogal/clip/birds/227a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Black-oystercatcher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Afrikanischer_straus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Gaense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A4%D0%B0%D0%B9%D0%BB:Chickens_feeding.jpg" TargetMode="External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Petronia_xanthocoll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Columba_livia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ru.wikipedia.org/wiki/%D0%A4%D0%B0%D0%B9%D0%BB:Dendrocopos_minor_cropped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Lachmoewe2cele4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ru.wikipedia.org/wiki/%D0%A4%D0%B0%D0%B9%D0%BB:Podiceps_cristatus_5_(Marek_Szczepanek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Northern_Spotted_Owl.USFWS-thumb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ru.wikipedia.org/wiki/%D0%A4%D0%B0%D0%B9%D0%BB:Greater_Kestrel_Namibia.jpg" TargetMode="External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portbox.ru/i/pekin/venues/Bird's-Nest2.jpg" TargetMode="External"/><Relationship Id="rId2" Type="http://schemas.openxmlformats.org/officeDocument/2006/relationships/hyperlink" Target="http://news.sportbox.ru/i/pekin/venues/Bird's-Nest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2.jpeg"/><Relationship Id="rId4" Type="http://schemas.openxmlformats.org/officeDocument/2006/relationships/hyperlink" Target="http://news.sportbox.ru/i/pekin/venues/Bird's-Nest3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ewstour.ru/2008/07/04/arkhitektor_dzhejjms_lo_vysidel_zdaniejajjc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5900" y="4221163"/>
            <a:ext cx="38481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Автор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Герцен О.Н.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учитель биологии и географии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215370" cy="18002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Размножение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развитие птиц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43213" y="6453188"/>
            <a:ext cx="2881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2015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6215082"/>
          <a:ext cx="464973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28604"/>
            <a:ext cx="8229600" cy="571504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54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Размножение и развитие птиц</a:t>
            </a:r>
            <a:endParaRPr lang="ru-RU" sz="54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13" descr="Larus ridibundus">
            <a:hlinkClick r:id="rId2" tooltip="Larus ridibundu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6572296" cy="457203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14422"/>
            <a:ext cx="8229600" cy="242889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kern="0" dirty="0">
              <a:solidFill>
                <a:schemeClr val="accent2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Рисунок 4" descr="http://festival.1september.ru/articles/510867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«Все – из яйца»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143008"/>
          </a:xfrm>
        </p:spPr>
        <p:txBody>
          <a:bodyPr/>
          <a:lstStyle/>
          <a:p>
            <a:r>
              <a:rPr lang="ru-RU" sz="3600" b="1" i="1" dirty="0" smtClean="0"/>
              <a:t>Английский врач</a:t>
            </a:r>
          </a:p>
          <a:p>
            <a:r>
              <a:rPr lang="ru-RU" sz="3600" b="1" i="1" dirty="0" smtClean="0"/>
              <a:t> Уильям Гарвей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Строение органов размножения</a:t>
            </a:r>
            <a:endParaRPr lang="ru-RU" sz="3200" dirty="0"/>
          </a:p>
        </p:txBody>
      </p:sp>
      <p:pic>
        <p:nvPicPr>
          <p:cNvPr id="4" name="Содержимое 3" descr="http://festival.1september.ru/articles/510867/img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2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2124075" y="981075"/>
            <a:ext cx="5905500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ОРГАНЫ РАЗМНОЖЕНИЯ ПТИЦ</a:t>
            </a:r>
          </a:p>
        </p:txBody>
      </p:sp>
      <p:sp>
        <p:nvSpPr>
          <p:cNvPr id="4099" name="AutoShape 8"/>
          <p:cNvSpPr>
            <a:spLocks noChangeArrowheads="1"/>
          </p:cNvSpPr>
          <p:nvPr/>
        </p:nvSpPr>
        <p:spPr bwMode="auto">
          <a:xfrm>
            <a:off x="1042988" y="2349500"/>
            <a:ext cx="2305050" cy="5048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САМКА </a:t>
            </a:r>
          </a:p>
        </p:txBody>
      </p:sp>
      <p:sp>
        <p:nvSpPr>
          <p:cNvPr id="4100" name="AutoShape 9"/>
          <p:cNvSpPr>
            <a:spLocks noChangeArrowheads="1"/>
          </p:cNvSpPr>
          <p:nvPr/>
        </p:nvSpPr>
        <p:spPr bwMode="auto">
          <a:xfrm>
            <a:off x="6372225" y="2420938"/>
            <a:ext cx="2376488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САМЕЦ</a:t>
            </a:r>
          </a:p>
        </p:txBody>
      </p:sp>
      <p:sp>
        <p:nvSpPr>
          <p:cNvPr id="4101" name="WordArt 1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Работа с учебником</a:t>
            </a: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 rot="5400000">
            <a:off x="2374900" y="1736726"/>
            <a:ext cx="504825" cy="431800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215900 h 21600"/>
              <a:gd name="T4" fmla="*/ 378619 w 21600"/>
              <a:gd name="T5" fmla="*/ 431800 h 21600"/>
              <a:gd name="T6" fmla="*/ 5048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 rot="5400000">
            <a:off x="7272337" y="1809751"/>
            <a:ext cx="504825" cy="431800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215900 h 21600"/>
              <a:gd name="T4" fmla="*/ 378619 w 21600"/>
              <a:gd name="T5" fmla="*/ 431800 h 21600"/>
              <a:gd name="T6" fmla="*/ 5048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611188" y="2997200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Яичник 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443663" y="3141663"/>
            <a:ext cx="23050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Семенники </a:t>
            </a:r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3635375" y="3284538"/>
            <a:ext cx="230505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Учебник, </a:t>
            </a:r>
            <a:r>
              <a:rPr lang="ru-RU" sz="2400" dirty="0" smtClean="0">
                <a:latin typeface="Times New Roman" pitchFamily="18" charset="0"/>
              </a:rPr>
              <a:t>с.218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611188" y="3716338"/>
            <a:ext cx="2665412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Воронка яйцевода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611188" y="4365625"/>
            <a:ext cx="2665412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Яйцевод 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611188" y="5084763"/>
            <a:ext cx="2665412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Остаток правого</a:t>
            </a:r>
          </a:p>
          <a:p>
            <a:r>
              <a:rPr lang="ru-RU" sz="2000" b="1">
                <a:latin typeface="Times New Roman" pitchFamily="18" charset="0"/>
              </a:rPr>
              <a:t>яйцевода</a:t>
            </a: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6443663" y="3933825"/>
            <a:ext cx="23050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Семяпроводы </a:t>
            </a:r>
          </a:p>
        </p:txBody>
      </p:sp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3492500" y="4868863"/>
            <a:ext cx="5472113" cy="17287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Где располагаются органы размножения?</a:t>
            </a:r>
          </a:p>
          <a:p>
            <a:pPr algn="l"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Почему у самки развивается только один </a:t>
            </a:r>
          </a:p>
          <a:p>
            <a:pPr algn="l"/>
            <a:r>
              <a:rPr lang="ru-RU" sz="2000" dirty="0">
                <a:latin typeface="Times New Roman" pitchFamily="18" charset="0"/>
              </a:rPr>
              <a:t>  яичник? (учебник, с. 218)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652963"/>
            <a:ext cx="8820150" cy="19335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Используя дополнительный материал расскажите о значении каждого структурного элемента яйца</a:t>
            </a:r>
          </a:p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Что обозначено на рисунке цифрой 7?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5148263" y="1125538"/>
            <a:ext cx="36528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Строение яйца</a:t>
            </a:r>
          </a:p>
        </p:txBody>
      </p:sp>
      <p:sp>
        <p:nvSpPr>
          <p:cNvPr id="5124" name="Oval 16"/>
          <p:cNvSpPr>
            <a:spLocks noChangeArrowheads="1"/>
          </p:cNvSpPr>
          <p:nvPr/>
        </p:nvSpPr>
        <p:spPr bwMode="auto">
          <a:xfrm>
            <a:off x="827088" y="1557338"/>
            <a:ext cx="3455987" cy="2159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Freeform 19"/>
          <p:cNvSpPr>
            <a:spLocks/>
          </p:cNvSpPr>
          <p:nvPr/>
        </p:nvSpPr>
        <p:spPr bwMode="auto">
          <a:xfrm>
            <a:off x="839788" y="1628775"/>
            <a:ext cx="3071812" cy="2016125"/>
          </a:xfrm>
          <a:custGeom>
            <a:avLst/>
            <a:gdLst>
              <a:gd name="T0" fmla="*/ 38 w 1935"/>
              <a:gd name="T1" fmla="*/ 680 h 1270"/>
              <a:gd name="T2" fmla="*/ 38 w 1935"/>
              <a:gd name="T3" fmla="*/ 544 h 1270"/>
              <a:gd name="T4" fmla="*/ 174 w 1935"/>
              <a:gd name="T5" fmla="*/ 318 h 1270"/>
              <a:gd name="T6" fmla="*/ 446 w 1935"/>
              <a:gd name="T7" fmla="*/ 136 h 1270"/>
              <a:gd name="T8" fmla="*/ 763 w 1935"/>
              <a:gd name="T9" fmla="*/ 45 h 1270"/>
              <a:gd name="T10" fmla="*/ 1081 w 1935"/>
              <a:gd name="T11" fmla="*/ 0 h 1270"/>
              <a:gd name="T12" fmla="*/ 1444 w 1935"/>
              <a:gd name="T13" fmla="*/ 45 h 1270"/>
              <a:gd name="T14" fmla="*/ 1807 w 1935"/>
              <a:gd name="T15" fmla="*/ 227 h 1270"/>
              <a:gd name="T16" fmla="*/ 1761 w 1935"/>
              <a:gd name="T17" fmla="*/ 590 h 1270"/>
              <a:gd name="T18" fmla="*/ 1897 w 1935"/>
              <a:gd name="T19" fmla="*/ 953 h 1270"/>
              <a:gd name="T20" fmla="*/ 1535 w 1935"/>
              <a:gd name="T21" fmla="*/ 1179 h 1270"/>
              <a:gd name="T22" fmla="*/ 990 w 1935"/>
              <a:gd name="T23" fmla="*/ 1270 h 1270"/>
              <a:gd name="T24" fmla="*/ 627 w 1935"/>
              <a:gd name="T25" fmla="*/ 1179 h 1270"/>
              <a:gd name="T26" fmla="*/ 264 w 1935"/>
              <a:gd name="T27" fmla="*/ 998 h 1270"/>
              <a:gd name="T28" fmla="*/ 38 w 1935"/>
              <a:gd name="T29" fmla="*/ 680 h 12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5"/>
              <a:gd name="T46" fmla="*/ 0 h 1270"/>
              <a:gd name="T47" fmla="*/ 1935 w 1935"/>
              <a:gd name="T48" fmla="*/ 1270 h 12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5" h="1270">
                <a:moveTo>
                  <a:pt x="38" y="680"/>
                </a:moveTo>
                <a:cubicBezTo>
                  <a:pt x="0" y="604"/>
                  <a:pt x="15" y="604"/>
                  <a:pt x="38" y="544"/>
                </a:cubicBezTo>
                <a:cubicBezTo>
                  <a:pt x="61" y="484"/>
                  <a:pt x="106" y="386"/>
                  <a:pt x="174" y="318"/>
                </a:cubicBezTo>
                <a:cubicBezTo>
                  <a:pt x="242" y="250"/>
                  <a:pt x="348" y="181"/>
                  <a:pt x="446" y="136"/>
                </a:cubicBezTo>
                <a:cubicBezTo>
                  <a:pt x="544" y="91"/>
                  <a:pt x="657" y="68"/>
                  <a:pt x="763" y="45"/>
                </a:cubicBezTo>
                <a:cubicBezTo>
                  <a:pt x="869" y="22"/>
                  <a:pt x="968" y="0"/>
                  <a:pt x="1081" y="0"/>
                </a:cubicBezTo>
                <a:cubicBezTo>
                  <a:pt x="1194" y="0"/>
                  <a:pt x="1323" y="7"/>
                  <a:pt x="1444" y="45"/>
                </a:cubicBezTo>
                <a:cubicBezTo>
                  <a:pt x="1565" y="83"/>
                  <a:pt x="1754" y="136"/>
                  <a:pt x="1807" y="227"/>
                </a:cubicBezTo>
                <a:cubicBezTo>
                  <a:pt x="1860" y="318"/>
                  <a:pt x="1746" y="469"/>
                  <a:pt x="1761" y="590"/>
                </a:cubicBezTo>
                <a:cubicBezTo>
                  <a:pt x="1776" y="711"/>
                  <a:pt x="1935" y="855"/>
                  <a:pt x="1897" y="953"/>
                </a:cubicBezTo>
                <a:cubicBezTo>
                  <a:pt x="1859" y="1051"/>
                  <a:pt x="1686" y="1126"/>
                  <a:pt x="1535" y="1179"/>
                </a:cubicBezTo>
                <a:cubicBezTo>
                  <a:pt x="1384" y="1232"/>
                  <a:pt x="1141" y="1270"/>
                  <a:pt x="990" y="1270"/>
                </a:cubicBezTo>
                <a:cubicBezTo>
                  <a:pt x="839" y="1270"/>
                  <a:pt x="748" y="1224"/>
                  <a:pt x="627" y="1179"/>
                </a:cubicBezTo>
                <a:cubicBezTo>
                  <a:pt x="506" y="1134"/>
                  <a:pt x="362" y="1081"/>
                  <a:pt x="264" y="998"/>
                </a:cubicBezTo>
                <a:cubicBezTo>
                  <a:pt x="166" y="915"/>
                  <a:pt x="76" y="756"/>
                  <a:pt x="38" y="68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Oval 20"/>
          <p:cNvSpPr>
            <a:spLocks noChangeArrowheads="1"/>
          </p:cNvSpPr>
          <p:nvPr/>
        </p:nvSpPr>
        <p:spPr bwMode="auto">
          <a:xfrm>
            <a:off x="1763713" y="1916113"/>
            <a:ext cx="1296987" cy="12239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Freeform 23"/>
          <p:cNvSpPr>
            <a:spLocks/>
          </p:cNvSpPr>
          <p:nvPr/>
        </p:nvSpPr>
        <p:spPr bwMode="auto">
          <a:xfrm>
            <a:off x="1003300" y="2316163"/>
            <a:ext cx="765175" cy="514350"/>
          </a:xfrm>
          <a:custGeom>
            <a:avLst/>
            <a:gdLst>
              <a:gd name="T0" fmla="*/ 482 w 482"/>
              <a:gd name="T1" fmla="*/ 0 h 324"/>
              <a:gd name="T2" fmla="*/ 357 w 482"/>
              <a:gd name="T3" fmla="*/ 39 h 324"/>
              <a:gd name="T4" fmla="*/ 299 w 482"/>
              <a:gd name="T5" fmla="*/ 77 h 324"/>
              <a:gd name="T6" fmla="*/ 270 w 482"/>
              <a:gd name="T7" fmla="*/ 96 h 324"/>
              <a:gd name="T8" fmla="*/ 174 w 482"/>
              <a:gd name="T9" fmla="*/ 144 h 324"/>
              <a:gd name="T10" fmla="*/ 155 w 482"/>
              <a:gd name="T11" fmla="*/ 173 h 324"/>
              <a:gd name="T12" fmla="*/ 126 w 482"/>
              <a:gd name="T13" fmla="*/ 183 h 324"/>
              <a:gd name="T14" fmla="*/ 11 w 482"/>
              <a:gd name="T15" fmla="*/ 202 h 324"/>
              <a:gd name="T16" fmla="*/ 21 w 482"/>
              <a:gd name="T17" fmla="*/ 269 h 324"/>
              <a:gd name="T18" fmla="*/ 194 w 482"/>
              <a:gd name="T19" fmla="*/ 211 h 324"/>
              <a:gd name="T20" fmla="*/ 232 w 482"/>
              <a:gd name="T21" fmla="*/ 250 h 324"/>
              <a:gd name="T22" fmla="*/ 290 w 482"/>
              <a:gd name="T23" fmla="*/ 231 h 324"/>
              <a:gd name="T24" fmla="*/ 328 w 482"/>
              <a:gd name="T25" fmla="*/ 221 h 324"/>
              <a:gd name="T26" fmla="*/ 366 w 482"/>
              <a:gd name="T27" fmla="*/ 211 h 324"/>
              <a:gd name="T28" fmla="*/ 462 w 482"/>
              <a:gd name="T29" fmla="*/ 154 h 324"/>
              <a:gd name="T30" fmla="*/ 482 w 482"/>
              <a:gd name="T31" fmla="*/ 0 h 3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2"/>
              <a:gd name="T49" fmla="*/ 0 h 324"/>
              <a:gd name="T50" fmla="*/ 482 w 482"/>
              <a:gd name="T51" fmla="*/ 324 h 3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2" h="324">
                <a:moveTo>
                  <a:pt x="482" y="0"/>
                </a:moveTo>
                <a:cubicBezTo>
                  <a:pt x="447" y="12"/>
                  <a:pt x="390" y="21"/>
                  <a:pt x="357" y="39"/>
                </a:cubicBezTo>
                <a:cubicBezTo>
                  <a:pt x="337" y="50"/>
                  <a:pt x="318" y="64"/>
                  <a:pt x="299" y="77"/>
                </a:cubicBezTo>
                <a:cubicBezTo>
                  <a:pt x="289" y="83"/>
                  <a:pt x="270" y="96"/>
                  <a:pt x="270" y="96"/>
                </a:cubicBezTo>
                <a:cubicBezTo>
                  <a:pt x="252" y="176"/>
                  <a:pt x="281" y="106"/>
                  <a:pt x="174" y="144"/>
                </a:cubicBezTo>
                <a:cubicBezTo>
                  <a:pt x="163" y="148"/>
                  <a:pt x="164" y="166"/>
                  <a:pt x="155" y="173"/>
                </a:cubicBezTo>
                <a:cubicBezTo>
                  <a:pt x="147" y="179"/>
                  <a:pt x="136" y="180"/>
                  <a:pt x="126" y="183"/>
                </a:cubicBezTo>
                <a:cubicBezTo>
                  <a:pt x="82" y="167"/>
                  <a:pt x="49" y="177"/>
                  <a:pt x="11" y="202"/>
                </a:cubicBezTo>
                <a:cubicBezTo>
                  <a:pt x="14" y="224"/>
                  <a:pt x="0" y="262"/>
                  <a:pt x="21" y="269"/>
                </a:cubicBezTo>
                <a:cubicBezTo>
                  <a:pt x="187" y="324"/>
                  <a:pt x="177" y="293"/>
                  <a:pt x="194" y="211"/>
                </a:cubicBezTo>
                <a:cubicBezTo>
                  <a:pt x="201" y="233"/>
                  <a:pt x="199" y="253"/>
                  <a:pt x="232" y="250"/>
                </a:cubicBezTo>
                <a:cubicBezTo>
                  <a:pt x="252" y="248"/>
                  <a:pt x="290" y="231"/>
                  <a:pt x="290" y="231"/>
                </a:cubicBezTo>
                <a:cubicBezTo>
                  <a:pt x="308" y="175"/>
                  <a:pt x="285" y="215"/>
                  <a:pt x="328" y="221"/>
                </a:cubicBezTo>
                <a:cubicBezTo>
                  <a:pt x="341" y="223"/>
                  <a:pt x="353" y="214"/>
                  <a:pt x="366" y="211"/>
                </a:cubicBezTo>
                <a:cubicBezTo>
                  <a:pt x="382" y="149"/>
                  <a:pt x="398" y="164"/>
                  <a:pt x="462" y="154"/>
                </a:cubicBezTo>
                <a:cubicBezTo>
                  <a:pt x="467" y="105"/>
                  <a:pt x="482" y="50"/>
                  <a:pt x="48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Freeform 24"/>
          <p:cNvSpPr>
            <a:spLocks/>
          </p:cNvSpPr>
          <p:nvPr/>
        </p:nvSpPr>
        <p:spPr bwMode="auto">
          <a:xfrm>
            <a:off x="1570038" y="2587625"/>
            <a:ext cx="228600" cy="254000"/>
          </a:xfrm>
          <a:custGeom>
            <a:avLst/>
            <a:gdLst>
              <a:gd name="T0" fmla="*/ 144 w 144"/>
              <a:gd name="T1" fmla="*/ 136 h 160"/>
              <a:gd name="T2" fmla="*/ 0 w 144"/>
              <a:gd name="T3" fmla="*/ 31 h 160"/>
              <a:gd name="T4" fmla="*/ 96 w 144"/>
              <a:gd name="T5" fmla="*/ 12 h 160"/>
              <a:gd name="T6" fmla="*/ 105 w 144"/>
              <a:gd name="T7" fmla="*/ 40 h 160"/>
              <a:gd name="T8" fmla="*/ 115 w 144"/>
              <a:gd name="T9" fmla="*/ 117 h 160"/>
              <a:gd name="T10" fmla="*/ 144 w 144"/>
              <a:gd name="T11" fmla="*/ 136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60"/>
              <a:gd name="T20" fmla="*/ 144 w 14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60">
                <a:moveTo>
                  <a:pt x="144" y="136"/>
                </a:moveTo>
                <a:cubicBezTo>
                  <a:pt x="121" y="72"/>
                  <a:pt x="60" y="50"/>
                  <a:pt x="0" y="31"/>
                </a:cubicBezTo>
                <a:cubicBezTo>
                  <a:pt x="40" y="5"/>
                  <a:pt x="49" y="0"/>
                  <a:pt x="96" y="12"/>
                </a:cubicBezTo>
                <a:cubicBezTo>
                  <a:pt x="99" y="21"/>
                  <a:pt x="103" y="30"/>
                  <a:pt x="105" y="40"/>
                </a:cubicBezTo>
                <a:cubicBezTo>
                  <a:pt x="110" y="65"/>
                  <a:pt x="108" y="92"/>
                  <a:pt x="115" y="117"/>
                </a:cubicBezTo>
                <a:cubicBezTo>
                  <a:pt x="127" y="160"/>
                  <a:pt x="130" y="150"/>
                  <a:pt x="144" y="1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Freeform 25"/>
          <p:cNvSpPr>
            <a:spLocks/>
          </p:cNvSpPr>
          <p:nvPr/>
        </p:nvSpPr>
        <p:spPr bwMode="auto">
          <a:xfrm>
            <a:off x="2916238" y="2133600"/>
            <a:ext cx="717550" cy="517525"/>
          </a:xfrm>
          <a:custGeom>
            <a:avLst/>
            <a:gdLst>
              <a:gd name="T0" fmla="*/ 0 w 452"/>
              <a:gd name="T1" fmla="*/ 0 h 326"/>
              <a:gd name="T2" fmla="*/ 124 w 452"/>
              <a:gd name="T3" fmla="*/ 29 h 326"/>
              <a:gd name="T4" fmla="*/ 153 w 452"/>
              <a:gd name="T5" fmla="*/ 58 h 326"/>
              <a:gd name="T6" fmla="*/ 182 w 452"/>
              <a:gd name="T7" fmla="*/ 67 h 326"/>
              <a:gd name="T8" fmla="*/ 211 w 452"/>
              <a:gd name="T9" fmla="*/ 125 h 326"/>
              <a:gd name="T10" fmla="*/ 288 w 452"/>
              <a:gd name="T11" fmla="*/ 144 h 326"/>
              <a:gd name="T12" fmla="*/ 316 w 452"/>
              <a:gd name="T13" fmla="*/ 163 h 326"/>
              <a:gd name="T14" fmla="*/ 432 w 452"/>
              <a:gd name="T15" fmla="*/ 173 h 326"/>
              <a:gd name="T16" fmla="*/ 412 w 452"/>
              <a:gd name="T17" fmla="*/ 250 h 326"/>
              <a:gd name="T18" fmla="*/ 403 w 452"/>
              <a:gd name="T19" fmla="*/ 288 h 326"/>
              <a:gd name="T20" fmla="*/ 278 w 452"/>
              <a:gd name="T21" fmla="*/ 259 h 326"/>
              <a:gd name="T22" fmla="*/ 172 w 452"/>
              <a:gd name="T23" fmla="*/ 259 h 326"/>
              <a:gd name="T24" fmla="*/ 115 w 452"/>
              <a:gd name="T25" fmla="*/ 326 h 326"/>
              <a:gd name="T26" fmla="*/ 67 w 452"/>
              <a:gd name="T27" fmla="*/ 173 h 326"/>
              <a:gd name="T28" fmla="*/ 57 w 452"/>
              <a:gd name="T29" fmla="*/ 106 h 326"/>
              <a:gd name="T30" fmla="*/ 19 w 452"/>
              <a:gd name="T31" fmla="*/ 58 h 326"/>
              <a:gd name="T32" fmla="*/ 0 w 452"/>
              <a:gd name="T33" fmla="*/ 0 h 3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2"/>
              <a:gd name="T52" fmla="*/ 0 h 326"/>
              <a:gd name="T53" fmla="*/ 452 w 452"/>
              <a:gd name="T54" fmla="*/ 326 h 3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2" h="326">
                <a:moveTo>
                  <a:pt x="0" y="0"/>
                </a:moveTo>
                <a:cubicBezTo>
                  <a:pt x="47" y="7"/>
                  <a:pt x="81" y="14"/>
                  <a:pt x="124" y="29"/>
                </a:cubicBezTo>
                <a:cubicBezTo>
                  <a:pt x="134" y="39"/>
                  <a:pt x="142" y="51"/>
                  <a:pt x="153" y="58"/>
                </a:cubicBezTo>
                <a:cubicBezTo>
                  <a:pt x="161" y="64"/>
                  <a:pt x="174" y="61"/>
                  <a:pt x="182" y="67"/>
                </a:cubicBezTo>
                <a:cubicBezTo>
                  <a:pt x="272" y="138"/>
                  <a:pt x="140" y="55"/>
                  <a:pt x="211" y="125"/>
                </a:cubicBezTo>
                <a:cubicBezTo>
                  <a:pt x="230" y="143"/>
                  <a:pt x="262" y="139"/>
                  <a:pt x="288" y="144"/>
                </a:cubicBezTo>
                <a:cubicBezTo>
                  <a:pt x="297" y="150"/>
                  <a:pt x="305" y="161"/>
                  <a:pt x="316" y="163"/>
                </a:cubicBezTo>
                <a:cubicBezTo>
                  <a:pt x="354" y="171"/>
                  <a:pt x="403" y="147"/>
                  <a:pt x="432" y="173"/>
                </a:cubicBezTo>
                <a:cubicBezTo>
                  <a:pt x="452" y="191"/>
                  <a:pt x="418" y="224"/>
                  <a:pt x="412" y="250"/>
                </a:cubicBezTo>
                <a:cubicBezTo>
                  <a:pt x="409" y="263"/>
                  <a:pt x="403" y="288"/>
                  <a:pt x="403" y="288"/>
                </a:cubicBezTo>
                <a:cubicBezTo>
                  <a:pt x="324" y="262"/>
                  <a:pt x="365" y="272"/>
                  <a:pt x="278" y="259"/>
                </a:cubicBezTo>
                <a:cubicBezTo>
                  <a:pt x="255" y="194"/>
                  <a:pt x="213" y="232"/>
                  <a:pt x="172" y="259"/>
                </a:cubicBezTo>
                <a:cubicBezTo>
                  <a:pt x="147" y="298"/>
                  <a:pt x="160" y="312"/>
                  <a:pt x="115" y="326"/>
                </a:cubicBezTo>
                <a:cubicBezTo>
                  <a:pt x="96" y="272"/>
                  <a:pt x="99" y="222"/>
                  <a:pt x="67" y="173"/>
                </a:cubicBezTo>
                <a:cubicBezTo>
                  <a:pt x="64" y="151"/>
                  <a:pt x="64" y="127"/>
                  <a:pt x="57" y="106"/>
                </a:cubicBezTo>
                <a:cubicBezTo>
                  <a:pt x="51" y="87"/>
                  <a:pt x="27" y="77"/>
                  <a:pt x="19" y="58"/>
                </a:cubicBezTo>
                <a:cubicBezTo>
                  <a:pt x="11" y="39"/>
                  <a:pt x="6" y="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WordArt 26"/>
          <p:cNvSpPr>
            <a:spLocks noChangeArrowheads="1" noChangeShapeType="1" noTextEdit="1"/>
          </p:cNvSpPr>
          <p:nvPr/>
        </p:nvSpPr>
        <p:spPr bwMode="auto">
          <a:xfrm>
            <a:off x="5003800" y="260350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Лабораторная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абота 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31" name="Line 29"/>
          <p:cNvSpPr>
            <a:spLocks noChangeShapeType="1"/>
          </p:cNvSpPr>
          <p:nvPr/>
        </p:nvSpPr>
        <p:spPr bwMode="auto">
          <a:xfrm flipH="1">
            <a:off x="1116013" y="2565400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30"/>
          <p:cNvSpPr>
            <a:spLocks noChangeShapeType="1"/>
          </p:cNvSpPr>
          <p:nvPr/>
        </p:nvSpPr>
        <p:spPr bwMode="auto">
          <a:xfrm flipH="1">
            <a:off x="1116013" y="2420938"/>
            <a:ext cx="20161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31"/>
          <p:cNvSpPr>
            <a:spLocks noChangeShapeType="1"/>
          </p:cNvSpPr>
          <p:nvPr/>
        </p:nvSpPr>
        <p:spPr bwMode="auto">
          <a:xfrm flipH="1" flipV="1">
            <a:off x="1116013" y="1412875"/>
            <a:ext cx="5032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32"/>
          <p:cNvSpPr>
            <a:spLocks noChangeShapeType="1"/>
          </p:cNvSpPr>
          <p:nvPr/>
        </p:nvSpPr>
        <p:spPr bwMode="auto">
          <a:xfrm flipH="1" flipV="1">
            <a:off x="2411413" y="836613"/>
            <a:ext cx="730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33"/>
          <p:cNvSpPr>
            <a:spLocks noChangeShapeType="1"/>
          </p:cNvSpPr>
          <p:nvPr/>
        </p:nvSpPr>
        <p:spPr bwMode="auto">
          <a:xfrm flipV="1">
            <a:off x="3851275" y="2349500"/>
            <a:ext cx="8651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34"/>
          <p:cNvSpPr>
            <a:spLocks noChangeShapeType="1"/>
          </p:cNvSpPr>
          <p:nvPr/>
        </p:nvSpPr>
        <p:spPr bwMode="auto">
          <a:xfrm>
            <a:off x="3779838" y="32131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250825" y="981075"/>
            <a:ext cx="18002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белок</a:t>
            </a:r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1763713" y="404813"/>
            <a:ext cx="18002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желток</a:t>
            </a:r>
          </a:p>
        </p:txBody>
      </p:sp>
      <p:sp>
        <p:nvSpPr>
          <p:cNvPr id="5157" name="AutoShape 37"/>
          <p:cNvSpPr>
            <a:spLocks noChangeArrowheads="1"/>
          </p:cNvSpPr>
          <p:nvPr/>
        </p:nvSpPr>
        <p:spPr bwMode="auto">
          <a:xfrm>
            <a:off x="323850" y="3789363"/>
            <a:ext cx="2592388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Жгутики (халазы)</a:t>
            </a:r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>
            <a:off x="4716463" y="2781300"/>
            <a:ext cx="2951162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Подскорлуповая</a:t>
            </a:r>
          </a:p>
          <a:p>
            <a:r>
              <a:rPr lang="ru-RU" sz="2400">
                <a:latin typeface="Times New Roman" pitchFamily="18" charset="0"/>
              </a:rPr>
              <a:t> оболочка</a:t>
            </a:r>
          </a:p>
        </p:txBody>
      </p:sp>
      <p:sp>
        <p:nvSpPr>
          <p:cNvPr id="5159" name="AutoShape 39"/>
          <p:cNvSpPr>
            <a:spLocks noChangeArrowheads="1"/>
          </p:cNvSpPr>
          <p:nvPr/>
        </p:nvSpPr>
        <p:spPr bwMode="auto">
          <a:xfrm>
            <a:off x="4716463" y="2060575"/>
            <a:ext cx="28797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Воздушная камера</a:t>
            </a:r>
          </a:p>
        </p:txBody>
      </p:sp>
      <p:sp>
        <p:nvSpPr>
          <p:cNvPr id="5160" name="AutoShape 40"/>
          <p:cNvSpPr>
            <a:spLocks noChangeArrowheads="1"/>
          </p:cNvSpPr>
          <p:nvPr/>
        </p:nvSpPr>
        <p:spPr bwMode="auto">
          <a:xfrm>
            <a:off x="4500563" y="3716338"/>
            <a:ext cx="18002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Скорлупа </a:t>
            </a:r>
          </a:p>
        </p:txBody>
      </p:sp>
      <p:sp>
        <p:nvSpPr>
          <p:cNvPr id="5143" name="Line 41"/>
          <p:cNvSpPr>
            <a:spLocks noChangeShapeType="1"/>
          </p:cNvSpPr>
          <p:nvPr/>
        </p:nvSpPr>
        <p:spPr bwMode="auto">
          <a:xfrm>
            <a:off x="3419475" y="3573463"/>
            <a:ext cx="10810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4" name="Oval 42"/>
          <p:cNvSpPr>
            <a:spLocks noChangeArrowheads="1"/>
          </p:cNvSpPr>
          <p:nvPr/>
        </p:nvSpPr>
        <p:spPr bwMode="auto">
          <a:xfrm>
            <a:off x="179388" y="765175"/>
            <a:ext cx="395287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1</a:t>
            </a:r>
          </a:p>
        </p:txBody>
      </p:sp>
      <p:sp>
        <p:nvSpPr>
          <p:cNvPr id="5145" name="Oval 43"/>
          <p:cNvSpPr>
            <a:spLocks noChangeArrowheads="1"/>
          </p:cNvSpPr>
          <p:nvPr/>
        </p:nvSpPr>
        <p:spPr bwMode="auto">
          <a:xfrm>
            <a:off x="1476375" y="188913"/>
            <a:ext cx="395288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2</a:t>
            </a:r>
          </a:p>
        </p:txBody>
      </p:sp>
      <p:sp>
        <p:nvSpPr>
          <p:cNvPr id="5146" name="Oval 44"/>
          <p:cNvSpPr>
            <a:spLocks noChangeArrowheads="1"/>
          </p:cNvSpPr>
          <p:nvPr/>
        </p:nvSpPr>
        <p:spPr bwMode="auto">
          <a:xfrm>
            <a:off x="4572000" y="1844675"/>
            <a:ext cx="395288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3</a:t>
            </a:r>
          </a:p>
        </p:txBody>
      </p:sp>
      <p:sp>
        <p:nvSpPr>
          <p:cNvPr id="5147" name="Oval 45"/>
          <p:cNvSpPr>
            <a:spLocks noChangeArrowheads="1"/>
          </p:cNvSpPr>
          <p:nvPr/>
        </p:nvSpPr>
        <p:spPr bwMode="auto">
          <a:xfrm>
            <a:off x="4500563" y="2708275"/>
            <a:ext cx="395287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4</a:t>
            </a:r>
          </a:p>
        </p:txBody>
      </p:sp>
      <p:sp>
        <p:nvSpPr>
          <p:cNvPr id="5148" name="Oval 47"/>
          <p:cNvSpPr>
            <a:spLocks noChangeArrowheads="1"/>
          </p:cNvSpPr>
          <p:nvPr/>
        </p:nvSpPr>
        <p:spPr bwMode="auto">
          <a:xfrm>
            <a:off x="4284663" y="3500438"/>
            <a:ext cx="395287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5</a:t>
            </a:r>
          </a:p>
        </p:txBody>
      </p:sp>
      <p:sp>
        <p:nvSpPr>
          <p:cNvPr id="5149" name="Oval 48"/>
          <p:cNvSpPr>
            <a:spLocks noChangeArrowheads="1"/>
          </p:cNvSpPr>
          <p:nvPr/>
        </p:nvSpPr>
        <p:spPr bwMode="auto">
          <a:xfrm>
            <a:off x="179388" y="3500438"/>
            <a:ext cx="395287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6</a:t>
            </a:r>
          </a:p>
        </p:txBody>
      </p:sp>
      <p:sp>
        <p:nvSpPr>
          <p:cNvPr id="5150" name="Oval 49"/>
          <p:cNvSpPr>
            <a:spLocks noChangeArrowheads="1"/>
          </p:cNvSpPr>
          <p:nvPr/>
        </p:nvSpPr>
        <p:spPr bwMode="auto">
          <a:xfrm>
            <a:off x="2555875" y="2060575"/>
            <a:ext cx="215900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AutoShape 50"/>
          <p:cNvSpPr>
            <a:spLocks noChangeArrowheads="1"/>
          </p:cNvSpPr>
          <p:nvPr/>
        </p:nvSpPr>
        <p:spPr bwMode="auto">
          <a:xfrm>
            <a:off x="6516688" y="3933825"/>
            <a:ext cx="230505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Учебник, с.219</a:t>
            </a:r>
          </a:p>
        </p:txBody>
      </p:sp>
      <p:sp>
        <p:nvSpPr>
          <p:cNvPr id="5152" name="Oval 52"/>
          <p:cNvSpPr>
            <a:spLocks noChangeArrowheads="1"/>
          </p:cNvSpPr>
          <p:nvPr/>
        </p:nvSpPr>
        <p:spPr bwMode="auto">
          <a:xfrm>
            <a:off x="3779838" y="908050"/>
            <a:ext cx="611187" cy="5762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7</a:t>
            </a:r>
          </a:p>
        </p:txBody>
      </p:sp>
      <p:sp>
        <p:nvSpPr>
          <p:cNvPr id="5153" name="Line 53"/>
          <p:cNvSpPr>
            <a:spLocks noChangeShapeType="1"/>
          </p:cNvSpPr>
          <p:nvPr/>
        </p:nvSpPr>
        <p:spPr bwMode="auto">
          <a:xfrm flipH="1">
            <a:off x="2700338" y="1341438"/>
            <a:ext cx="10795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4" name="Text Box 54"/>
          <p:cNvSpPr txBox="1">
            <a:spLocks noChangeArrowheads="1"/>
          </p:cNvSpPr>
          <p:nvPr/>
        </p:nvSpPr>
        <p:spPr bwMode="auto">
          <a:xfrm>
            <a:off x="6551613" y="6308725"/>
            <a:ext cx="2592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500043"/>
            <a:ext cx="7872442" cy="350046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5400" b="1" kern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Опыт Уильяма Гарвея</a:t>
            </a:r>
            <a:endParaRPr lang="en-US" sz="5400" b="1" kern="0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Рисунок 4" descr="http://festival.1september.ru/articles/510867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64305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42910" y="1857364"/>
            <a:ext cx="3852890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festival.1september.ru/articles/510867/img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496"/>
            <a:ext cx="2819392" cy="328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041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Разнообразие формы и цвета яиц</a:t>
            </a:r>
          </a:p>
        </p:txBody>
      </p:sp>
      <p:pic>
        <p:nvPicPr>
          <p:cNvPr id="6147" name="Picture 6" descr="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2"/>
            <a:ext cx="4103687" cy="53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787900" y="1268413"/>
            <a:ext cx="4105275" cy="4576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2800">
                <a:latin typeface="Times New Roman" pitchFamily="18" charset="0"/>
              </a:rPr>
              <a:t>У гнездящихся на открытых пространствах – яйца пестрые, под цвет окружающего ландшафта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У птиц, </a:t>
            </a:r>
            <a:r>
              <a:rPr lang="ru-RU" altLang="ja-JP" sz="2800">
                <a:solidFill>
                  <a:schemeClr val="bg1"/>
                </a:solidFill>
                <a:latin typeface="Times New Roman" pitchFamily="18" charset="0"/>
              </a:rPr>
              <a:t>которые кладут яйца в закрытых гнездах, в дуплах и норах или прикрывают яйца, окраска скорлупы бывает белой. </a:t>
            </a:r>
            <a:endParaRPr lang="ru-RU" sz="28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4221163"/>
            <a:ext cx="3394075" cy="23034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Пользуясь текстом учебника (с.219), составьте схему развития яйца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5219700" y="908050"/>
            <a:ext cx="36528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Развитие яйца</a:t>
            </a: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5292725" y="260350"/>
            <a:ext cx="3527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Работа с учебником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68313" y="333375"/>
            <a:ext cx="44640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Созревание яйцеклетки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68313" y="1196975"/>
            <a:ext cx="44640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Оплодотворение в яйцеводе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68313" y="2060575"/>
            <a:ext cx="44640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Покрывается белковой</a:t>
            </a:r>
          </a:p>
          <a:p>
            <a:r>
              <a:rPr lang="ru-RU" sz="2400" dirty="0">
                <a:latin typeface="Times New Roman" pitchFamily="18" charset="0"/>
              </a:rPr>
              <a:t>оболочкой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68313" y="2997200"/>
            <a:ext cx="446405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Покрывается </a:t>
            </a:r>
            <a:r>
              <a:rPr lang="ru-RU" sz="2400" dirty="0" err="1">
                <a:latin typeface="Times New Roman" pitchFamily="18" charset="0"/>
              </a:rPr>
              <a:t>подскорплуповыми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оболочками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68313" y="4005263"/>
            <a:ext cx="44640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Покрывается скорлупой</a:t>
            </a:r>
          </a:p>
        </p:txBody>
      </p:sp>
      <p:pic>
        <p:nvPicPr>
          <p:cNvPr id="7178" name="Picture 23" descr="цыпленок и яйцо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989138"/>
            <a:ext cx="22875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468313" y="5013325"/>
            <a:ext cx="44640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Попадает в клоаку</a:t>
            </a: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468313" y="5876925"/>
            <a:ext cx="44640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Откладывается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  <p:bldP spid="6169" grpId="0" animBg="1"/>
      <p:bldP spid="61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4140200" y="5805488"/>
            <a:ext cx="48274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Стадии развития зародыша птицы. </a:t>
            </a:r>
          </a:p>
          <a:p>
            <a:pPr algn="l"/>
            <a:endParaRPr lang="ru-RU" dirty="0"/>
          </a:p>
        </p:txBody>
      </p:sp>
      <p:sp>
        <p:nvSpPr>
          <p:cNvPr id="8195" name="WordArt 9"/>
          <p:cNvSpPr>
            <a:spLocks noChangeArrowheads="1" noChangeShapeType="1" noTextEdit="1"/>
          </p:cNvSpPr>
          <p:nvPr/>
        </p:nvSpPr>
        <p:spPr bwMode="auto">
          <a:xfrm>
            <a:off x="5292725" y="260350"/>
            <a:ext cx="3527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Работа с учебником</a:t>
            </a:r>
          </a:p>
        </p:txBody>
      </p:sp>
      <p:sp>
        <p:nvSpPr>
          <p:cNvPr id="8196" name="AutoShape 10"/>
          <p:cNvSpPr>
            <a:spLocks noChangeArrowheads="1"/>
          </p:cNvSpPr>
          <p:nvPr/>
        </p:nvSpPr>
        <p:spPr bwMode="auto">
          <a:xfrm>
            <a:off x="5867400" y="981075"/>
            <a:ext cx="3024188" cy="5032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Учебник, с.219 - 220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250825" y="260350"/>
            <a:ext cx="4895850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ru-RU" sz="2400">
                <a:latin typeface="Times New Roman" pitchFamily="18" charset="0"/>
              </a:rPr>
              <a:t>Какие изменения происходят</a:t>
            </a:r>
          </a:p>
          <a:p>
            <a:pPr algn="l"/>
            <a:r>
              <a:rPr lang="ru-RU" sz="2400">
                <a:latin typeface="Times New Roman" pitchFamily="18" charset="0"/>
              </a:rPr>
              <a:t>с зародышем в процессе развития?</a:t>
            </a:r>
          </a:p>
          <a:p>
            <a:pPr algn="l">
              <a:buFontTx/>
              <a:buChar char="•"/>
            </a:pPr>
            <a:r>
              <a:rPr lang="ru-RU" sz="2400">
                <a:latin typeface="Times New Roman" pitchFamily="18" charset="0"/>
              </a:rPr>
              <a:t>Какие условия необходимы для его</a:t>
            </a:r>
          </a:p>
          <a:p>
            <a:pPr algn="l"/>
            <a:r>
              <a:rPr lang="ru-RU" sz="2400">
                <a:latin typeface="Times New Roman" pitchFamily="18" charset="0"/>
              </a:rPr>
              <a:t> развития?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Franklin Gothic Heavy" pitchFamily="34" charset="0"/>
                <a:cs typeface="Times New Roman" pitchFamily="18" charset="0"/>
              </a:rPr>
              <a:t>Рождение птенца</a:t>
            </a:r>
            <a:endParaRPr lang="ru-RU" sz="5400" b="1" dirty="0">
              <a:solidFill>
                <a:srgbClr val="C00000"/>
              </a:solidFill>
              <a:latin typeface="Franklin Gothic Heavy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http://festival.1september.ru/articles/510867/img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2643206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10867/img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29289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14422"/>
            <a:ext cx="8229600" cy="242889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kern="0" dirty="0">
              <a:solidFill>
                <a:schemeClr val="accent2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Рисунок 4" descr="http://festival.1september.ru/articles/510867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«Все – из яйца»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143008"/>
          </a:xfrm>
        </p:spPr>
        <p:txBody>
          <a:bodyPr/>
          <a:lstStyle/>
          <a:p>
            <a:r>
              <a:rPr lang="ru-RU" sz="3600" b="1" i="1" dirty="0" smtClean="0"/>
              <a:t>Английский врач</a:t>
            </a:r>
          </a:p>
          <a:p>
            <a:r>
              <a:rPr lang="ru-RU" sz="3600" b="1" i="1" dirty="0" smtClean="0"/>
              <a:t> Уильям Гарвей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57563"/>
            <a:ext cx="8229600" cy="118427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</a:rPr>
              <a:t>Насиживание</a:t>
            </a:r>
            <a:r>
              <a:rPr lang="ru-RU" sz="4400" smtClean="0">
                <a:latin typeface="Times New Roman" pitchFamily="18" charset="0"/>
              </a:rPr>
              <a:t> </a:t>
            </a:r>
            <a:r>
              <a:rPr lang="ru-RU" sz="4400" smtClean="0">
                <a:solidFill>
                  <a:schemeClr val="bg1"/>
                </a:solidFill>
                <a:latin typeface="Times New Roman" pitchFamily="18" charset="0"/>
              </a:rPr>
              <a:t>- это период между откладыванием первого яйца и вылуплением последнего птенца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3779838" y="404813"/>
            <a:ext cx="48768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Насиживание </a:t>
            </a: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288131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Словарь</a:t>
            </a:r>
          </a:p>
        </p:txBody>
      </p:sp>
      <p:pic>
        <p:nvPicPr>
          <p:cNvPr id="24581" name="Picture 8" descr="ворона, клипар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6250"/>
            <a:ext cx="2476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4356100" y="404813"/>
            <a:ext cx="43005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Насиживание 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39750" y="1484313"/>
            <a:ext cx="2663825" cy="8651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Мелкие птицы</a:t>
            </a:r>
            <a:r>
              <a:rPr lang="ru-RU"/>
              <a:t> 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39750" y="2565400"/>
            <a:ext cx="2663825" cy="8651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Вороны, сороки, </a:t>
            </a:r>
          </a:p>
          <a:p>
            <a:r>
              <a:rPr lang="ru-RU" sz="2400">
                <a:latin typeface="Times New Roman" pitchFamily="18" charset="0"/>
              </a:rPr>
              <a:t>галки 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539750" y="3644900"/>
            <a:ext cx="2663825" cy="8651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Большинство</a:t>
            </a:r>
          </a:p>
          <a:p>
            <a:r>
              <a:rPr lang="ru-RU" sz="2400">
                <a:latin typeface="Times New Roman" pitchFamily="18" charset="0"/>
              </a:rPr>
              <a:t> курообразных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39750" y="4724400"/>
            <a:ext cx="2592388" cy="8651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Чайки</a:t>
            </a:r>
            <a:r>
              <a:rPr lang="ru-RU"/>
              <a:t> 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539750" y="5805488"/>
            <a:ext cx="2592388" cy="8651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Крупные хищные</a:t>
            </a:r>
          </a:p>
          <a:p>
            <a:r>
              <a:rPr lang="ru-RU" sz="2400">
                <a:latin typeface="Times New Roman" pitchFamily="18" charset="0"/>
              </a:rPr>
              <a:t>птицы</a:t>
            </a: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3203575" y="1412875"/>
            <a:ext cx="3313113" cy="863600"/>
          </a:xfrm>
          <a:prstGeom prst="leftArrowCallout">
            <a:avLst>
              <a:gd name="adj1" fmla="val 25000"/>
              <a:gd name="adj2" fmla="val 25000"/>
              <a:gd name="adj3" fmla="val 63940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Около 2-х</a:t>
            </a:r>
          </a:p>
          <a:p>
            <a:r>
              <a:rPr lang="ru-RU" sz="2400">
                <a:latin typeface="Times New Roman" pitchFamily="18" charset="0"/>
              </a:rPr>
              <a:t>недель</a:t>
            </a: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3203575" y="2565400"/>
            <a:ext cx="3313113" cy="863600"/>
          </a:xfrm>
          <a:prstGeom prst="leftArrowCallout">
            <a:avLst>
              <a:gd name="adj1" fmla="val 25000"/>
              <a:gd name="adj2" fmla="val 25000"/>
              <a:gd name="adj3" fmla="val 63940"/>
              <a:gd name="adj4" fmla="val 6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До 19 суток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3203575" y="3644900"/>
            <a:ext cx="3313113" cy="863600"/>
          </a:xfrm>
          <a:prstGeom prst="leftArrowCallout">
            <a:avLst>
              <a:gd name="adj1" fmla="val 25000"/>
              <a:gd name="adj2" fmla="val 25000"/>
              <a:gd name="adj3" fmla="val 63940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21 сутки</a:t>
            </a: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3132138" y="4724400"/>
            <a:ext cx="3313112" cy="863600"/>
          </a:xfrm>
          <a:prstGeom prst="leftArrowCallout">
            <a:avLst>
              <a:gd name="adj1" fmla="val 25000"/>
              <a:gd name="adj2" fmla="val 25000"/>
              <a:gd name="adj3" fmla="val 63940"/>
              <a:gd name="adj4" fmla="val 6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23- 26 суток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3132138" y="5805488"/>
            <a:ext cx="3313112" cy="863600"/>
          </a:xfrm>
          <a:prstGeom prst="leftArrowCallout">
            <a:avLst>
              <a:gd name="adj1" fmla="val 25000"/>
              <a:gd name="adj2" fmla="val 25000"/>
              <a:gd name="adj3" fmla="val 63940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До 2-х месяцев</a:t>
            </a:r>
          </a:p>
        </p:txBody>
      </p:sp>
      <p:pic>
        <p:nvPicPr>
          <p:cNvPr id="25613" name="Picture 27" descr="аист несет слоненк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852738"/>
            <a:ext cx="18399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8" grpId="0" animBg="1"/>
      <p:bldP spid="27659" grpId="0" animBg="1"/>
      <p:bldP spid="27660" grpId="0" animBg="1"/>
      <p:bldP spid="27661" grpId="0" animBg="1"/>
      <p:bldP spid="27667" grpId="0" animBg="1"/>
      <p:bldP spid="27668" grpId="0" animBg="1"/>
      <p:bldP spid="27669" grpId="0" animBg="1"/>
      <p:bldP spid="27670" grpId="0" animBg="1"/>
      <p:bldP spid="276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071538" y="333375"/>
            <a:ext cx="72152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Типы развития птиц</a:t>
            </a: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971550" y="1341438"/>
            <a:ext cx="734536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Times New Roman" pitchFamily="18" charset="0"/>
              </a:rPr>
              <a:t>По степени физиологической зрелости</a:t>
            </a:r>
          </a:p>
          <a:p>
            <a:r>
              <a:rPr lang="ru-RU" sz="2400" b="1" dirty="0">
                <a:latin typeface="Times New Roman" pitchFamily="18" charset="0"/>
              </a:rPr>
              <a:t> птенцов в момент </a:t>
            </a:r>
            <a:r>
              <a:rPr lang="ru-RU" sz="2400" b="1" dirty="0" err="1">
                <a:latin typeface="Times New Roman" pitchFamily="18" charset="0"/>
              </a:rPr>
              <a:t>вылупления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250825" y="2781300"/>
            <a:ext cx="252095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ВЫВОДКОВЫЕ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3059113" y="2781300"/>
            <a:ext cx="28082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ГНЕЗДОВЫЕ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6084888" y="2781300"/>
            <a:ext cx="2808287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latin typeface="Times New Roman" pitchFamily="18" charset="0"/>
              </a:rPr>
              <a:t>ПРОМЕЖУТОЧНЫЕ</a:t>
            </a: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 rot="5400000">
            <a:off x="1079500" y="2386013"/>
            <a:ext cx="504825" cy="431800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215900 h 21600"/>
              <a:gd name="T4" fmla="*/ 378619 w 21600"/>
              <a:gd name="T5" fmla="*/ 431800 h 21600"/>
              <a:gd name="T6" fmla="*/ 5048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 rot="5400000">
            <a:off x="4175125" y="2386013"/>
            <a:ext cx="504825" cy="431800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215900 h 21600"/>
              <a:gd name="T4" fmla="*/ 378619 w 21600"/>
              <a:gd name="T5" fmla="*/ 431800 h 21600"/>
              <a:gd name="T6" fmla="*/ 5048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 rot="5400000">
            <a:off x="7056437" y="2386013"/>
            <a:ext cx="504825" cy="431800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215900 h 21600"/>
              <a:gd name="T4" fmla="*/ 378619 w 21600"/>
              <a:gd name="T5" fmla="*/ 431800 h 21600"/>
              <a:gd name="T6" fmla="*/ 5048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3"/>
          <p:cNvSpPr>
            <a:spLocks noChangeArrowheads="1"/>
          </p:cNvSpPr>
          <p:nvPr/>
        </p:nvSpPr>
        <p:spPr bwMode="auto">
          <a:xfrm>
            <a:off x="1763713" y="3933825"/>
            <a:ext cx="7127875" cy="1871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 smtClean="0">
                <a:latin typeface="Times New Roman" pitchFamily="18" charset="0"/>
              </a:rPr>
              <a:t>Пользуясь учебником стр. 220-221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расскажите об особенностях каждого типа развития </a:t>
            </a:r>
          </a:p>
          <a:p>
            <a:r>
              <a:rPr lang="ru-RU" sz="2400" dirty="0">
                <a:latin typeface="Times New Roman" pitchFamily="18" charset="0"/>
              </a:rPr>
              <a:t>и приведите примеры птиц</a:t>
            </a:r>
          </a:p>
        </p:txBody>
      </p:sp>
      <p:pic>
        <p:nvPicPr>
          <p:cNvPr id="9227" name="Picture 14" descr="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13325"/>
            <a:ext cx="2105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571604" y="357166"/>
            <a:ext cx="585791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Выводковые птицы</a:t>
            </a:r>
          </a:p>
        </p:txBody>
      </p:sp>
      <p:pic>
        <p:nvPicPr>
          <p:cNvPr id="10243" name="Picture 6" descr="Страус">
            <a:hlinkClick r:id="rId2" tooltip="Страус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2619375" cy="34956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4" name="Picture 8" descr="Куры — украшение любого двора">
            <a:hlinkClick r:id="rId4" tooltip="Куры — украшение любого двор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149725"/>
            <a:ext cx="3527425" cy="23479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5" name="Picture 10" descr="Гуси">
            <a:hlinkClick r:id="rId6" tooltip="Гуси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1484313"/>
            <a:ext cx="3167063" cy="23717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6" name="Picture 12" descr="Кулики-сороки">
            <a:hlinkClick r:id="rId8" tooltip="Кулики-сорок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3068638"/>
            <a:ext cx="3411538" cy="2270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42291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Гнездовые птицы</a:t>
            </a:r>
          </a:p>
        </p:txBody>
      </p:sp>
      <p:pic>
        <p:nvPicPr>
          <p:cNvPr id="11267" name="Picture 6" descr="Каменный каштановоспинный воробей (Petronia xanthocollis)">
            <a:hlinkClick r:id="rId2" tooltip="Каменный каштановоспинный воробей (Petronia xanthocollis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3168650" cy="2108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8" name="Picture 8" descr="Самец малого пёстрого дятла">
            <a:hlinkClick r:id="rId4" tooltip="Самец малого пёстрого дятл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50" y="1412875"/>
            <a:ext cx="2624138" cy="41036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9" name="Picture 10" descr="200px-Columba_livia">
            <a:hlinkClick r:id="rId6" tooltip="Сизый голубь — наиболее типичный представитель рода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4005263"/>
            <a:ext cx="2806700" cy="25955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47529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Промежуточная группа</a:t>
            </a:r>
          </a:p>
        </p:txBody>
      </p:sp>
      <p:pic>
        <p:nvPicPr>
          <p:cNvPr id="12291" name="Picture 6" descr="Большая поганка">
            <a:hlinkClick r:id="rId2" tooltip="Большая поганка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3529012" cy="2335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2" name="Picture 10" descr="Пустельга">
            <a:hlinkClick r:id="rId4" tooltip="Пустельг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149725"/>
            <a:ext cx="3527425" cy="24495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3" name="Picture 12" descr="Неясыть северная пятнистая  (Strix occidentalis caurina)">
            <a:hlinkClick r:id="rId6" tooltip="Неясыть северная пятнистая  (Strix occidentalis caurina)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76250"/>
            <a:ext cx="2619375" cy="39814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4" name="Picture 13" descr="Larus ridibundus">
            <a:hlinkClick r:id="rId8" tooltip="Larus ridibundus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933825"/>
            <a:ext cx="3267075" cy="24241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4067175" y="404813"/>
            <a:ext cx="45894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Гнездостроение</a:t>
            </a:r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755650" y="333375"/>
            <a:ext cx="2447925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Типы гнезд</a:t>
            </a:r>
          </a:p>
        </p:txBody>
      </p:sp>
      <p:pic>
        <p:nvPicPr>
          <p:cNvPr id="21508" name="Picture 26" descr="ПАСТУШОК-ТРЕСКУН (Rallus longirostris) живет на болотах и строит гнезда на земле в зарослях травы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221163"/>
            <a:ext cx="2170112" cy="2185987"/>
          </a:xfrm>
          <a:noFill/>
        </p:spPr>
      </p:pic>
      <p:pic>
        <p:nvPicPr>
          <p:cNvPr id="21509" name="Picture 27" descr="БАЛТИМОРСКИЙ ТРУПИАЛ (Icterus galbula) из Северной Америки сплетает висячее гнездо из травинок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96975"/>
            <a:ext cx="2009775" cy="2520950"/>
          </a:xfrm>
          <a:noFill/>
        </p:spPr>
      </p:pic>
      <p:sp>
        <p:nvSpPr>
          <p:cNvPr id="21510" name="AutoShape 29"/>
          <p:cNvSpPr>
            <a:spLocks noChangeArrowheads="1"/>
          </p:cNvSpPr>
          <p:nvPr/>
        </p:nvSpPr>
        <p:spPr bwMode="auto">
          <a:xfrm>
            <a:off x="1979613" y="6165850"/>
            <a:ext cx="2303462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Наземные </a:t>
            </a:r>
          </a:p>
        </p:txBody>
      </p:sp>
      <p:sp>
        <p:nvSpPr>
          <p:cNvPr id="21511" name="AutoShape 30"/>
          <p:cNvSpPr>
            <a:spLocks noChangeArrowheads="1"/>
          </p:cNvSpPr>
          <p:nvPr/>
        </p:nvSpPr>
        <p:spPr bwMode="auto">
          <a:xfrm>
            <a:off x="2195513" y="3429000"/>
            <a:ext cx="2159000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Гнезда-чаши</a:t>
            </a:r>
          </a:p>
        </p:txBody>
      </p:sp>
      <p:pic>
        <p:nvPicPr>
          <p:cNvPr id="21512" name="Picture 41" descr="04282006151236"/>
          <p:cNvPicPr>
            <a:picLocks noChangeAspect="1" noChangeArrowheads="1"/>
          </p:cNvPicPr>
          <p:nvPr/>
        </p:nvPicPr>
        <p:blipFill>
          <a:blip r:embed="rId4"/>
          <a:srcRect l="15141" t="9431" r="4326" b="5617"/>
          <a:stretch>
            <a:fillRect/>
          </a:stretch>
        </p:blipFill>
        <p:spPr bwMode="auto">
          <a:xfrm>
            <a:off x="5435600" y="981075"/>
            <a:ext cx="31686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42"/>
          <p:cNvSpPr>
            <a:spLocks noChangeArrowheads="1"/>
          </p:cNvSpPr>
          <p:nvPr/>
        </p:nvSpPr>
        <p:spPr bwMode="auto">
          <a:xfrm>
            <a:off x="3203575" y="1125538"/>
            <a:ext cx="2806700" cy="5032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Гнезда-платформы </a:t>
            </a:r>
          </a:p>
        </p:txBody>
      </p:sp>
      <p:pic>
        <p:nvPicPr>
          <p:cNvPr id="21514" name="Picture 45" descr="Дупл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2508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AutoShape 46"/>
          <p:cNvSpPr>
            <a:spLocks noChangeArrowheads="1"/>
          </p:cNvSpPr>
          <p:nvPr/>
        </p:nvSpPr>
        <p:spPr bwMode="auto">
          <a:xfrm>
            <a:off x="6948488" y="6092825"/>
            <a:ext cx="2014537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latin typeface="Times New Roman" pitchFamily="18" charset="0"/>
              </a:rPr>
              <a:t>Дупла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644900"/>
            <a:ext cx="8229600" cy="2986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hlinkClick r:id="rId2"/>
              </a:rPr>
              <a:t> </a:t>
            </a:r>
            <a:r>
              <a:rPr lang="ru-RU" sz="2400" smtClean="0"/>
              <a:t> </a:t>
            </a:r>
            <a:r>
              <a:rPr lang="ru-RU" sz="2400" smtClean="0">
                <a:hlinkClick r:id="rId3"/>
              </a:rPr>
              <a:t> </a:t>
            </a:r>
            <a:r>
              <a:rPr lang="ru-RU" sz="2400" smtClean="0"/>
              <a:t> </a:t>
            </a:r>
            <a:r>
              <a:rPr lang="ru-RU" sz="2400" smtClean="0">
                <a:hlinkClick r:id="rId4"/>
              </a:rPr>
              <a:t> 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НАЦИОНАЛЬНЫЙ СТАДИОН  «ПТИЧЬЕ ГНЕЗДО»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Находится в в Пекине, где проходила Олимпиада-2008.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Площадь: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258 000 кв.метров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Постоянных мест: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 80 000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Временные трибуны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 на 11 000 зрителей.</a:t>
            </a:r>
          </a:p>
        </p:txBody>
      </p:sp>
      <p:pic>
        <p:nvPicPr>
          <p:cNvPr id="22531" name="Picture 5" descr="Bird's-Nes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6250"/>
            <a:ext cx="5761038" cy="3756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2987675" y="6092825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2533" name="WordArt 14"/>
          <p:cNvSpPr>
            <a:spLocks noChangeArrowheads="1" noChangeShapeType="1" noTextEdit="1"/>
          </p:cNvSpPr>
          <p:nvPr/>
        </p:nvSpPr>
        <p:spPr bwMode="auto">
          <a:xfrm>
            <a:off x="5148263" y="404813"/>
            <a:ext cx="3533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Интересно...</a:t>
            </a:r>
          </a:p>
        </p:txBody>
      </p:sp>
      <p:pic>
        <p:nvPicPr>
          <p:cNvPr id="22534" name="Picture 15" descr="305b981f68f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406650"/>
            <a:ext cx="187483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95288" y="3838575"/>
            <a:ext cx="874871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  <a:p>
            <a:pPr algn="l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Архитектор и дизайнер Джеймс Ло спроектировал офисное здание  в Индии, которое станет по-настоящему инновационным в архитектуре.</a:t>
            </a:r>
            <a:br>
              <a:rPr lang="ru-RU" sz="28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Оно будет построено к 2010 году.</a:t>
            </a: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>
                <a:hlinkClick r:id="rId2"/>
              </a:rPr>
              <a:t>http://newstour.ru/2008/07/04/arkhitektor_dzhejjms_lo_vysidel_zdaniejajjco.html</a:t>
            </a:r>
            <a:r>
              <a:rPr lang="ru-RU"/>
              <a:t> </a:t>
            </a:r>
          </a:p>
        </p:txBody>
      </p:sp>
      <p:pic>
        <p:nvPicPr>
          <p:cNvPr id="23555" name="Picture 6" descr="Архитектор Джеймс Ло «высидел» здание-яйцо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532765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5148263" y="404813"/>
            <a:ext cx="3533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Интересно...</a:t>
            </a:r>
          </a:p>
        </p:txBody>
      </p:sp>
      <p:pic>
        <p:nvPicPr>
          <p:cNvPr id="23557" name="Picture 8" descr="305b981f68f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565400"/>
            <a:ext cx="19446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785794"/>
            <a:ext cx="8329642" cy="5340369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Домашнее задание: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</a:rPr>
              <a:t>Параграф </a:t>
            </a:r>
            <a:r>
              <a:rPr lang="en-US" sz="3600" dirty="0" smtClean="0">
                <a:latin typeface="Times New Roman" pitchFamily="18" charset="0"/>
              </a:rPr>
              <a:t>47</a:t>
            </a: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</a:rPr>
              <a:t>Найти в интернете ответы на вопросы о размножении </a:t>
            </a:r>
            <a:r>
              <a:rPr lang="ru-RU" sz="3600" smtClean="0">
                <a:latin typeface="Times New Roman" pitchFamily="18" charset="0"/>
              </a:rPr>
              <a:t>и развитии птиц</a:t>
            </a: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</a:rPr>
              <a:t>(на карточке)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проведения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 Выбрать тему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Вспомнить, что мы знаем по этой теме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Сформулировать гипотезу  задачи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Поиск информации,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Опыт (наблюдение),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Вывод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latin typeface="Bookman Old Style" pitchFamily="18" charset="0"/>
              </a:rPr>
              <a:t>Давайте повторим</a:t>
            </a:r>
          </a:p>
          <a:p>
            <a:pPr eaLnBrk="1" hangingPunct="1"/>
            <a:r>
              <a:rPr lang="ru-RU" sz="4000" b="1" i="1" dirty="0" smtClean="0">
                <a:latin typeface="Bookman Old Style" pitchFamily="18" charset="0"/>
              </a:rPr>
              <a:t>Органы размножения</a:t>
            </a:r>
          </a:p>
          <a:p>
            <a:pPr eaLnBrk="1" hangingPunct="1"/>
            <a:r>
              <a:rPr lang="ru-RU" sz="4000" b="1" i="1" dirty="0" smtClean="0">
                <a:latin typeface="Bookman Old Style" pitchFamily="18" charset="0"/>
              </a:rPr>
              <a:t>Развитие яйца (Лабораторная работа)</a:t>
            </a:r>
          </a:p>
          <a:p>
            <a:pPr eaLnBrk="1" hangingPunct="1"/>
            <a:r>
              <a:rPr lang="ru-RU" sz="4000" b="1" i="1" dirty="0" smtClean="0">
                <a:latin typeface="Bookman Old Style" pitchFamily="18" charset="0"/>
              </a:rPr>
              <a:t>Развитие зародыша</a:t>
            </a:r>
          </a:p>
          <a:p>
            <a:pPr eaLnBrk="1" hangingPunct="1"/>
            <a:r>
              <a:rPr lang="ru-RU" sz="4000" b="1" i="1" dirty="0" smtClean="0">
                <a:latin typeface="Bookman Old Style" pitchFamily="18" charset="0"/>
              </a:rPr>
              <a:t>Выводковые и гнездовые птицы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500298" y="357167"/>
            <a:ext cx="4572032" cy="766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План урока</a:t>
            </a:r>
          </a:p>
        </p:txBody>
      </p:sp>
      <p:pic>
        <p:nvPicPr>
          <p:cNvPr id="3076" name="Picture 7" descr="утк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052513"/>
            <a:ext cx="19034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557338"/>
            <a:ext cx="5295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3399"/>
                </a:solidFill>
              </a:rPr>
              <a:t>1. Тело птиц покрыто …</a:t>
            </a:r>
            <a:r>
              <a:rPr lang="ru-RU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2133600"/>
            <a:ext cx="7507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rgbClr val="003399"/>
                </a:solidFill>
              </a:rPr>
              <a:t>2. Основной орган дыхания птиц …</a:t>
            </a:r>
            <a:r>
              <a:rPr lang="ru-RU" sz="3200" dirty="0"/>
              <a:t> 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2708275"/>
            <a:ext cx="6278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3399"/>
                </a:solidFill>
              </a:rPr>
              <a:t>3. Сердце птиц состоит из …</a:t>
            </a:r>
            <a:r>
              <a:rPr lang="ru-RU" sz="3200"/>
              <a:t> 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-2214610" y="3357563"/>
            <a:ext cx="1269052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003399"/>
                </a:solidFill>
              </a:rPr>
              <a:t>4. У </a:t>
            </a:r>
            <a:r>
              <a:rPr lang="ru-RU" sz="3200" b="1" dirty="0" smtClean="0">
                <a:solidFill>
                  <a:srgbClr val="003399"/>
                </a:solidFill>
              </a:rPr>
              <a:t>многих </a:t>
            </a:r>
            <a:r>
              <a:rPr lang="ru-RU" sz="3200" b="1" dirty="0">
                <a:solidFill>
                  <a:srgbClr val="003399"/>
                </a:solidFill>
              </a:rPr>
              <a:t>современных птиц </a:t>
            </a:r>
            <a:r>
              <a:rPr lang="ru-RU" sz="3200" b="1" dirty="0" smtClean="0">
                <a:solidFill>
                  <a:srgbClr val="003399"/>
                </a:solidFill>
              </a:rPr>
              <a:t>грудина </a:t>
            </a:r>
            <a:endParaRPr lang="ru-RU" sz="3200" b="1" dirty="0">
              <a:solidFill>
                <a:srgbClr val="003399"/>
              </a:solidFill>
            </a:endParaRPr>
          </a:p>
          <a:p>
            <a:r>
              <a:rPr lang="ru-RU" sz="3200" b="1" dirty="0">
                <a:solidFill>
                  <a:srgbClr val="003399"/>
                </a:solidFill>
              </a:rPr>
              <a:t>    имеет костный … 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4508500"/>
            <a:ext cx="633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3399"/>
                </a:solidFill>
              </a:rPr>
              <a:t>5. Оплодотворение у птиц …</a:t>
            </a:r>
            <a:r>
              <a:rPr lang="ru-RU" sz="3200"/>
              <a:t> 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-1357354" y="5057775"/>
            <a:ext cx="11190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003399"/>
                </a:solidFill>
              </a:rPr>
              <a:t>6. Большинство  </a:t>
            </a:r>
            <a:r>
              <a:rPr lang="ru-RU" sz="3200" b="1" dirty="0" smtClean="0">
                <a:solidFill>
                  <a:srgbClr val="003399"/>
                </a:solidFill>
              </a:rPr>
              <a:t>птиц  способны    </a:t>
            </a:r>
            <a:r>
              <a:rPr lang="ru-RU" sz="3200" b="1" dirty="0">
                <a:solidFill>
                  <a:srgbClr val="003399"/>
                </a:solidFill>
              </a:rPr>
              <a:t>к … 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187450" y="519113"/>
            <a:ext cx="738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sz="4000" b="1" i="1" u="sng">
                <a:solidFill>
                  <a:srgbClr val="000066"/>
                </a:solidFill>
              </a:rPr>
              <a:t>«Биологический диктант»</a:t>
            </a:r>
            <a:r>
              <a:rPr lang="ru-RU" sz="3600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1571625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C00000"/>
                </a:solidFill>
              </a:rPr>
              <a:t>перьевым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покровом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58063" y="214312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легкое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9313" y="2714625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четырех камер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3" y="3857625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киль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57875" y="457200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внутреннее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0188" y="557212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полету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305b981f68f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763963"/>
            <a:ext cx="31384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928688" y="357188"/>
            <a:ext cx="6286500" cy="3500437"/>
          </a:xfrm>
          <a:prstGeom prst="wedgeEllipse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000066"/>
                </a:solidFill>
              </a:rPr>
              <a:t>Разреши проблему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rgbClr val="000066"/>
                </a:solidFill>
              </a:rPr>
              <a:t>«Что </a:t>
            </a:r>
            <a:r>
              <a:rPr lang="ru-RU" sz="4400" b="1" i="1" dirty="0">
                <a:solidFill>
                  <a:srgbClr val="000066"/>
                </a:solidFill>
              </a:rPr>
              <a:t>такое?»</a:t>
            </a:r>
            <a:r>
              <a:rPr lang="ru-RU" sz="4400" b="1" dirty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232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>
                <a:solidFill>
                  <a:srgbClr val="003399"/>
                </a:solidFill>
              </a:rPr>
              <a:t>1. Птицы … 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85750" y="1500188"/>
            <a:ext cx="211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>
                <a:solidFill>
                  <a:srgbClr val="003399"/>
                </a:solidFill>
              </a:rPr>
              <a:t>2. Клюв …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85750" y="250031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>
                <a:solidFill>
                  <a:srgbClr val="003399"/>
                </a:solidFill>
              </a:rPr>
              <a:t>3. Цевка … 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14313" y="3857625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>
                <a:solidFill>
                  <a:srgbClr val="003399"/>
                </a:solidFill>
              </a:rPr>
              <a:t>4. Почки …</a:t>
            </a: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214313" y="4857750"/>
            <a:ext cx="2446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</a:rPr>
              <a:t>5. Крылья… </a:t>
            </a:r>
            <a:endParaRPr lang="ru-RU" sz="2800"/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142875" y="56435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99"/>
                </a:solidFill>
              </a:rPr>
              <a:t>6</a:t>
            </a:r>
            <a:r>
              <a:rPr lang="ru-RU" sz="2800" b="1" dirty="0">
                <a:solidFill>
                  <a:srgbClr val="003399"/>
                </a:solidFill>
              </a:rPr>
              <a:t>. </a:t>
            </a:r>
            <a:r>
              <a:rPr lang="ru-RU" sz="2800" b="1" dirty="0" smtClean="0">
                <a:solidFill>
                  <a:srgbClr val="003399"/>
                </a:solidFill>
              </a:rPr>
              <a:t> Зоб…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428625"/>
            <a:ext cx="5286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C00000"/>
                </a:solidFill>
              </a:rPr>
              <a:t>теплокровные позвоночные животные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428750"/>
            <a:ext cx="6357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C00000"/>
                </a:solidFill>
              </a:rPr>
              <a:t>роговые чехлики, покрывающие верхние и нижние челюсти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2500313"/>
            <a:ext cx="6643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C00000"/>
                </a:solidFill>
              </a:rPr>
              <a:t>нижняя часть ноги, покрытая роговыми щитками и лишенная оперения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3857625"/>
            <a:ext cx="6500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органы выделения, от которых отходят мочеточники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28860" y="4786322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C00000"/>
                </a:solidFill>
              </a:rPr>
              <a:t>передние конечности птиц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0298" y="5715016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Расширение  </a:t>
            </a:r>
            <a:r>
              <a:rPr lang="ru-RU" sz="2800" dirty="0" smtClean="0">
                <a:solidFill>
                  <a:srgbClr val="C00000"/>
                </a:solidFill>
              </a:rPr>
              <a:t>пищевода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85825" y="160338"/>
            <a:ext cx="66800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 b="1" dirty="0">
                <a:solidFill>
                  <a:srgbClr val="003399"/>
                </a:solidFill>
              </a:rPr>
              <a:t>Проблема </a:t>
            </a:r>
            <a:r>
              <a:rPr lang="ru-RU" sz="4400" b="1" dirty="0" smtClean="0">
                <a:solidFill>
                  <a:srgbClr val="003399"/>
                </a:solidFill>
              </a:rPr>
              <a:t>2–го </a:t>
            </a:r>
            <a:r>
              <a:rPr lang="ru-RU" sz="4400" b="1" dirty="0">
                <a:solidFill>
                  <a:srgbClr val="003399"/>
                </a:solidFill>
              </a:rPr>
              <a:t>уровня </a:t>
            </a:r>
          </a:p>
          <a:p>
            <a:pPr algn="ctr"/>
            <a:r>
              <a:rPr lang="ru-RU" sz="4400" b="1" dirty="0">
                <a:solidFill>
                  <a:srgbClr val="003399"/>
                </a:solidFill>
              </a:rPr>
              <a:t>«Знаешь ли ты?».</a:t>
            </a:r>
          </a:p>
        </p:txBody>
      </p:sp>
      <p:pic>
        <p:nvPicPr>
          <p:cNvPr id="8195" name="Picture 6" descr="File1227"/>
          <p:cNvPicPr>
            <a:picLocks noChangeAspect="1" noChangeArrowheads="1"/>
          </p:cNvPicPr>
          <p:nvPr/>
        </p:nvPicPr>
        <p:blipFill>
          <a:blip r:embed="rId2"/>
          <a:srcRect r="-9" b="-8"/>
          <a:stretch>
            <a:fillRect/>
          </a:stretch>
        </p:blipFill>
        <p:spPr bwMode="auto">
          <a:xfrm>
            <a:off x="1714480" y="1643050"/>
            <a:ext cx="590391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765E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484438" y="214290"/>
            <a:ext cx="5159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Franklin Gothic Heavy" pitchFamily="34" charset="0"/>
              </a:rPr>
              <a:t>Как ты думаешь?</a:t>
            </a:r>
            <a:endParaRPr lang="ru-RU" sz="44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9223" name="Picture 9"/>
          <p:cNvPicPr>
            <a:picLocks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11874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214422"/>
            <a:ext cx="8286808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  Предками современных птиц считаются ……………..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  Птицы обитают …………… , ………… , ………….. , средах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 Клюв у птиц покрыт …………… ………….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  Цевка находится на ( нижней, верхней) ………….. птиц.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  Перо состоит из …………… и ……………….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конечности, рептилии, водной, воздушной, наземной, роговым чехлом, стержень, опахало.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491</Words>
  <Application>Microsoft Office PowerPoint</Application>
  <PresentationFormat>Экран (4:3)</PresentationFormat>
  <Paragraphs>175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 «Все – из яйца» </vt:lpstr>
      <vt:lpstr>Этапы проведения исследования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«Все – из яйца» </vt:lpstr>
      <vt:lpstr>Строение органов размножения</vt:lpstr>
      <vt:lpstr>Слайд 13</vt:lpstr>
      <vt:lpstr>Слайд 14</vt:lpstr>
      <vt:lpstr>Слайд 15</vt:lpstr>
      <vt:lpstr>Слайд 16</vt:lpstr>
      <vt:lpstr>Слайд 17</vt:lpstr>
      <vt:lpstr>Слайд 18</vt:lpstr>
      <vt:lpstr>Рождение птенца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и развитие птиц</dc:title>
  <dc:creator>Долгорукова</dc:creator>
  <cp:lastModifiedBy>User</cp:lastModifiedBy>
  <cp:revision>97</cp:revision>
  <dcterms:created xsi:type="dcterms:W3CDTF">2009-02-26T17:43:12Z</dcterms:created>
  <dcterms:modified xsi:type="dcterms:W3CDTF">2015-03-17T18:10:34Z</dcterms:modified>
</cp:coreProperties>
</file>