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1D813-BD25-4A6C-A075-B914A4AE8042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B8928-3A7A-410B-8DD4-C2416DD0C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42D6-000A-4008-821C-11BE5085FA1C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F3201-81DC-45ED-BB2D-3DE5F15FA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E5E1-A84B-4640-A42A-92CEEA26FBEA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EE120-56FB-4294-8AED-012334F59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0C98E-48CA-43F0-9666-4A594637328D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ABEF-28A0-426C-8F79-5E6CA6438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3914-B8AE-4231-BB4B-3F606C1164FF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7700-068E-44C5-A406-B4B13E522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13606-8D7A-40E0-AC90-20D5AC218737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96462-0C57-45FB-BF86-85944E2C4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F479C-8862-4703-98F8-7402F6006A36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6238A-0DA6-4C1B-9FD7-E0D4D4B6E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F4011-8DAC-4273-84F5-D2F126077DC4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3F047-1E1F-42E9-8FBA-5852CDF6D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AEE19-5F20-467D-B7A0-8147BF35AA74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A9866-B879-4591-A38B-92DE1298A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D5FF3-2822-4D37-91B4-072B57DA891F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AE2A1-40D2-4567-BF15-B96249B8A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0E3CE-2BC7-4908-9EBC-E8F76FE347A0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E54E8-6DAD-4E49-9D68-1CBB9872E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5E62FC-4759-4D02-AD4F-0DF9A89C5D55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0F79C-C785-4FBD-87C4-CB130C2D5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26" r:id="rId4"/>
    <p:sldLayoutId id="2147483825" r:id="rId5"/>
    <p:sldLayoutId id="2147483824" r:id="rId6"/>
    <p:sldLayoutId id="2147483823" r:id="rId7"/>
    <p:sldLayoutId id="2147483822" r:id="rId8"/>
    <p:sldLayoutId id="2147483830" r:id="rId9"/>
    <p:sldLayoutId id="2147483821" r:id="rId10"/>
    <p:sldLayoutId id="214748382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Тренировочные задания</a:t>
            </a:r>
            <a:endParaRPr lang="ru-RU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ЛОГИКА. ЕГЭ.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2530" name="Line 1"/>
          <p:cNvSpPr>
            <a:spLocks noChangeShapeType="1"/>
          </p:cNvSpPr>
          <p:nvPr/>
        </p:nvSpPr>
        <p:spPr bwMode="auto">
          <a:xfrm>
            <a:off x="-1189038" y="774700"/>
            <a:ext cx="0" cy="10541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14375" y="1000125"/>
            <a:ext cx="77866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03188" algn="l"/>
              </a:tabLst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17.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Мама, прибежавшая на звон разбившейся вазы, застала всех трех своих сыновей в совершенно невинных позах: Саша, Ваня и Коля делали вид, что происшедшее к ним не относится. Однако футбольный мяч среди осколков явно говорил об обратном.</a:t>
            </a:r>
          </a:p>
          <a:p>
            <a:pPr eaLnBrk="0" hangingPunct="0">
              <a:buFontTx/>
              <a:buChar char="•"/>
              <a:tabLst>
                <a:tab pos="103188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Кто это сделал? - спросила мама.</a:t>
            </a:r>
          </a:p>
          <a:p>
            <a:pPr eaLnBrk="0" hangingPunct="0">
              <a:buFontTx/>
              <a:buChar char="•"/>
              <a:tabLst>
                <a:tab pos="103188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Коля не бил по мячу, - сказал Саша. - Это сделал Ваня. Ваня ответил: - Разбил Коля, Саша не играл в футбол дома.</a:t>
            </a:r>
          </a:p>
          <a:p>
            <a:pPr eaLnBrk="0" hangingPunct="0">
              <a:buFontTx/>
              <a:buChar char="•"/>
              <a:tabLst>
                <a:tab pos="103188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 я и знала, что вы друг на дружку сваливать будете. рассердилась мама. - Ну, а ты что скажешь? - спросила она Колю.</a:t>
            </a:r>
          </a:p>
          <a:p>
            <a:pPr eaLnBrk="0" hangingPunct="0">
              <a:buFontTx/>
              <a:buChar char="•"/>
              <a:tabLst>
                <a:tab pos="103188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сердись, мамочка! Я</a:t>
            </a:r>
            <a:r>
              <a:rPr lang="ru-RU" sz="2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знаю, что Ваня не мог этого сделать. А я сегодня еще не сделал уроки, - сказал Коля. Оказалось, что один из мальчиков оба раза солгал, а двое в каждом из своих заявлений говорили правду.</a:t>
            </a:r>
          </a:p>
          <a:p>
            <a:pPr eaLnBrk="0" hangingPunct="0">
              <a:tabLst>
                <a:tab pos="103188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Кто разбил вазу?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85938" y="5715000"/>
            <a:ext cx="242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Вазу разбил Коля</a:t>
            </a:r>
          </a:p>
        </p:txBody>
      </p:sp>
      <p:sp>
        <p:nvSpPr>
          <p:cNvPr id="7" name="Овал 6"/>
          <p:cNvSpPr/>
          <p:nvPr/>
        </p:nvSpPr>
        <p:spPr>
          <a:xfrm>
            <a:off x="1643063" y="5572125"/>
            <a:ext cx="2428875" cy="7858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1000125"/>
            <a:ext cx="8001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>
              <a:tabLst>
                <a:tab pos="342900" algn="l"/>
              </a:tabLst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Алеша, Илья и Добрыня нашли в земле хорошо сохранившийся стеклянный сосуд с жидкостью. Рассматривая удивительную находку, каждый высказал по два предположения:</a:t>
            </a:r>
          </a:p>
          <a:p>
            <a:pPr indent="19050" eaLnBrk="0" hangingPunct="0">
              <a:tabLst>
                <a:tab pos="342900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Алеша: "Это сосуд французский и имеет 5 звездочек".</a:t>
            </a:r>
          </a:p>
          <a:p>
            <a:pPr indent="19050" eaLnBrk="0" hangingPunct="0">
              <a:tabLst>
                <a:tab pos="342900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Илья: "Это сосуд испанский и имеет 3 звездочки".</a:t>
            </a:r>
          </a:p>
          <a:p>
            <a:pPr indent="19050" eaLnBrk="0" hangingPunct="0">
              <a:tabLst>
                <a:tab pos="342900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Добрыня: "Это сосуд не французский и имеет 4 звездочки".</a:t>
            </a:r>
          </a:p>
          <a:p>
            <a:pPr indent="19050" eaLnBrk="0" hangingPunct="0">
              <a:tabLst>
                <a:tab pos="342900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Змей Горыныч доходчиво объяснил ребятам, что каждый из них прав только в одном из двух предположений.</a:t>
            </a:r>
          </a:p>
          <a:p>
            <a:pPr indent="19050" eaLnBrk="0" hangingPunct="0">
              <a:tabLst>
                <a:tab pos="342900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Где изготовлен сосуд и во сколько звездочек оценивается его качество?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4214813"/>
            <a:ext cx="4857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Сосуд испанский и имеет 5 звездочек</a:t>
            </a:r>
          </a:p>
        </p:txBody>
      </p:sp>
      <p:sp>
        <p:nvSpPr>
          <p:cNvPr id="5" name="Овал 4"/>
          <p:cNvSpPr/>
          <p:nvPr/>
        </p:nvSpPr>
        <p:spPr>
          <a:xfrm>
            <a:off x="928688" y="4071938"/>
            <a:ext cx="5072062" cy="7143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625" y="1143000"/>
            <a:ext cx="8501063" cy="1938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20.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На столе лежат в ряд фигуры: треугольник, ромб, круг и квадрат. Цвета этих фигур — </a:t>
            </a:r>
            <a:r>
              <a:rPr lang="ru-RU" sz="2000">
                <a:solidFill>
                  <a:srgbClr val="0C9B74"/>
                </a:solidFill>
                <a:latin typeface="Times New Roman" pitchFamily="18" charset="0"/>
                <a:cs typeface="Times New Roman" pitchFamily="18" charset="0"/>
              </a:rPr>
              <a:t>зеленый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черный, </a:t>
            </a:r>
            <a:r>
              <a:rPr lang="ru-RU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Фигура красного цвета лежит между зеленой и синей, справа от черной фигуры лежит ромб, круг лежит правее треугольника и ромба, и, наконец, фигура синего цвета не лежит рядом с фигурой черного цвета.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Какого цвета круг?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71563" y="3500438"/>
            <a:ext cx="2928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круг красного цвета</a:t>
            </a:r>
          </a:p>
        </p:txBody>
      </p:sp>
      <p:sp>
        <p:nvSpPr>
          <p:cNvPr id="5" name="Овал 4"/>
          <p:cNvSpPr/>
          <p:nvPr/>
        </p:nvSpPr>
        <p:spPr>
          <a:xfrm>
            <a:off x="928688" y="3429000"/>
            <a:ext cx="2643187" cy="6429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animBg="1"/>
      <p:bldP spid="25602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336925"/>
          <a:ext cx="6096000" cy="1841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76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625" y="785813"/>
            <a:ext cx="8286750" cy="3786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50825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21.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Перед вами 5 коробочек: белая, черная, красная, синяя и зеленая. Также есть по 2 шарика каждого из цветов. В каждой коробочке лежит по 2 шарика.</a:t>
            </a:r>
          </a:p>
          <a:p>
            <a:pPr eaLnBrk="0" hangingPunct="0">
              <a:tabLst>
                <a:tab pos="2508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Также известно, что:</a:t>
            </a:r>
          </a:p>
          <a:p>
            <a:pPr eaLnBrk="0" hangingPunct="0">
              <a:tabLst>
                <a:tab pos="2508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1)	ни один шарик не лежит в коробочке того же цвета, что и он сам;</a:t>
            </a:r>
          </a:p>
          <a:p>
            <a:pPr eaLnBrk="0" hangingPunct="0">
              <a:tabLst>
                <a:tab pos="2508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2)	в красной коробочке нет синих шариков;</a:t>
            </a:r>
          </a:p>
          <a:p>
            <a:pPr eaLnBrk="0" hangingPunct="0">
              <a:buFontTx/>
              <a:buChar char="•"/>
              <a:tabLst>
                <a:tab pos="2508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в коробочке нейтрального цвета (белой или черной) лежит один красный и один зеленый шарик;</a:t>
            </a:r>
          </a:p>
          <a:p>
            <a:pPr eaLnBrk="0" hangingPunct="0">
              <a:buFontTx/>
              <a:buChar char="•"/>
              <a:tabLst>
                <a:tab pos="2508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в черной коробочке лежат шарики холодных тонов (синий и зеленый).</a:t>
            </a:r>
          </a:p>
          <a:p>
            <a:pPr eaLnBrk="0" hangingPunct="0">
              <a:buFontTx/>
              <a:buChar char="•"/>
              <a:tabLst>
                <a:tab pos="2508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в одной из коробочек лежат один белый и один синий шарик.</a:t>
            </a:r>
          </a:p>
          <a:p>
            <a:pPr eaLnBrk="0" hangingPunct="0">
              <a:buFontTx/>
              <a:buChar char="•"/>
              <a:tabLst>
                <a:tab pos="2508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в синей коробочке находится один черный шарик. </a:t>
            </a:r>
          </a:p>
          <a:p>
            <a:pPr eaLnBrk="0" hangingPunct="0">
              <a:tabLst>
                <a:tab pos="2508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Вопрос: какого цвета шарики лежат в каждой из коробочек?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28625" y="4857750"/>
            <a:ext cx="77866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                  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 белой –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>
                <a:solidFill>
                  <a:srgbClr val="0C9B74"/>
                </a:solidFill>
                <a:latin typeface="Times New Roman" pitchFamily="18" charset="0"/>
                <a:cs typeface="Times New Roman" pitchFamily="18" charset="0"/>
              </a:rPr>
              <a:t>зеленый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      в черной – </a:t>
            </a:r>
            <a:r>
              <a:rPr lang="ru-RU" sz="200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>
                <a:solidFill>
                  <a:srgbClr val="0C9B74"/>
                </a:solidFill>
                <a:latin typeface="Times New Roman" pitchFamily="18" charset="0"/>
                <a:cs typeface="Times New Roman" pitchFamily="18" charset="0"/>
              </a:rPr>
              <a:t>зеленый;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      в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–белый и черный;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      в </a:t>
            </a:r>
            <a:r>
              <a:rPr lang="ru-RU" sz="200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синей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черный;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      в </a:t>
            </a:r>
            <a:r>
              <a:rPr lang="ru-RU" sz="2000">
                <a:solidFill>
                  <a:srgbClr val="0C9B74"/>
                </a:solidFill>
                <a:latin typeface="Times New Roman" pitchFamily="18" charset="0"/>
                <a:cs typeface="Times New Roman" pitchFamily="18" charset="0"/>
              </a:rPr>
              <a:t>зелено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й – белый и </a:t>
            </a:r>
            <a:r>
              <a:rPr lang="ru-RU" sz="200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Овал 4"/>
          <p:cNvSpPr/>
          <p:nvPr/>
        </p:nvSpPr>
        <p:spPr>
          <a:xfrm>
            <a:off x="785813" y="4572000"/>
            <a:ext cx="51435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animBg="1"/>
      <p:bldP spid="26626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500" y="857250"/>
            <a:ext cx="8215313" cy="4708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22.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В школьном первенстве по настольному теннису в четверку лучших вошли девушки: Наташа, Маша, Люда и Рита. Самые горячие болельщики высказали свои предположения о распределении мест в дальнейших состязаниях.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Один считает, что первой будет Наташа, а Маша будет второй.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Другой болельщик на второе место прочит Люду, а Рита, по его мнению, займет четвертое место.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Третий любитель тенниса с ними не согласился. Он считает, что Рита займет третье место, а Наташа будет второй.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Когда соревнования закончились, то оказалось, что каждый из болельщиков был прав только в одном из своих прогнозов.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Какое место на чемпионате заняли Наташа, Маша, Люда, Рита?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(В ответе перечислите подряд без пробелов числа, соответствующие местам девочек в указанном порядке имен.)</a:t>
            </a:r>
          </a:p>
          <a:p>
            <a:pPr eaLnBrk="0" hangingPunct="0"/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714625" y="5572125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1423</a:t>
            </a:r>
          </a:p>
        </p:txBody>
      </p:sp>
      <p:sp>
        <p:nvSpPr>
          <p:cNvPr id="4" name="Овал 3"/>
          <p:cNvSpPr/>
          <p:nvPr/>
        </p:nvSpPr>
        <p:spPr>
          <a:xfrm>
            <a:off x="2286000" y="5429250"/>
            <a:ext cx="1785938" cy="7143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 animBg="1"/>
      <p:bldP spid="3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625" y="857250"/>
            <a:ext cx="8286750" cy="34782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158750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23.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Четыре подруги - Аня (А), Маша (М), Настя (Н), Вика (В) - пришли в магазин. Продавец сказал, что осталось только четыре платья: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Красное (К)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Розовое (Р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Оранжевое (О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Синее (С).</a:t>
            </a:r>
          </a:p>
          <a:p>
            <a:pPr eaLnBrk="0" hangingPunct="0">
              <a:tabLst>
                <a:tab pos="15875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)Красное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платье купила Аня, а </a:t>
            </a:r>
            <a:r>
              <a:rPr lang="ru-RU" sz="200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розовое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- Маша.</a:t>
            </a:r>
          </a:p>
          <a:p>
            <a:pPr eaLnBrk="0" hangingPunct="0">
              <a:tabLst>
                <a:tab pos="15875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б)Аня взяла</a:t>
            </a:r>
            <a:r>
              <a:rPr lang="ru-RU" sz="200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 розовое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платье, а Вика купила </a:t>
            </a:r>
            <a:r>
              <a:rPr lang="ru-RU" sz="200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оранжевое.</a:t>
            </a:r>
          </a:p>
          <a:p>
            <a:pPr eaLnBrk="0" hangingPunct="0">
              <a:tabLst>
                <a:tab pos="15875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в)Настя забрала </a:t>
            </a:r>
            <a:r>
              <a:rPr lang="ru-RU" sz="200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розовое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а Вика - </a:t>
            </a:r>
            <a:r>
              <a:rPr lang="ru-RU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синее платье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>
              <a:tabLst>
                <a:tab pos="15875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Кто купил синее платье и какое платье выбрала Вика, если известно, что половина каждого утверждения истинна, а половина ложна?</a:t>
            </a:r>
          </a:p>
          <a:p>
            <a:pPr eaLnBrk="0" hangingPunct="0">
              <a:tabLst>
                <a:tab pos="15875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Ответ запишите в виде первой буквы имени девушки, взявшей </a:t>
            </a:r>
            <a:r>
              <a:rPr lang="ru-RU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синее платье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и, через запятую, первой буквы цвета платья Вики.</a:t>
            </a:r>
          </a:p>
          <a:p>
            <a:pPr eaLnBrk="0" hangingPunct="0">
              <a:tabLst>
                <a:tab pos="158750" algn="l"/>
              </a:tabLst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857500" y="4786313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М, </a:t>
            </a:r>
            <a:r>
              <a:rPr lang="ru-RU" sz="200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" name="Овал 3"/>
          <p:cNvSpPr/>
          <p:nvPr/>
        </p:nvSpPr>
        <p:spPr>
          <a:xfrm>
            <a:off x="2571750" y="4786313"/>
            <a:ext cx="1214438" cy="428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 animBg="1"/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42938" y="1000125"/>
            <a:ext cx="8143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Для какого имени истинно высказывание: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первая буква имени гласная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четвертая буква имени согласная)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1)ЕЛЕНА	2) ВАДИМ	3) АНТОН	4) ФЕДОР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214813" y="1500188"/>
            <a:ext cx="28575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286250" y="1857375"/>
            <a:ext cx="1500188" cy="5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14375" y="3214688"/>
            <a:ext cx="7929563" cy="16319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 Для какого имени истинно высказывание: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Первая буква имени согласная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 (не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вторая буква имени согласная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четвертая       буква имени гласная)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1)ИВАН	2) ПЕТР	          3) ПАВЕЛ		4) ЕЛЕНА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928813" y="4071938"/>
            <a:ext cx="28575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071938" y="4429125"/>
            <a:ext cx="1357312" cy="428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42938" y="1285875"/>
            <a:ext cx="8001000" cy="1016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Для какого из указанных значений числа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истинно высказывание: 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&gt;4)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&gt;1)        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&gt;4))?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1) 1      2) 2     3) 3     4) 4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86000" y="1785938"/>
            <a:ext cx="428625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642938" y="1928813"/>
            <a:ext cx="928687" cy="357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57188" y="2571750"/>
            <a:ext cx="8572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 Какое логическое выражение равносильно выражению не А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В) ?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     1)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AVB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      2)А и В	 3) (неА)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(неВ)        4) (неА) и (неВ)</a:t>
            </a:r>
          </a:p>
        </p:txBody>
      </p:sp>
      <p:sp>
        <p:nvSpPr>
          <p:cNvPr id="8" name="Овал 7"/>
          <p:cNvSpPr/>
          <p:nvPr/>
        </p:nvSpPr>
        <p:spPr>
          <a:xfrm>
            <a:off x="5357813" y="3143250"/>
            <a:ext cx="2000250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63" y="4286250"/>
            <a:ext cx="7929562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Укажите, какое логическое выражение равносильно выражению не(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В)?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1 )А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 2)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	3) В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	4) А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14375" y="5143500"/>
            <a:ext cx="1643063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8" grpId="0" animBg="1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1071563"/>
            <a:ext cx="80010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 Какое логическое выражение равносильно выражению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не(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AVB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(А 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2)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	   3) 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4)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В)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00063" y="1857375"/>
            <a:ext cx="2786062" cy="7858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42938" y="3500438"/>
            <a:ext cx="7358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000">
                <a:latin typeface="Constantia" pitchFamily="18" charset="0"/>
              </a:rPr>
              <a:t>Упростите</a:t>
            </a:r>
            <a:r>
              <a:rPr lang="ru-RU">
                <a:latin typeface="Constantia" pitchFamily="18" charset="0"/>
              </a:rPr>
              <a:t> выражение  не( неХ и не</a:t>
            </a:r>
            <a:r>
              <a:rPr lang="en-US">
                <a:latin typeface="Constantia" pitchFamily="18" charset="0"/>
              </a:rPr>
              <a:t>Y</a:t>
            </a:r>
            <a:r>
              <a:rPr lang="ru-RU">
                <a:latin typeface="Constantia" pitchFamily="18" charset="0"/>
              </a:rPr>
              <a:t>).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214688" y="40005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X V Y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71813" y="4000500"/>
            <a:ext cx="1357312" cy="5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42938" y="5000625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66738" indent="-457200"/>
            <a:r>
              <a:rPr lang="ru-RU" b="1">
                <a:latin typeface="Constantia" pitchFamily="18" charset="0"/>
              </a:rPr>
              <a:t>8</a:t>
            </a:r>
            <a:r>
              <a:rPr lang="ru-RU">
                <a:latin typeface="Constantia" pitchFamily="18" charset="0"/>
              </a:rPr>
              <a:t>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Упростите выражение (неХ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V Y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357563" y="5715000"/>
            <a:ext cx="947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Y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71813" y="5643563"/>
            <a:ext cx="1357312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  <p:bldP spid="7" grpId="0" animBg="1"/>
      <p:bldP spid="8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00063" y="1143000"/>
            <a:ext cx="7286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Символом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обозначено одно из указанных ниже логических выражений от трех аргументов: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Дан фрагмент таблицы истинности выражения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357313" y="2286000"/>
          <a:ext cx="5143500" cy="2071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285884"/>
                <a:gridCol w="1285884"/>
                <a:gridCol w="1285884"/>
              </a:tblGrid>
              <a:tr h="5052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</a:tr>
              <a:tr h="5221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  <a:tr h="5221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5221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143000" y="4786313"/>
            <a:ext cx="4929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Какое выражение соответствует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5500688"/>
          <a:ext cx="9144000" cy="428625"/>
        </p:xfrm>
        <a:graphic>
          <a:graphicData uri="http://schemas.openxmlformats.org/drawingml/2006/table">
            <a:tbl>
              <a:tblPr/>
              <a:tblGrid>
                <a:gridCol w="2452688"/>
                <a:gridCol w="2305050"/>
                <a:gridCol w="2063750"/>
                <a:gridCol w="232251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1)не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не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неХ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V Z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 Х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4786313" y="5429250"/>
            <a:ext cx="1928812" cy="428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00063" y="1143000"/>
            <a:ext cx="7286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Символом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обозначено одно из указанных ниже логических выражений от трех аргументов: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Дан фрагмент таблицы истинности выражения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357313" y="2286000"/>
          <a:ext cx="5143500" cy="2071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285884"/>
                <a:gridCol w="1285884"/>
                <a:gridCol w="1285884"/>
              </a:tblGrid>
              <a:tr h="5052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</a:tr>
              <a:tr h="5221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  <a:tr h="5221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5221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143000" y="4786313"/>
            <a:ext cx="4929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Какое выражение соответствует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5500688"/>
          <a:ext cx="9144000" cy="428625"/>
        </p:xfrm>
        <a:graphic>
          <a:graphicData uri="http://schemas.openxmlformats.org/drawingml/2006/table">
            <a:tbl>
              <a:tblPr/>
              <a:tblGrid>
                <a:gridCol w="2452688"/>
                <a:gridCol w="2305050"/>
                <a:gridCol w="2063750"/>
                <a:gridCol w="2322512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неХ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V Z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не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 неХ  и не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6929438" y="5357813"/>
            <a:ext cx="2214562" cy="6429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85750" y="1357313"/>
            <a:ext cx="8643938" cy="1908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92100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 Укажите значения переменных К,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М,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при которых логическое выражение 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KVM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         (не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L V M V N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ложно.</a:t>
            </a:r>
          </a:p>
          <a:p>
            <a:pPr eaLnBrk="0" hangingPunct="0">
              <a:tabLst>
                <a:tab pos="2921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Ответ запишите в виде строки из четырех символов: значений переменных К,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М и N (в указанном порядке). Так, например, строка 0101 соответствует тому, что К = 0,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= 1,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= 0,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=1.</a:t>
            </a:r>
          </a:p>
          <a:p>
            <a:pPr eaLnBrk="0" hangingPunct="0">
              <a:tabLst>
                <a:tab pos="292100" algn="l"/>
              </a:tabLst>
            </a:pPr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428875" y="1857375"/>
            <a:ext cx="500063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43125" y="3357563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1100</a:t>
            </a:r>
          </a:p>
        </p:txBody>
      </p:sp>
      <p:sp>
        <p:nvSpPr>
          <p:cNvPr id="18" name="Овал 17"/>
          <p:cNvSpPr/>
          <p:nvPr/>
        </p:nvSpPr>
        <p:spPr>
          <a:xfrm>
            <a:off x="1928813" y="3357563"/>
            <a:ext cx="1357312" cy="500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00063" y="4071938"/>
            <a:ext cx="82867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Сколько различных решений имеет уравнение (К 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 М)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(не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  не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= 1 , где К,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М, N - логические переменные?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 ответе не нужно перечислять все различные наборы значений К,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М 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при которых выполнено данное равенство. В качестве ответа вам нужно указать только количество таких наборов.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43125" y="6000750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1" name="Овал 20"/>
          <p:cNvSpPr/>
          <p:nvPr/>
        </p:nvSpPr>
        <p:spPr>
          <a:xfrm>
            <a:off x="2071688" y="5929313"/>
            <a:ext cx="1428750" cy="500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17" grpId="0"/>
      <p:bldP spid="18" grpId="0" animBg="1"/>
      <p:bldP spid="19" grpId="0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88" y="1000125"/>
            <a:ext cx="80724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92100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– целые числа, для которых истинно высказывание</a:t>
            </a:r>
          </a:p>
          <a:p>
            <a:pPr eaLnBrk="0" hangingPunct="0">
              <a:tabLst>
                <a:tab pos="2921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)) и не((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+1)&lt;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и не((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+1)&lt;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0" hangingPunct="0">
              <a:tabLst>
                <a:tab pos="2921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Чему равно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=20,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=10?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28813" y="2214563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19</a:t>
            </a:r>
          </a:p>
        </p:txBody>
      </p:sp>
      <p:sp>
        <p:nvSpPr>
          <p:cNvPr id="4" name="Овал 3"/>
          <p:cNvSpPr/>
          <p:nvPr/>
        </p:nvSpPr>
        <p:spPr>
          <a:xfrm>
            <a:off x="1643063" y="2071688"/>
            <a:ext cx="1357312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-533400" y="140176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00063" y="314325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92100" algn="l"/>
              </a:tabLst>
            </a:pPr>
            <a:r>
              <a:rPr lang="ru-RU" sz="2000" b="1">
                <a:cs typeface="Times New Roman" pitchFamily="18" charset="0"/>
              </a:rPr>
              <a:t>14.  </a:t>
            </a:r>
            <a:r>
              <a:rPr lang="ru-RU" sz="2000">
                <a:cs typeface="Times New Roman" pitchFamily="18" charset="0"/>
              </a:rPr>
              <a:t>Для какого из указанных значений </a:t>
            </a:r>
            <a:r>
              <a:rPr lang="en-US" sz="2000">
                <a:cs typeface="Times New Roman" pitchFamily="18" charset="0"/>
              </a:rPr>
              <a:t>Z </a:t>
            </a:r>
            <a:r>
              <a:rPr lang="ru-RU" sz="2000">
                <a:cs typeface="Times New Roman" pitchFamily="18" charset="0"/>
              </a:rPr>
              <a:t>истинно высказывание: </a:t>
            </a:r>
            <a:endParaRPr lang="ru-RU" sz="2000"/>
          </a:p>
          <a:p>
            <a:pPr eaLnBrk="0" hangingPunct="0">
              <a:tabLst>
                <a:tab pos="292100" algn="l"/>
              </a:tabLst>
            </a:pPr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 rot="10800000" flipV="1">
            <a:off x="1000125" y="3786188"/>
            <a:ext cx="6357938" cy="400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&lt;3) и ((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&gt;0)      не((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= 0)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)))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&gt;3</a:t>
            </a:r>
            <a:r>
              <a:rPr lang="ru-RU" sz="1100">
                <a:cs typeface="Times New Roman" pitchFamily="18" charset="0"/>
              </a:rPr>
              <a:t>)</a:t>
            </a:r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643188" y="4000500"/>
            <a:ext cx="28575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28688" y="4357688"/>
            <a:ext cx="357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1) 1    2) 2    3)       4) 4</a:t>
            </a:r>
          </a:p>
        </p:txBody>
      </p:sp>
      <p:sp>
        <p:nvSpPr>
          <p:cNvPr id="16" name="Овал 15"/>
          <p:cNvSpPr/>
          <p:nvPr/>
        </p:nvSpPr>
        <p:spPr>
          <a:xfrm>
            <a:off x="2714625" y="4357688"/>
            <a:ext cx="1428750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1500" y="5072063"/>
            <a:ext cx="8001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При каком значении переменной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истинно выражение: не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2000" cap="small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&gt;3)</a:t>
            </a:r>
            <a:r>
              <a:rPr lang="en-US" sz="2000" cap="small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cap="small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&lt;1)) и (</a:t>
            </a:r>
            <a:r>
              <a:rPr lang="en-US" sz="2000" cap="small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 = 2)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14438" y="5929313"/>
            <a:ext cx="4214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1) 0          2) 1        3)    2       4) 3</a:t>
            </a:r>
          </a:p>
        </p:txBody>
      </p:sp>
      <p:sp>
        <p:nvSpPr>
          <p:cNvPr id="19" name="Овал 18"/>
          <p:cNvSpPr/>
          <p:nvPr/>
        </p:nvSpPr>
        <p:spPr>
          <a:xfrm>
            <a:off x="1857375" y="5929313"/>
            <a:ext cx="1285875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3" grpId="0"/>
      <p:bldP spid="4" grpId="0" animBg="1"/>
      <p:bldP spid="22536" grpId="1"/>
      <p:bldP spid="22537" grpId="0"/>
      <p:bldP spid="15" grpId="0"/>
      <p:bldP spid="16" grpId="0" animBg="1"/>
      <p:bldP spid="17" grpId="0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42938" y="1000125"/>
            <a:ext cx="807243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Три школьника, Миша (М), Коля (К) и Сергей (С), остававшиеся в классе на перемене, были вызваны к директору по поводу разбитого в это время окна в кабинете. На вопрос директора о том, кто это сделал, мальчики ответили следующее:</a:t>
            </a:r>
          </a:p>
          <a:p>
            <a:pPr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Миша: "Я не бил окно, и Коля тоже..."</a:t>
            </a:r>
          </a:p>
          <a:p>
            <a:pPr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Коля: "Миша не разбивал окно, это Сергей разбил футбольным мячом!"</a:t>
            </a:r>
          </a:p>
          <a:p>
            <a:pPr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Сергей: "Я не делал этого, стекло разбил Миша".</a:t>
            </a:r>
          </a:p>
          <a:p>
            <a:pPr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Стало известно, что один из ребят сказал чистую правду, второй в одной части заявления соврал, а другое его высказывание истинно, а третий оба факта исказил. Зная это, директор смог докопаться до истины.</a:t>
            </a:r>
          </a:p>
          <a:p>
            <a:pPr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Кто разбил стекло в классе? В ответе запишите только первую букву имени.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14625" y="5357813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5" name="Овал 4"/>
          <p:cNvSpPr/>
          <p:nvPr/>
        </p:nvSpPr>
        <p:spPr>
          <a:xfrm>
            <a:off x="2714625" y="5286375"/>
            <a:ext cx="1500188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1226</Words>
  <PresentationFormat>Экран (4:3)</PresentationFormat>
  <Paragraphs>135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Тренировочные задания</dc:title>
  <cp:lastModifiedBy>User</cp:lastModifiedBy>
  <cp:revision>23</cp:revision>
  <dcterms:modified xsi:type="dcterms:W3CDTF">2016-03-11T12:25:08Z</dcterms:modified>
</cp:coreProperties>
</file>