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7" r:id="rId9"/>
    <p:sldId id="268" r:id="rId10"/>
    <p:sldId id="266" r:id="rId11"/>
    <p:sldId id="26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4718" autoAdjust="0"/>
  </p:normalViewPr>
  <p:slideViewPr>
    <p:cSldViewPr>
      <p:cViewPr>
        <p:scale>
          <a:sx n="64" d="100"/>
          <a:sy n="64" d="100"/>
        </p:scale>
        <p:origin x="-1566" y="-2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01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48;&#1086;&#1085;&#1072;\Desktop\&#1051;&#1080;&#1089;&#1090;%20Microsoft%20Office%20Excel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48;&#1086;&#1085;&#1072;\Desktop\&#1051;&#1080;&#1089;&#1090;%20Microsoft%20Office%20Excel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9"/>
  <c:chart>
    <c:plotArea>
      <c:layout/>
      <c:lineChart>
        <c:grouping val="standard"/>
        <c:ser>
          <c:idx val="0"/>
          <c:order val="0"/>
          <c:marker>
            <c:symbol val="none"/>
          </c:marker>
          <c:val>
            <c:numRef>
              <c:f>Лист1!$B$2:$B$3</c:f>
              <c:numCache>
                <c:formatCode>General</c:formatCode>
                <c:ptCount val="2"/>
                <c:pt idx="0">
                  <c:v>7.2900000000000104E-2</c:v>
                </c:pt>
                <c:pt idx="1">
                  <c:v>2.6600000000000016E-2</c:v>
                </c:pt>
              </c:numCache>
            </c:numRef>
          </c:val>
        </c:ser>
        <c:marker val="1"/>
        <c:axId val="149575552"/>
        <c:axId val="149577088"/>
      </c:lineChart>
      <c:catAx>
        <c:axId val="149575552"/>
        <c:scaling>
          <c:orientation val="minMax"/>
        </c:scaling>
        <c:delete val="1"/>
        <c:axPos val="b"/>
        <c:tickLblPos val="none"/>
        <c:crossAx val="149577088"/>
        <c:crosses val="autoZero"/>
        <c:auto val="1"/>
        <c:lblAlgn val="ctr"/>
        <c:lblOffset val="100"/>
      </c:catAx>
      <c:valAx>
        <c:axId val="149577088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800">
                <a:ln>
                  <a:solidFill>
                    <a:srgbClr val="0070C0"/>
                  </a:solidFill>
                </a:ln>
              </a:defRPr>
            </a:pPr>
            <a:endParaRPr lang="ru-RU"/>
          </a:p>
        </c:txPr>
        <c:crossAx val="149575552"/>
        <c:crosses val="autoZero"/>
        <c:crossBetween val="between"/>
      </c:valAx>
      <c:spPr>
        <a:ln>
          <a:solidFill>
            <a:schemeClr val="tx1">
              <a:lumMod val="50000"/>
              <a:lumOff val="50000"/>
            </a:schemeClr>
          </a:solidFill>
        </a:ln>
      </c:spPr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9"/>
  <c:chart>
    <c:plotArea>
      <c:layout/>
      <c:lineChart>
        <c:grouping val="standard"/>
        <c:ser>
          <c:idx val="0"/>
          <c:order val="0"/>
          <c:marker>
            <c:symbol val="none"/>
          </c:marker>
          <c:val>
            <c:numRef>
              <c:f>Лист1!$B$2:$B$3</c:f>
              <c:numCache>
                <c:formatCode>General</c:formatCode>
                <c:ptCount val="2"/>
                <c:pt idx="0">
                  <c:v>7.2900000000000104E-2</c:v>
                </c:pt>
                <c:pt idx="1">
                  <c:v>2.6600000000000016E-2</c:v>
                </c:pt>
              </c:numCache>
            </c:numRef>
          </c:val>
        </c:ser>
        <c:marker val="1"/>
        <c:axId val="155470848"/>
        <c:axId val="141775616"/>
      </c:lineChart>
      <c:catAx>
        <c:axId val="155470848"/>
        <c:scaling>
          <c:orientation val="minMax"/>
        </c:scaling>
        <c:delete val="1"/>
        <c:axPos val="b"/>
        <c:tickLblPos val="none"/>
        <c:crossAx val="141775616"/>
        <c:crosses val="autoZero"/>
        <c:auto val="1"/>
        <c:lblAlgn val="ctr"/>
        <c:lblOffset val="100"/>
      </c:catAx>
      <c:valAx>
        <c:axId val="141775616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800">
                <a:ln>
                  <a:solidFill>
                    <a:srgbClr val="0070C0"/>
                  </a:solidFill>
                </a:ln>
              </a:defRPr>
            </a:pPr>
            <a:endParaRPr lang="ru-RU"/>
          </a:p>
        </c:txPr>
        <c:crossAx val="155470848"/>
        <c:crosses val="autoZero"/>
        <c:crossBetween val="between"/>
      </c:valAx>
      <c:spPr>
        <a:ln>
          <a:solidFill>
            <a:schemeClr val="tx1">
              <a:lumMod val="50000"/>
              <a:lumOff val="50000"/>
            </a:schemeClr>
          </a:solidFill>
        </a:ln>
      </c:spPr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over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ver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ver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ver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over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ver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ver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ver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ver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ver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cover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18.03.2013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cover dir="u"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13" Type="http://schemas.openxmlformats.org/officeDocument/2006/relationships/image" Target="../media/image14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12" Type="http://schemas.openxmlformats.org/officeDocument/2006/relationships/image" Target="../media/image13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11" Type="http://schemas.openxmlformats.org/officeDocument/2006/relationships/image" Target="../media/image12.jpeg"/><Relationship Id="rId5" Type="http://schemas.openxmlformats.org/officeDocument/2006/relationships/image" Target="../media/image6.jpeg"/><Relationship Id="rId10" Type="http://schemas.openxmlformats.org/officeDocument/2006/relationships/image" Target="../media/image11.jpeg"/><Relationship Id="rId4" Type="http://schemas.openxmlformats.org/officeDocument/2006/relationships/image" Target="../media/image5.jpeg"/><Relationship Id="rId9" Type="http://schemas.openxmlformats.org/officeDocument/2006/relationships/image" Target="../media/image10.jpeg"/><Relationship Id="rId14" Type="http://schemas.openxmlformats.org/officeDocument/2006/relationships/image" Target="../media/image1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Исследование поверхностного натяжения нефти на поверхности воды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Презентацию подготовила</a:t>
            </a:r>
          </a:p>
          <a:p>
            <a:r>
              <a:rPr lang="ru-RU" dirty="0" smtClean="0"/>
              <a:t>ученица 10б класса</a:t>
            </a:r>
          </a:p>
          <a:p>
            <a:r>
              <a:rPr lang="ru-RU" i="1" dirty="0" smtClean="0"/>
              <a:t>Коткина Илона</a:t>
            </a:r>
          </a:p>
          <a:p>
            <a:r>
              <a:rPr lang="ru-RU" dirty="0" smtClean="0"/>
              <a:t>Преподаватель – учитель физики</a:t>
            </a:r>
          </a:p>
          <a:p>
            <a:r>
              <a:rPr lang="ru-RU" i="1" dirty="0" smtClean="0"/>
              <a:t>Христолюбова Татьяна Григорьевна</a:t>
            </a:r>
            <a:endParaRPr lang="ru-RU" i="1" dirty="0"/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764704"/>
            <a:ext cx="8064896" cy="1716800"/>
          </a:xfrm>
        </p:spPr>
        <p:txBody>
          <a:bodyPr anchor="ctr">
            <a:noAutofit/>
          </a:bodyPr>
          <a:lstStyle/>
          <a:p>
            <a:pPr algn="ctr"/>
            <a:r>
              <a:rPr lang="ru-RU" sz="4000" dirty="0" smtClean="0"/>
              <a:t>Влияние разливов нефти на поверхность воды на изменение условий жизни морских обитателей</a:t>
            </a:r>
            <a:endParaRPr lang="ru-RU" sz="4000" dirty="0"/>
          </a:p>
        </p:txBody>
      </p:sp>
      <p:sp>
        <p:nvSpPr>
          <p:cNvPr id="3" name="Текст 2"/>
          <p:cNvSpPr>
            <a:spLocks noGrp="1"/>
          </p:cNvSpPr>
          <p:nvPr>
            <p:ph sz="half" idx="1"/>
          </p:nvPr>
        </p:nvSpPr>
        <p:spPr>
          <a:xfrm>
            <a:off x="539552" y="2708920"/>
            <a:ext cx="4038600" cy="3600400"/>
          </a:xfrm>
        </p:spPr>
        <p:txBody>
          <a:bodyPr>
            <a:normAutofit/>
          </a:bodyPr>
          <a:lstStyle/>
          <a:p>
            <a:r>
              <a:rPr lang="ru-RU" i="1" dirty="0" smtClean="0"/>
              <a:t>Нейстон – </a:t>
            </a:r>
            <a:r>
              <a:rPr lang="ru-RU" dirty="0" smtClean="0"/>
              <a:t>организмы, плавающие на поверхности воды.</a:t>
            </a:r>
          </a:p>
        </p:txBody>
      </p:sp>
      <p:pic>
        <p:nvPicPr>
          <p:cNvPr id="7" name="Содержимое 6" descr="C:\Users\Иона\Desktop\Нефть Вязкость\Aquarius_najas01.jpg"/>
          <p:cNvPicPr>
            <a:picLocks noGrp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2852936"/>
            <a:ext cx="3266652" cy="3282102"/>
          </a:xfrm>
          <a:prstGeom prst="rect">
            <a:avLst/>
          </a:prstGeom>
          <a:ln w="88900" cap="sq" cmpd="thickThin">
            <a:solidFill>
              <a:schemeClr val="accent1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971600" y="1268760"/>
            <a:ext cx="7200800" cy="4320480"/>
          </a:xfrm>
        </p:spPr>
        <p:txBody>
          <a:bodyPr anchor="ctr">
            <a:noAutofit/>
          </a:bodyPr>
          <a:lstStyle/>
          <a:p>
            <a:pPr algn="ctr"/>
            <a:r>
              <a:rPr lang="ru-RU" sz="9600" dirty="0" smtClean="0"/>
              <a:t>Спасибо за внимание!</a:t>
            </a:r>
            <a:endParaRPr lang="ru-RU" sz="9600" dirty="0"/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Цель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исследовать поверхностное натяжение нефти на поверхности воды</a:t>
            </a:r>
            <a:endParaRPr lang="ru-RU" dirty="0"/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Задачи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ru-RU" dirty="0" smtClean="0"/>
              <a:t>Определить коэффициент поверхностного натяжения нефти на поверхности воды (используя доступные методы – метод отрыва капель и метод отрыва петли)</a:t>
            </a:r>
          </a:p>
          <a:p>
            <a:pPr lvl="0"/>
            <a:r>
              <a:rPr lang="ru-RU" dirty="0" smtClean="0"/>
              <a:t>Представить в виде таблиц и графиков результаты измерений</a:t>
            </a:r>
          </a:p>
          <a:p>
            <a:pPr lvl="0"/>
            <a:r>
              <a:rPr lang="ru-RU" dirty="0" smtClean="0"/>
              <a:t>Сравнить полученные результаты между собой и с табличными данными</a:t>
            </a:r>
          </a:p>
          <a:p>
            <a:pPr lvl="0"/>
            <a:r>
              <a:rPr lang="ru-RU" dirty="0" smtClean="0"/>
              <a:t>Выяснить влияние разливов нефти на поверхность воды и изменение условий жизни морских обитателей</a:t>
            </a:r>
          </a:p>
          <a:p>
            <a:pPr lvl="0"/>
            <a:r>
              <a:rPr lang="ru-RU" dirty="0" smtClean="0"/>
              <a:t>Проанализировать результаты исследования</a:t>
            </a:r>
          </a:p>
          <a:p>
            <a:pPr lvl="0"/>
            <a:r>
              <a:rPr lang="ru-RU" dirty="0" smtClean="0"/>
              <a:t>Сделать вывод</a:t>
            </a:r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420888"/>
            <a:ext cx="8219256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Определение коэффициента поверхностного натяжения нефти на поверхности воды методом отрыва капель</a:t>
            </a: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467544" y="4293096"/>
            <a:ext cx="8229600" cy="3528392"/>
          </a:xfrm>
        </p:spPr>
        <p:txBody>
          <a:bodyPr numCol="2">
            <a:normAutofit/>
          </a:bodyPr>
          <a:lstStyle/>
          <a:p>
            <a:r>
              <a:rPr lang="ru-RU" dirty="0" smtClean="0"/>
              <a:t>Вода из р. Печоры</a:t>
            </a:r>
          </a:p>
          <a:p>
            <a:r>
              <a:rPr lang="ru-RU" dirty="0" smtClean="0"/>
              <a:t>Нефть</a:t>
            </a:r>
          </a:p>
          <a:p>
            <a:r>
              <a:rPr lang="ru-RU" dirty="0" smtClean="0"/>
              <a:t>Весы</a:t>
            </a:r>
          </a:p>
          <a:p>
            <a:r>
              <a:rPr lang="ru-RU" dirty="0" smtClean="0"/>
              <a:t>Емкость 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 marL="273050" indent="-273050">
              <a:tabLst>
                <a:tab pos="811213" algn="l"/>
              </a:tabLst>
            </a:pPr>
            <a:r>
              <a:rPr lang="ru-RU" dirty="0" smtClean="0"/>
              <a:t>Стаканчик</a:t>
            </a:r>
          </a:p>
          <a:p>
            <a:pPr marL="273050" indent="-273050"/>
            <a:r>
              <a:rPr lang="ru-RU" dirty="0" smtClean="0"/>
              <a:t>Пипетка</a:t>
            </a:r>
          </a:p>
          <a:p>
            <a:pPr marL="273050" indent="-273050"/>
            <a:r>
              <a:rPr lang="ru-RU" dirty="0" smtClean="0"/>
              <a:t>Линейка</a:t>
            </a:r>
          </a:p>
          <a:p>
            <a:pPr marL="273050" indent="-273050"/>
            <a:r>
              <a:rPr lang="ru-RU" dirty="0" smtClean="0"/>
              <a:t>Градусник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39552" y="3717032"/>
            <a:ext cx="5328592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2600" dirty="0" smtClean="0"/>
              <a:t>Необходимое оборудование:</a:t>
            </a:r>
          </a:p>
        </p:txBody>
      </p:sp>
      <p:pic>
        <p:nvPicPr>
          <p:cNvPr id="9" name="Рисунок 8" descr="image023"/>
          <p:cNvPicPr/>
          <p:nvPr/>
        </p:nvPicPr>
        <p:blipFill>
          <a:blip r:embed="rId2" cstate="print"/>
          <a:srcRect l="61431"/>
          <a:stretch>
            <a:fillRect/>
          </a:stretch>
        </p:blipFill>
        <p:spPr bwMode="auto">
          <a:xfrm>
            <a:off x="6876256" y="3501008"/>
            <a:ext cx="1800200" cy="2376264"/>
          </a:xfrm>
          <a:prstGeom prst="rect">
            <a:avLst/>
          </a:prstGeom>
          <a:ln w="88900" cap="sq" cmpd="thickThin">
            <a:solidFill>
              <a:srgbClr val="00B0F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C:\Users\Иона\Desktop\Нефть Вязкость\DSCN2949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548680"/>
            <a:ext cx="3600400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 descr="C:\Users\Иона\Desktop\Нефть Вязкость\DSCN2930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404664"/>
            <a:ext cx="3600400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Рисунок 11" descr="C:\Users\Иона\Desktop\Нефть Вязкость\DSCN2927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3429000"/>
            <a:ext cx="3600400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Рисунок 12" descr="C:\Users\Иона\Desktop\Нефть Вязкость\DSCN2926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71600" y="3429000"/>
            <a:ext cx="3600400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Рисунок 13" descr="C:\Users\Иона\Desktop\Нефть Вязкость\DSCN2916.JP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71600" y="548680"/>
            <a:ext cx="3600400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Рисунок 10" descr="C:\Users\Иона\Desktop\Нефть Вязкость\DSCN2928.JPG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55576" y="404664"/>
            <a:ext cx="3600400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C:\Users\Иона\Desktop\Нефть Вязкость\DSCN2941.JPG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55576" y="3645024"/>
            <a:ext cx="3600400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C:\Users\Иона\Desktop\Нефть Вязкость\DSCN2969.JPG"/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788024" y="3645024"/>
            <a:ext cx="3600400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Рисунок 2" descr="C:\Users\Иона\Desktop\Нефть Вязкость\DSCN3003.JPG"/>
          <p:cNvPicPr/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39552" y="188640"/>
            <a:ext cx="3600400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C:\Users\Иона\Desktop\Нефть Вязкость\DSCN2978.JPG"/>
          <p:cNvPicPr/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5004048" y="188640"/>
            <a:ext cx="3600400" cy="2897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Рисунок 1" descr="C:\Users\Иона\Desktop\Нефть Вязкость\DSCN2980.JPG"/>
          <p:cNvPicPr/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539552" y="3789040"/>
            <a:ext cx="3600400" cy="2852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C:\Users\Иона\Desktop\Нефть Вязкость\DSCN3017.JPG"/>
          <p:cNvPicPr/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5004048" y="3789040"/>
            <a:ext cx="3600400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Иона\Desktop\IMAG0039.jp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971600" y="548679"/>
            <a:ext cx="2880320" cy="5040561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51520" y="1556792"/>
          <a:ext cx="8640960" cy="12852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52128"/>
                <a:gridCol w="1512168"/>
                <a:gridCol w="1440160"/>
                <a:gridCol w="1152128"/>
                <a:gridCol w="1368152"/>
                <a:gridCol w="201622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Масса пустого сосуда,</a:t>
                      </a:r>
                      <a:r>
                        <a:rPr lang="ru-RU" baseline="0" dirty="0" smtClean="0"/>
                        <a:t> г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Количество капель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Масса сосуда с каплями, г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Масса одной капли, г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Диаметр шейки капли, мм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Коэффициент</a:t>
                      </a:r>
                      <a:r>
                        <a:rPr lang="ru-RU" baseline="0" dirty="0" smtClean="0"/>
                        <a:t> поверхностного натяжения Н/м</a:t>
                      </a:r>
                      <a:endParaRPr lang="ru-RU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8,31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12,07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0,0376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0,</a:t>
                      </a:r>
                      <a:r>
                        <a:rPr lang="ru-RU" dirty="0" smtClean="0"/>
                        <a:t>0587</a:t>
                      </a:r>
                      <a:endParaRPr lang="ru-RU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0" y="6667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0" y="26064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14" name="Группа 13"/>
          <p:cNvGrpSpPr/>
          <p:nvPr/>
        </p:nvGrpSpPr>
        <p:grpSpPr>
          <a:xfrm>
            <a:off x="214282" y="3717032"/>
            <a:ext cx="4141694" cy="2546732"/>
            <a:chOff x="1722208" y="3429000"/>
            <a:chExt cx="4613480" cy="2815322"/>
          </a:xfrm>
        </p:grpSpPr>
        <p:grpSp>
          <p:nvGrpSpPr>
            <p:cNvPr id="11" name="Группа 10"/>
            <p:cNvGrpSpPr/>
            <p:nvPr/>
          </p:nvGrpSpPr>
          <p:grpSpPr>
            <a:xfrm>
              <a:off x="1763688" y="3429000"/>
              <a:ext cx="3636404" cy="1109214"/>
              <a:chOff x="-1044624" y="2996952"/>
              <a:chExt cx="3636404" cy="1109214"/>
            </a:xfrm>
          </p:grpSpPr>
          <p:pic>
            <p:nvPicPr>
              <p:cNvPr id="6145" name="Picture 1"/>
              <p:cNvPicPr>
                <a:picLocks noChangeAspect="1" noChangeArrowheads="1"/>
              </p:cNvPicPr>
              <p:nvPr/>
            </p:nvPicPr>
            <p:blipFill>
              <a:blip r:embed="rId2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-972616" y="2996952"/>
                <a:ext cx="3564396" cy="648072"/>
              </a:xfrm>
              <a:prstGeom prst="rect">
                <a:avLst/>
              </a:prstGeom>
              <a:noFill/>
            </p:spPr>
          </p:pic>
          <p:sp>
            <p:nvSpPr>
              <p:cNvPr id="6151" name="Rectangle 7"/>
              <p:cNvSpPr>
                <a:spLocks noChangeArrowheads="1"/>
              </p:cNvSpPr>
              <p:nvPr/>
            </p:nvSpPr>
            <p:spPr bwMode="auto">
              <a:xfrm>
                <a:off x="-1044624" y="3459718"/>
                <a:ext cx="3600400" cy="646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3200" dirty="0" smtClean="0">
                    <a:ea typeface="Calibri" pitchFamily="34" charset="0"/>
                    <a:cs typeface="Times New Roman" pitchFamily="18" charset="0"/>
                  </a:rPr>
                  <a:t>m</a:t>
                </a:r>
                <a:r>
                  <a:rPr kumimoji="0" lang="en-US" sz="3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ea typeface="Calibri" pitchFamily="34" charset="0"/>
                    <a:cs typeface="Times New Roman" pitchFamily="18" charset="0"/>
                  </a:rPr>
                  <a:t>g = </a:t>
                </a:r>
                <a:r>
                  <a:rPr kumimoji="0" lang="en-US" sz="3200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ea typeface="Calibri" pitchFamily="34" charset="0"/>
                    <a:cs typeface="Times New Roman" pitchFamily="18" charset="0"/>
                  </a:rPr>
                  <a:t>σπd</a:t>
                </a:r>
                <a:endParaRPr kumimoji="0" lang="en-US" sz="3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cs typeface="Arial" pitchFamily="34" charset="0"/>
                </a:endParaRPr>
              </a:p>
            </p:txBody>
          </p:sp>
        </p:grpSp>
        <p:sp>
          <p:nvSpPr>
            <p:cNvPr id="13" name="Прямоугольник 12"/>
            <p:cNvSpPr/>
            <p:nvPr/>
          </p:nvSpPr>
          <p:spPr>
            <a:xfrm>
              <a:off x="1722208" y="4509119"/>
              <a:ext cx="4613480" cy="173520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200" dirty="0" smtClean="0"/>
                <a:t>σ</a:t>
              </a:r>
              <a:r>
                <a:rPr lang="ru-RU" sz="3200" dirty="0" smtClean="0"/>
                <a:t> = 0,0587 </a:t>
              </a:r>
              <a:r>
                <a:rPr lang="ru-RU" sz="3200" dirty="0" smtClean="0"/>
                <a:t>Н/м</a:t>
              </a:r>
              <a:endParaRPr lang="ru-RU" sz="3200" dirty="0" smtClean="0"/>
            </a:p>
            <a:p>
              <a:r>
                <a:rPr lang="en-US" sz="3200" dirty="0" smtClean="0"/>
                <a:t>σ </a:t>
              </a:r>
              <a:r>
                <a:rPr lang="ru-RU" sz="3200" dirty="0" smtClean="0"/>
                <a:t>воды = </a:t>
              </a:r>
              <a:r>
                <a:rPr lang="ru-RU" sz="3200" dirty="0" smtClean="0"/>
                <a:t>0,0729 Н/м</a:t>
              </a:r>
              <a:endParaRPr lang="ru-RU" sz="3200" dirty="0" smtClean="0"/>
            </a:p>
            <a:p>
              <a:r>
                <a:rPr lang="ru-RU" sz="3200" dirty="0" err="1" smtClean="0"/>
                <a:t>σ </a:t>
              </a:r>
              <a:r>
                <a:rPr lang="ru-RU" sz="3200" dirty="0" smtClean="0"/>
                <a:t>нефти = </a:t>
              </a:r>
              <a:r>
                <a:rPr lang="ru-RU" sz="3200" dirty="0" smtClean="0"/>
                <a:t>0,0266 Н/м</a:t>
              </a:r>
              <a:endParaRPr lang="ru-RU" sz="3200" dirty="0"/>
            </a:p>
          </p:txBody>
        </p:sp>
      </p:grpSp>
      <p:sp>
        <p:nvSpPr>
          <p:cNvPr id="16" name="Заголовок 1"/>
          <p:cNvSpPr txBox="1">
            <a:spLocks/>
          </p:cNvSpPr>
          <p:nvPr/>
        </p:nvSpPr>
        <p:spPr>
          <a:xfrm>
            <a:off x="0" y="0"/>
            <a:ext cx="9144000" cy="2132856"/>
          </a:xfrm>
          <a:prstGeom prst="rect">
            <a:avLst/>
          </a:prstGeom>
        </p:spPr>
        <p:txBody>
          <a:bodyPr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Результаты</a:t>
            </a:r>
            <a:r>
              <a:rPr kumimoji="0" lang="ru-RU" sz="5000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измерений</a:t>
            </a:r>
            <a:endParaRPr kumimoji="0" lang="ru-RU" sz="5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22" name="Группа 21"/>
          <p:cNvGrpSpPr/>
          <p:nvPr/>
        </p:nvGrpSpPr>
        <p:grpSpPr>
          <a:xfrm>
            <a:off x="3851920" y="2996952"/>
            <a:ext cx="5036284" cy="3284587"/>
            <a:chOff x="4572000" y="2996952"/>
            <a:chExt cx="4316204" cy="3284587"/>
          </a:xfrm>
        </p:grpSpPr>
        <p:graphicFrame>
          <p:nvGraphicFramePr>
            <p:cNvPr id="18" name="Диаграмма 17"/>
            <p:cNvGraphicFramePr/>
            <p:nvPr/>
          </p:nvGraphicFramePr>
          <p:xfrm>
            <a:off x="4572000" y="2996952"/>
            <a:ext cx="4316204" cy="3284587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19" name="TextBox 18"/>
            <p:cNvSpPr txBox="1"/>
            <p:nvPr/>
          </p:nvSpPr>
          <p:spPr>
            <a:xfrm>
              <a:off x="6156176" y="3068960"/>
              <a:ext cx="7200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b="1" dirty="0" smtClean="0"/>
                <a:t>0%</a:t>
              </a:r>
              <a:endParaRPr lang="ru-RU" b="1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7884368" y="4797152"/>
              <a:ext cx="8640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b="1" dirty="0" smtClean="0"/>
                <a:t>100%</a:t>
              </a:r>
              <a:endParaRPr lang="ru-RU" b="1" dirty="0"/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251520" y="2996952"/>
            <a:ext cx="36004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700" i="1" dirty="0" smtClean="0"/>
              <a:t>График зависимости процентного содержания нефти в воде</a:t>
            </a:r>
            <a:endParaRPr lang="ru-RU" sz="1700" i="1" dirty="0"/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2808312"/>
          </a:xfrm>
        </p:spPr>
        <p:txBody>
          <a:bodyPr anchor="t">
            <a:normAutofit fontScale="90000"/>
          </a:bodyPr>
          <a:lstStyle/>
          <a:p>
            <a:pPr lvl="0"/>
            <a:r>
              <a:rPr lang="ru-RU" dirty="0" smtClean="0"/>
              <a:t>Определение коэффициента поверхностного натяжения нефти на поверхности воды методом отрыва петли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4149080"/>
            <a:ext cx="6192688" cy="2247528"/>
          </a:xfrm>
        </p:spPr>
        <p:txBody>
          <a:bodyPr numCol="2">
            <a:normAutofit/>
          </a:bodyPr>
          <a:lstStyle/>
          <a:p>
            <a:r>
              <a:rPr lang="ru-RU" dirty="0" smtClean="0"/>
              <a:t>Емкость</a:t>
            </a:r>
          </a:p>
          <a:p>
            <a:pPr defTabSz="1238250"/>
            <a:r>
              <a:rPr lang="ru-RU" dirty="0" smtClean="0"/>
              <a:t>Проекционный чувствительный динамометр</a:t>
            </a:r>
          </a:p>
          <a:p>
            <a:r>
              <a:rPr lang="ru-RU" dirty="0" smtClean="0"/>
              <a:t>Вода из р. Печоры</a:t>
            </a:r>
          </a:p>
          <a:p>
            <a:r>
              <a:rPr lang="ru-RU" dirty="0" smtClean="0"/>
              <a:t>Нефть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3645024"/>
            <a:ext cx="5328592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2600" dirty="0" smtClean="0"/>
              <a:t>Необходимое оборудование:</a:t>
            </a:r>
          </a:p>
        </p:txBody>
      </p:sp>
      <p:pic>
        <p:nvPicPr>
          <p:cNvPr id="5" name="Рисунок 4" descr="http://64.19.142.11/physflash.narod.ru/Search/mechanics/24_1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3573017"/>
            <a:ext cx="2592288" cy="2376264"/>
          </a:xfrm>
          <a:prstGeom prst="rect">
            <a:avLst/>
          </a:prstGeom>
          <a:ln w="88900" cap="sq" cmpd="thickThin">
            <a:solidFill>
              <a:schemeClr val="accent1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C:\Users\Иона\Desktop\Нефть Вязкость\DSCN3052.JPG"/>
          <p:cNvPicPr/>
          <p:nvPr/>
        </p:nvPicPr>
        <p:blipFill>
          <a:blip r:embed="rId2" cstate="print"/>
          <a:srcRect l="18605" r="23256"/>
          <a:stretch>
            <a:fillRect/>
          </a:stretch>
        </p:blipFill>
        <p:spPr bwMode="auto">
          <a:xfrm>
            <a:off x="971600" y="548680"/>
            <a:ext cx="3600400" cy="5760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Рисунок 2" descr="C:\Users\Иона\Desktop\Нефть Вязкость\DSCN3046.JPG"/>
          <p:cNvPicPr/>
          <p:nvPr/>
        </p:nvPicPr>
        <p:blipFill>
          <a:blip r:embed="rId3" cstate="print"/>
          <a:srcRect l="9677" r="9677"/>
          <a:stretch>
            <a:fillRect/>
          </a:stretch>
        </p:blipFill>
        <p:spPr bwMode="auto">
          <a:xfrm>
            <a:off x="4572000" y="548680"/>
            <a:ext cx="3600400" cy="5760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0" y="0"/>
            <a:ext cx="9144000" cy="2132856"/>
          </a:xfrm>
          <a:prstGeom prst="rect">
            <a:avLst/>
          </a:prstGeom>
        </p:spPr>
        <p:txBody>
          <a:bodyPr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Результаты</a:t>
            </a:r>
            <a:r>
              <a:rPr kumimoji="0" lang="ru-RU" sz="5000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измерений</a:t>
            </a:r>
            <a:endParaRPr kumimoji="0" lang="ru-RU" sz="5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971600" y="1556792"/>
          <a:ext cx="7200799" cy="12852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160240"/>
                <a:gridCol w="2160240"/>
                <a:gridCol w="288031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Длина</a:t>
                      </a:r>
                      <a:r>
                        <a:rPr lang="ru-RU" baseline="0" dirty="0" smtClean="0"/>
                        <a:t> петли, м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Сила, Н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Коэффициент</a:t>
                      </a:r>
                      <a:r>
                        <a:rPr lang="ru-RU" baseline="0" dirty="0" smtClean="0"/>
                        <a:t> поверхностного натяжения Н/м</a:t>
                      </a:r>
                      <a:endParaRPr lang="ru-RU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0,04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0,0045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0,05625</a:t>
                      </a:r>
                      <a:endParaRPr lang="ru-RU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403648" y="4869160"/>
            <a:ext cx="1440160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dirty="0" smtClean="0"/>
              <a:t>F=2</a:t>
            </a:r>
            <a:r>
              <a:rPr lang="el-GR" sz="3200" dirty="0" smtClean="0"/>
              <a:t>σ</a:t>
            </a:r>
            <a:r>
              <a:rPr lang="en-US" sz="3200" dirty="0" smtClean="0"/>
              <a:t>L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899592" y="3212976"/>
            <a:ext cx="2376264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700" i="1" dirty="0" smtClean="0"/>
              <a:t>График зависимости процентного содержания нефти в воде</a:t>
            </a:r>
            <a:endParaRPr lang="ru-RU" sz="1700" i="1" dirty="0"/>
          </a:p>
        </p:txBody>
      </p:sp>
      <p:graphicFrame>
        <p:nvGraphicFramePr>
          <p:cNvPr id="7" name="Диаграмма 6"/>
          <p:cNvGraphicFramePr/>
          <p:nvPr/>
        </p:nvGraphicFramePr>
        <p:xfrm>
          <a:off x="3275856" y="3212976"/>
          <a:ext cx="5036284" cy="32845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076056" y="3356992"/>
            <a:ext cx="8402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0%</a:t>
            </a:r>
            <a:endParaRPr lang="ru-RU" b="1" dirty="0"/>
          </a:p>
        </p:txBody>
      </p:sp>
      <p:sp>
        <p:nvSpPr>
          <p:cNvPr id="9" name="TextBox 8"/>
          <p:cNvSpPr txBox="1"/>
          <p:nvPr/>
        </p:nvSpPr>
        <p:spPr>
          <a:xfrm>
            <a:off x="7164288" y="5013176"/>
            <a:ext cx="10082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100%</a:t>
            </a:r>
            <a:endParaRPr lang="ru-RU" b="1" dirty="0"/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следование поверхностного натяжения нефти на поверхности воды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Исследование поверхностного натяжения нефти на поверхности воды</Template>
  <TotalTime>1</TotalTime>
  <Words>255</Words>
  <Application>Microsoft Office PowerPoint</Application>
  <PresentationFormat>Экран (4:3)</PresentationFormat>
  <Paragraphs>68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Исследование поверхностного натяжения нефти на поверхности воды</vt:lpstr>
      <vt:lpstr>Исследование поверхностного натяжения нефти на поверхности воды</vt:lpstr>
      <vt:lpstr>Цель</vt:lpstr>
      <vt:lpstr>Задачи</vt:lpstr>
      <vt:lpstr>Определение коэффициента поверхностного натяжения нефти на поверхности воды методом отрыва капель</vt:lpstr>
      <vt:lpstr>Слайд 5</vt:lpstr>
      <vt:lpstr>Слайд 6</vt:lpstr>
      <vt:lpstr>Определение коэффициента поверхностного натяжения нефти на поверхности воды методом отрыва петли</vt:lpstr>
      <vt:lpstr>Слайд 8</vt:lpstr>
      <vt:lpstr>Слайд 9</vt:lpstr>
      <vt:lpstr>Влияние разливов нефти на поверхность воды на изменение условий жизни морских обитателей</vt:lpstr>
      <vt:lpstr>Спасибо за внимание!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Исследование поверхностного натяжения нефти на поверхности воды</dc:title>
  <dc:creator>Пользователь</dc:creator>
  <cp:lastModifiedBy>Пользователь</cp:lastModifiedBy>
  <cp:revision>1</cp:revision>
  <dcterms:created xsi:type="dcterms:W3CDTF">2013-03-18T12:29:01Z</dcterms:created>
  <dcterms:modified xsi:type="dcterms:W3CDTF">2013-03-18T12:30:19Z</dcterms:modified>
</cp:coreProperties>
</file>