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8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>
        <p:scale>
          <a:sx n="64" d="100"/>
          <a:sy n="64" d="100"/>
        </p:scale>
        <p:origin x="-156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6;&#1085;&#1072;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6;&#1085;&#1072;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Лист1!$B$2:$B$3</c:f>
              <c:numCache>
                <c:formatCode>General</c:formatCode>
                <c:ptCount val="2"/>
                <c:pt idx="0">
                  <c:v>7.2900000000000104E-2</c:v>
                </c:pt>
                <c:pt idx="1">
                  <c:v>2.6600000000000016E-2</c:v>
                </c:pt>
              </c:numCache>
            </c:numRef>
          </c:val>
        </c:ser>
        <c:marker val="1"/>
        <c:axId val="149575552"/>
        <c:axId val="149577088"/>
      </c:lineChart>
      <c:catAx>
        <c:axId val="149575552"/>
        <c:scaling>
          <c:orientation val="minMax"/>
        </c:scaling>
        <c:delete val="1"/>
        <c:axPos val="b"/>
        <c:tickLblPos val="none"/>
        <c:crossAx val="149577088"/>
        <c:crosses val="autoZero"/>
        <c:auto val="1"/>
        <c:lblAlgn val="ctr"/>
        <c:lblOffset val="100"/>
      </c:catAx>
      <c:valAx>
        <c:axId val="149577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>
                <a:ln>
                  <a:solidFill>
                    <a:srgbClr val="0070C0"/>
                  </a:solidFill>
                </a:ln>
              </a:defRPr>
            </a:pPr>
            <a:endParaRPr lang="ru-RU"/>
          </a:p>
        </c:txPr>
        <c:crossAx val="149575552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Лист1!$B$2:$B$3</c:f>
              <c:numCache>
                <c:formatCode>General</c:formatCode>
                <c:ptCount val="2"/>
                <c:pt idx="0">
                  <c:v>7.2900000000000104E-2</c:v>
                </c:pt>
                <c:pt idx="1">
                  <c:v>2.6600000000000016E-2</c:v>
                </c:pt>
              </c:numCache>
            </c:numRef>
          </c:val>
        </c:ser>
        <c:marker val="1"/>
        <c:axId val="155470848"/>
        <c:axId val="141775616"/>
      </c:lineChart>
      <c:catAx>
        <c:axId val="155470848"/>
        <c:scaling>
          <c:orientation val="minMax"/>
        </c:scaling>
        <c:delete val="1"/>
        <c:axPos val="b"/>
        <c:tickLblPos val="none"/>
        <c:crossAx val="141775616"/>
        <c:crosses val="autoZero"/>
        <c:auto val="1"/>
        <c:lblAlgn val="ctr"/>
        <c:lblOffset val="100"/>
      </c:catAx>
      <c:valAx>
        <c:axId val="141775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>
                <a:ln>
                  <a:solidFill>
                    <a:srgbClr val="0070C0"/>
                  </a:solidFill>
                </a:ln>
              </a:defRPr>
            </a:pPr>
            <a:endParaRPr lang="ru-RU"/>
          </a:p>
        </c:txPr>
        <c:crossAx val="155470848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over dir="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Исследование поверхностного натяжения нефти на поверхности воды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smtClean="0"/>
              <a:t>ученица 10б класса</a:t>
            </a:r>
          </a:p>
          <a:p>
            <a:r>
              <a:rPr lang="ru-RU" i="1" dirty="0" smtClean="0"/>
              <a:t>Коткина Илона</a:t>
            </a:r>
          </a:p>
          <a:p>
            <a:r>
              <a:rPr lang="ru-RU" dirty="0" smtClean="0"/>
              <a:t>Преподаватель – учитель физики</a:t>
            </a:r>
          </a:p>
          <a:p>
            <a:r>
              <a:rPr lang="ru-RU" i="1" dirty="0" smtClean="0"/>
              <a:t>Христолюбова Татьяна Григорьевна</a:t>
            </a:r>
            <a:endParaRPr lang="ru-RU" i="1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1716800"/>
          </a:xfrm>
        </p:spPr>
        <p:txBody>
          <a:bodyPr anchor="ctr">
            <a:noAutofit/>
          </a:bodyPr>
          <a:lstStyle/>
          <a:p>
            <a:pPr algn="ctr"/>
            <a:r>
              <a:rPr lang="ru-RU" sz="4000" dirty="0" smtClean="0"/>
              <a:t>Влияние разливов нефти на поверхность воды на изменение условий жизни морских обитателей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539552" y="2708920"/>
            <a:ext cx="4038600" cy="3600400"/>
          </a:xfrm>
        </p:spPr>
        <p:txBody>
          <a:bodyPr>
            <a:normAutofit/>
          </a:bodyPr>
          <a:lstStyle/>
          <a:p>
            <a:r>
              <a:rPr lang="ru-RU" i="1" dirty="0" smtClean="0"/>
              <a:t>Нейстон – </a:t>
            </a:r>
            <a:r>
              <a:rPr lang="ru-RU" dirty="0" smtClean="0"/>
              <a:t>организмы, плавающие на поверхности воды.</a:t>
            </a:r>
          </a:p>
        </p:txBody>
      </p:sp>
      <p:pic>
        <p:nvPicPr>
          <p:cNvPr id="7" name="Содержимое 6" descr="C:\Users\Иона\Desktop\Нефть Вязкость\Aquarius_najas0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852936"/>
            <a:ext cx="3266652" cy="3282102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200800" cy="4320480"/>
          </a:xfrm>
        </p:spPr>
        <p:txBody>
          <a:bodyPr anchor="ctr">
            <a:noAutofit/>
          </a:bodyPr>
          <a:lstStyle/>
          <a:p>
            <a:pPr algn="ctr"/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исследовать поверхностное натяжение нефти на поверхности воды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Определить коэффициент поверхностного натяжения нефти на поверхности воды (используя доступные методы – метод отрыва капель и метод отрыва петли)</a:t>
            </a:r>
          </a:p>
          <a:p>
            <a:pPr lvl="0"/>
            <a:r>
              <a:rPr lang="ru-RU" dirty="0" smtClean="0"/>
              <a:t>Представить в виде таблиц и графиков результаты измерений</a:t>
            </a:r>
          </a:p>
          <a:p>
            <a:pPr lvl="0"/>
            <a:r>
              <a:rPr lang="ru-RU" dirty="0" smtClean="0"/>
              <a:t>Сравнить полученные результаты между собой и с табличными данными</a:t>
            </a:r>
          </a:p>
          <a:p>
            <a:pPr lvl="0"/>
            <a:r>
              <a:rPr lang="ru-RU" dirty="0" smtClean="0"/>
              <a:t>Выяснить влияние разливов нефти на поверхность воды и изменение условий жизни морских обитателей</a:t>
            </a:r>
          </a:p>
          <a:p>
            <a:pPr lvl="0"/>
            <a:r>
              <a:rPr lang="ru-RU" dirty="0" smtClean="0"/>
              <a:t>Проанализировать результаты исследования</a:t>
            </a:r>
          </a:p>
          <a:p>
            <a:pPr lvl="0"/>
            <a:r>
              <a:rPr lang="ru-RU" dirty="0" smtClean="0"/>
              <a:t>Сделать вывод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коэффициента поверхностного натяжения нефти на поверхности воды методом отрыва капель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3528392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Вода из р. Печоры</a:t>
            </a:r>
          </a:p>
          <a:p>
            <a:r>
              <a:rPr lang="ru-RU" dirty="0" smtClean="0"/>
              <a:t>Нефть</a:t>
            </a:r>
          </a:p>
          <a:p>
            <a:r>
              <a:rPr lang="ru-RU" dirty="0" smtClean="0"/>
              <a:t>Весы</a:t>
            </a:r>
          </a:p>
          <a:p>
            <a:r>
              <a:rPr lang="ru-RU" dirty="0" smtClean="0"/>
              <a:t>Емкость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273050" indent="-273050">
              <a:tabLst>
                <a:tab pos="811213" algn="l"/>
              </a:tabLst>
            </a:pPr>
            <a:r>
              <a:rPr lang="ru-RU" dirty="0" smtClean="0"/>
              <a:t>Стаканчик</a:t>
            </a:r>
          </a:p>
          <a:p>
            <a:pPr marL="273050" indent="-273050"/>
            <a:r>
              <a:rPr lang="ru-RU" dirty="0" smtClean="0"/>
              <a:t>Пипетка</a:t>
            </a:r>
          </a:p>
          <a:p>
            <a:pPr marL="273050" indent="-273050"/>
            <a:r>
              <a:rPr lang="ru-RU" dirty="0" smtClean="0"/>
              <a:t>Линейка</a:t>
            </a:r>
          </a:p>
          <a:p>
            <a:pPr marL="273050" indent="-273050"/>
            <a:r>
              <a:rPr lang="ru-RU" dirty="0" smtClean="0"/>
              <a:t>Градусник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717032"/>
            <a:ext cx="53285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600" dirty="0" smtClean="0"/>
              <a:t>Необходимое оборудование:</a:t>
            </a:r>
          </a:p>
        </p:txBody>
      </p:sp>
      <p:pic>
        <p:nvPicPr>
          <p:cNvPr id="9" name="Рисунок 8" descr="image023"/>
          <p:cNvPicPr/>
          <p:nvPr/>
        </p:nvPicPr>
        <p:blipFill>
          <a:blip r:embed="rId2" cstate="print"/>
          <a:srcRect l="61431"/>
          <a:stretch>
            <a:fillRect/>
          </a:stretch>
        </p:blipFill>
        <p:spPr bwMode="auto">
          <a:xfrm>
            <a:off x="6876256" y="3501008"/>
            <a:ext cx="1800200" cy="2376264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Users\Иона\Desktop\Нефть Вязкость\DSCN29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48680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Иона\Desktop\Нефть Вязкость\DSCN293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4664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Иона\Desktop\Нефть Вязкость\DSCN292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29000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Иона\Desktop\Нефть Вязкость\DSCN292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429000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Иона\Desktop\Нефть Вязкость\DSCN291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548680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Иона\Desktop\Нефть Вязкость\DSCN2928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404664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Иона\Desktop\Нефть Вязкость\DSCN2941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3645024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Иона\Desktop\Нефть Вязкость\DSCN2969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3645024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Иона\Desktop\Нефть Вязкость\DSCN3003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9552" y="188640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Иона\Desktop\Нефть Вязкость\DSCN2978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04048" y="188640"/>
            <a:ext cx="3600400" cy="289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 descr="C:\Users\Иона\Desktop\Нефть Вязкость\DSCN2980.JP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9552" y="3789040"/>
            <a:ext cx="3600400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Иона\Desktop\Нефть Вязкость\DSCN3017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4048" y="3789040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Иона\Desktop\IMAG0039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71600" y="548679"/>
            <a:ext cx="2880320" cy="5040561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556792"/>
          <a:ext cx="8640960" cy="1285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/>
                <a:gridCol w="1512168"/>
                <a:gridCol w="1440160"/>
                <a:gridCol w="1152128"/>
                <a:gridCol w="1368152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Масса пустого сосуда,</a:t>
                      </a:r>
                      <a:r>
                        <a:rPr lang="ru-RU" baseline="0" dirty="0" smtClean="0"/>
                        <a:t> г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капель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Масса сосуда с каплями, г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Масса одной капли, г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Диаметр шейки капли, мм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Коэффициент</a:t>
                      </a:r>
                      <a:r>
                        <a:rPr lang="ru-RU" baseline="0" dirty="0" smtClean="0"/>
                        <a:t> поверхностного натяжения Н/м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8,31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0,0376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ru-RU" dirty="0" smtClean="0"/>
                        <a:t>0587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2606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214282" y="3717032"/>
            <a:ext cx="4141694" cy="2546732"/>
            <a:chOff x="1722208" y="3429000"/>
            <a:chExt cx="4613480" cy="2815322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763688" y="3429000"/>
              <a:ext cx="3636404" cy="1109214"/>
              <a:chOff x="-1044624" y="2996952"/>
              <a:chExt cx="3636404" cy="1109214"/>
            </a:xfrm>
          </p:grpSpPr>
          <p:pic>
            <p:nvPicPr>
              <p:cNvPr id="6145" name="Picture 1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-972616" y="2996952"/>
                <a:ext cx="3564396" cy="648072"/>
              </a:xfrm>
              <a:prstGeom prst="rect">
                <a:avLst/>
              </a:prstGeom>
              <a:noFill/>
            </p:spPr>
          </p:pic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-1044624" y="3459718"/>
                <a:ext cx="3600400" cy="646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3200" dirty="0" smtClean="0">
                    <a:ea typeface="Calibri" pitchFamily="34" charset="0"/>
                    <a:cs typeface="Times New Roman" pitchFamily="18" charset="0"/>
                  </a:rPr>
                  <a:t>m</a:t>
                </a:r>
                <a:r>
                  <a: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g = </a:t>
                </a:r>
                <a:r>
                  <a:rPr kumimoji="0" 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σπd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1722208" y="4509119"/>
              <a:ext cx="4613480" cy="17352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σ</a:t>
              </a:r>
              <a:r>
                <a:rPr lang="ru-RU" sz="3200" dirty="0" smtClean="0"/>
                <a:t> = 0,0587 </a:t>
              </a:r>
              <a:r>
                <a:rPr lang="ru-RU" sz="3200" dirty="0" smtClean="0"/>
                <a:t>Н/м</a:t>
              </a:r>
              <a:endParaRPr lang="ru-RU" sz="3200" dirty="0" smtClean="0"/>
            </a:p>
            <a:p>
              <a:r>
                <a:rPr lang="en-US" sz="3200" dirty="0" smtClean="0"/>
                <a:t>σ </a:t>
              </a:r>
              <a:r>
                <a:rPr lang="ru-RU" sz="3200" dirty="0" smtClean="0"/>
                <a:t>воды = </a:t>
              </a:r>
              <a:r>
                <a:rPr lang="ru-RU" sz="3200" dirty="0" smtClean="0"/>
                <a:t>0,0729 Н/м</a:t>
              </a:r>
              <a:endParaRPr lang="ru-RU" sz="3200" dirty="0" smtClean="0"/>
            </a:p>
            <a:p>
              <a:r>
                <a:rPr lang="ru-RU" sz="3200" dirty="0" err="1" smtClean="0"/>
                <a:t>σ </a:t>
              </a:r>
              <a:r>
                <a:rPr lang="ru-RU" sz="3200" dirty="0" smtClean="0"/>
                <a:t>нефти = </a:t>
              </a:r>
              <a:r>
                <a:rPr lang="ru-RU" sz="3200" dirty="0" smtClean="0"/>
                <a:t>0,0266 Н/м</a:t>
              </a:r>
              <a:endParaRPr lang="ru-RU" sz="3200" dirty="0"/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21328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Результаты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измерений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851920" y="2996952"/>
            <a:ext cx="5036284" cy="3284587"/>
            <a:chOff x="4572000" y="2996952"/>
            <a:chExt cx="4316204" cy="3284587"/>
          </a:xfrm>
        </p:grpSpPr>
        <p:graphicFrame>
          <p:nvGraphicFramePr>
            <p:cNvPr id="18" name="Диаграмма 17"/>
            <p:cNvGraphicFramePr/>
            <p:nvPr/>
          </p:nvGraphicFramePr>
          <p:xfrm>
            <a:off x="4572000" y="2996952"/>
            <a:ext cx="4316204" cy="32845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6156176" y="306896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0%</a:t>
              </a:r>
              <a:endParaRPr lang="ru-RU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84368" y="479715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100%</a:t>
              </a:r>
              <a:endParaRPr lang="ru-RU" b="1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51520" y="2996952"/>
            <a:ext cx="36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 smtClean="0"/>
              <a:t>График зависимости процентного содержания нефти в воде</a:t>
            </a:r>
            <a:endParaRPr lang="ru-RU" sz="1700" i="1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2808312"/>
          </a:xfrm>
        </p:spPr>
        <p:txBody>
          <a:bodyPr anchor="t">
            <a:normAutofit fontScale="90000"/>
          </a:bodyPr>
          <a:lstStyle/>
          <a:p>
            <a:pPr lvl="0"/>
            <a:r>
              <a:rPr lang="ru-RU" dirty="0" smtClean="0"/>
              <a:t>Определение коэффициента поверхностного натяжения нефти на поверхности воды методом отрыва петли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149080"/>
            <a:ext cx="6192688" cy="2247528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Емкость</a:t>
            </a:r>
          </a:p>
          <a:p>
            <a:pPr defTabSz="1238250"/>
            <a:r>
              <a:rPr lang="ru-RU" dirty="0" smtClean="0"/>
              <a:t>Проекционный чувствительный динамометр</a:t>
            </a:r>
          </a:p>
          <a:p>
            <a:r>
              <a:rPr lang="ru-RU" dirty="0" smtClean="0"/>
              <a:t>Вода из р. Печоры</a:t>
            </a:r>
          </a:p>
          <a:p>
            <a:r>
              <a:rPr lang="ru-RU" dirty="0" smtClean="0"/>
              <a:t>Нефть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645024"/>
            <a:ext cx="53285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600" dirty="0" smtClean="0"/>
              <a:t>Необходимое оборудование:</a:t>
            </a:r>
          </a:p>
        </p:txBody>
      </p:sp>
      <p:pic>
        <p:nvPicPr>
          <p:cNvPr id="5" name="Рисунок 4" descr="http://64.19.142.11/physflash.narod.ru/Search/mechanics/24_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73017"/>
            <a:ext cx="2592288" cy="2376264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Иона\Desktop\Нефть Вязкость\DSCN3052.JPG"/>
          <p:cNvPicPr/>
          <p:nvPr/>
        </p:nvPicPr>
        <p:blipFill>
          <a:blip r:embed="rId2" cstate="print"/>
          <a:srcRect l="18605" r="23256"/>
          <a:stretch>
            <a:fillRect/>
          </a:stretch>
        </p:blipFill>
        <p:spPr bwMode="auto">
          <a:xfrm>
            <a:off x="971600" y="548680"/>
            <a:ext cx="36004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Иона\Desktop\Нефть Вязкость\DSCN3046.JPG"/>
          <p:cNvPicPr/>
          <p:nvPr/>
        </p:nvPicPr>
        <p:blipFill>
          <a:blip r:embed="rId3" cstate="print"/>
          <a:srcRect l="9677" r="9677"/>
          <a:stretch>
            <a:fillRect/>
          </a:stretch>
        </p:blipFill>
        <p:spPr bwMode="auto">
          <a:xfrm>
            <a:off x="4572000" y="548680"/>
            <a:ext cx="36004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21328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Результаты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измерений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600" y="1556792"/>
          <a:ext cx="7200799" cy="1285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240"/>
                <a:gridCol w="2160240"/>
                <a:gridCol w="28803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Длина</a:t>
                      </a:r>
                      <a:r>
                        <a:rPr lang="ru-RU" baseline="0" dirty="0" smtClean="0"/>
                        <a:t> петли, 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Сила, 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Коэффициент</a:t>
                      </a:r>
                      <a:r>
                        <a:rPr lang="ru-RU" baseline="0" dirty="0" smtClean="0"/>
                        <a:t> поверхностного натяжения Н/м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0,0045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0,05625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3648" y="4869160"/>
            <a:ext cx="144016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/>
              <a:t>F=2</a:t>
            </a:r>
            <a:r>
              <a:rPr lang="el-GR" sz="3200" dirty="0" smtClean="0"/>
              <a:t>σ</a:t>
            </a:r>
            <a:r>
              <a:rPr lang="en-US" sz="3200" dirty="0" smtClean="0"/>
              <a:t>L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212976"/>
            <a:ext cx="23762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i="1" dirty="0" smtClean="0"/>
              <a:t>График зависимости процентного содержания нефти в воде</a:t>
            </a:r>
            <a:endParaRPr lang="ru-RU" sz="1700" i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275856" y="3212976"/>
          <a:ext cx="5036284" cy="328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76056" y="3356992"/>
            <a:ext cx="84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0%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64288" y="5013176"/>
            <a:ext cx="100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100%</a:t>
            </a:r>
            <a:endParaRPr lang="ru-RU" b="1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следование поверхностного натяжения нефти на поверхности воды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Исследование поверхностного натяжения нефти на поверхности воды</Template>
  <TotalTime>1</TotalTime>
  <Words>255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Исследование поверхностного натяжения нефти на поверхности воды</vt:lpstr>
      <vt:lpstr>Исследование поверхностного натяжения нефти на поверхности воды</vt:lpstr>
      <vt:lpstr>Цель</vt:lpstr>
      <vt:lpstr>Задачи</vt:lpstr>
      <vt:lpstr>Определение коэффициента поверхностного натяжения нефти на поверхности воды методом отрыва капель</vt:lpstr>
      <vt:lpstr>Слайд 5</vt:lpstr>
      <vt:lpstr>Слайд 6</vt:lpstr>
      <vt:lpstr>Определение коэффициента поверхностного натяжения нефти на поверхности воды методом отрыва петли</vt:lpstr>
      <vt:lpstr>Слайд 8</vt:lpstr>
      <vt:lpstr>Слайд 9</vt:lpstr>
      <vt:lpstr>Влияние разливов нефти на поверхность воды на изменение условий жизни морских обитателей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поверхностного натяжения нефти на поверхности воды</dc:title>
  <dc:creator>Пользователь</dc:creator>
  <cp:lastModifiedBy>Пользователь</cp:lastModifiedBy>
  <cp:revision>1</cp:revision>
  <dcterms:created xsi:type="dcterms:W3CDTF">2013-03-18T12:29:01Z</dcterms:created>
  <dcterms:modified xsi:type="dcterms:W3CDTF">2013-03-18T12:30:19Z</dcterms:modified>
</cp:coreProperties>
</file>