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Default Extension="xlsx" ContentType="application/vnd.openxmlformats-officedocument.spreadsheetml.sheet"/>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2" r:id="rId8"/>
    <p:sldId id="263" r:id="rId9"/>
    <p:sldId id="267" r:id="rId10"/>
    <p:sldId id="264" r:id="rId11"/>
    <p:sldId id="265" r:id="rId12"/>
    <p:sldId id="266" r:id="rId13"/>
    <p:sldId id="268" r:id="rId14"/>
    <p:sldId id="269" r:id="rId15"/>
    <p:sldId id="270" r:id="rId16"/>
    <p:sldId id="271" r:id="rId17"/>
    <p:sldId id="272" r:id="rId18"/>
    <p:sldId id="273" r:id="rId19"/>
    <p:sldId id="276" r:id="rId20"/>
    <p:sldId id="277" r:id="rId21"/>
    <p:sldId id="27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dmin\Desktop\&#1051;&#1080;&#1089;&#1090;%20Microsoft%20Office%20Excel.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5.xml.rels><?xml version="1.0" encoding="UTF-8" standalone="yes"?>
<Relationships xmlns="http://schemas.openxmlformats.org/package/2006/relationships"><Relationship Id="rId1" Type="http://schemas.openxmlformats.org/officeDocument/2006/relationships/oleObject" Target="file:///C:\Users\admin\Desktop\&#1051;&#1080;&#1089;&#1090;%20Microsoft%20Office%20Excel.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view3D>
      <c:rotX val="30"/>
      <c:rAngAx val="1"/>
    </c:view3D>
    <c:plotArea>
      <c:layout/>
      <c:pie3DChart>
        <c:varyColors val="1"/>
        <c:ser>
          <c:idx val="0"/>
          <c:order val="0"/>
          <c:val>
            <c:numRef>
              <c:f>'[Диаграмма в Microsoft Office PowerPoint]Лист1'!$B$2:$B$5</c:f>
              <c:numCache>
                <c:formatCode>General</c:formatCode>
                <c:ptCount val="4"/>
                <c:pt idx="0">
                  <c:v>8.2000000000000011</c:v>
                </c:pt>
                <c:pt idx="1">
                  <c:v>3.2</c:v>
                </c:pt>
                <c:pt idx="2">
                  <c:v>1.4</c:v>
                </c:pt>
                <c:pt idx="3">
                  <c:v>1.2</c:v>
                </c:pt>
              </c:numCache>
            </c:numRef>
          </c:val>
        </c:ser>
        <c:dLbls/>
      </c:pie3DChart>
    </c:plotArea>
    <c:plotVisOnly val="1"/>
    <c:dispBlanksAs val="zero"/>
    <c:showDLblsOverMax val="1"/>
  </c:chart>
  <c:externalData r:id="rId1">
    <c:autoUpdate val="1"/>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plotArea>
      <c:layout/>
      <c:doughnutChart>
        <c:varyColors val="1"/>
        <c:ser>
          <c:idx val="0"/>
          <c:order val="0"/>
          <c:explosion val="3"/>
          <c:val>
            <c:numRef>
              <c:f>'[Диаграмма в Microsoft Office PowerPoint]Лист1'!$B$2:$B$5</c:f>
              <c:numCache>
                <c:formatCode>General</c:formatCode>
                <c:ptCount val="4"/>
                <c:pt idx="0">
                  <c:v>8.2000000000000011</c:v>
                </c:pt>
                <c:pt idx="1">
                  <c:v>3.2</c:v>
                </c:pt>
                <c:pt idx="2">
                  <c:v>1.4</c:v>
                </c:pt>
                <c:pt idx="3">
                  <c:v>1.2</c:v>
                </c:pt>
              </c:numCache>
            </c:numRef>
          </c:val>
        </c:ser>
        <c:dLbls/>
        <c:firstSliceAng val="0"/>
        <c:holeSize val="50"/>
      </c:doughnutChart>
    </c:plotArea>
    <c:plotVisOnly val="1"/>
    <c:dispBlanksAs val="zero"/>
    <c:showDLblsOverMax val="1"/>
  </c:chart>
  <c:externalData r:id="rId1">
    <c:autoUpdate val="1"/>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plotArea>
      <c:layout/>
      <c:barChart>
        <c:barDir val="bar"/>
        <c:grouping val="clustered"/>
        <c:varyColors val="1"/>
        <c:ser>
          <c:idx val="0"/>
          <c:order val="0"/>
          <c:invertIfNegative val="1"/>
          <c:val>
            <c:numRef>
              <c:f>Лист1!$A$1:$C$1</c:f>
              <c:numCache>
                <c:formatCode>General</c:formatCode>
                <c:ptCount val="3"/>
                <c:pt idx="0">
                  <c:v>2</c:v>
                </c:pt>
                <c:pt idx="1">
                  <c:v>6</c:v>
                </c:pt>
                <c:pt idx="2">
                  <c:v>5</c:v>
                </c:pt>
              </c:numCache>
            </c:numRef>
          </c:val>
        </c:ser>
        <c:ser>
          <c:idx val="1"/>
          <c:order val="1"/>
          <c:invertIfNegative val="1"/>
          <c:val>
            <c:numRef>
              <c:f>Лист1!$A$2:$C$2</c:f>
              <c:numCache>
                <c:formatCode>General</c:formatCode>
                <c:ptCount val="3"/>
                <c:pt idx="0">
                  <c:v>1</c:v>
                </c:pt>
                <c:pt idx="1">
                  <c:v>4</c:v>
                </c:pt>
                <c:pt idx="2">
                  <c:v>9</c:v>
                </c:pt>
              </c:numCache>
            </c:numRef>
          </c:val>
        </c:ser>
        <c:ser>
          <c:idx val="2"/>
          <c:order val="2"/>
          <c:invertIfNegative val="1"/>
          <c:val>
            <c:numRef>
              <c:f>Лист1!$A$3:$C$3</c:f>
              <c:numCache>
                <c:formatCode>General</c:formatCode>
                <c:ptCount val="3"/>
                <c:pt idx="0">
                  <c:v>2</c:v>
                </c:pt>
                <c:pt idx="1">
                  <c:v>9</c:v>
                </c:pt>
                <c:pt idx="2">
                  <c:v>2</c:v>
                </c:pt>
              </c:numCache>
            </c:numRef>
          </c:val>
        </c:ser>
        <c:dLbls/>
        <c:axId val="41906944"/>
        <c:axId val="41908480"/>
      </c:barChart>
      <c:catAx>
        <c:axId val="41906944"/>
        <c:scaling>
          <c:orientation val="minMax"/>
        </c:scaling>
        <c:delete val="1"/>
        <c:axPos val="l"/>
        <c:majorTickMark val="cross"/>
        <c:minorTickMark val="cross"/>
        <c:tickLblPos val="nextTo"/>
        <c:crossAx val="41908480"/>
        <c:crosses val="autoZero"/>
        <c:auto val="1"/>
        <c:lblAlgn val="ctr"/>
        <c:lblOffset val="100"/>
        <c:noMultiLvlLbl val="1"/>
      </c:catAx>
      <c:valAx>
        <c:axId val="41908480"/>
        <c:scaling>
          <c:orientation val="minMax"/>
        </c:scaling>
        <c:delete val="1"/>
        <c:axPos val="b"/>
        <c:majorGridlines/>
        <c:numFmt formatCode="General" sourceLinked="1"/>
        <c:majorTickMark val="cross"/>
        <c:minorTickMark val="cross"/>
        <c:tickLblPos val="nextTo"/>
        <c:crossAx val="41906944"/>
        <c:crosses val="autoZero"/>
        <c:crossBetween val="between"/>
      </c:valAx>
    </c:plotArea>
    <c:plotVisOnly val="1"/>
    <c:dispBlanksAs val="zero"/>
    <c:showDLblsOverMax val="1"/>
  </c:chart>
  <c:externalData r:id="rId1">
    <c:autoUpdate val="1"/>
  </c:externalData>
</c:chartSpace>
</file>

<file path=ppt/charts/chart4.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bar"/>
        <c:grouping val="stacked"/>
        <c:ser>
          <c:idx val="0"/>
          <c:order val="0"/>
          <c:val>
            <c:numRef>
              <c:f>Лист1!$A$2:$E$2</c:f>
              <c:numCache>
                <c:formatCode>General</c:formatCode>
                <c:ptCount val="5"/>
                <c:pt idx="0">
                  <c:v>3</c:v>
                </c:pt>
                <c:pt idx="1">
                  <c:v>5</c:v>
                </c:pt>
                <c:pt idx="2">
                  <c:v>8</c:v>
                </c:pt>
                <c:pt idx="4">
                  <c:v>8</c:v>
                </c:pt>
              </c:numCache>
            </c:numRef>
          </c:val>
        </c:ser>
        <c:ser>
          <c:idx val="1"/>
          <c:order val="1"/>
          <c:val>
            <c:numRef>
              <c:f>Лист1!$A$3:$E$3</c:f>
              <c:numCache>
                <c:formatCode>General</c:formatCode>
                <c:ptCount val="5"/>
                <c:pt idx="0">
                  <c:v>4</c:v>
                </c:pt>
                <c:pt idx="2">
                  <c:v>8</c:v>
                </c:pt>
                <c:pt idx="4">
                  <c:v>8</c:v>
                </c:pt>
              </c:numCache>
            </c:numRef>
          </c:val>
        </c:ser>
        <c:ser>
          <c:idx val="2"/>
          <c:order val="2"/>
          <c:val>
            <c:numRef>
              <c:f>Лист1!$A$4:$E$4</c:f>
              <c:numCache>
                <c:formatCode>General</c:formatCode>
                <c:ptCount val="5"/>
                <c:pt idx="4">
                  <c:v>3</c:v>
                </c:pt>
              </c:numCache>
            </c:numRef>
          </c:val>
        </c:ser>
        <c:dLbls/>
        <c:shape val="box"/>
        <c:axId val="54921088"/>
        <c:axId val="54922624"/>
        <c:axId val="0"/>
      </c:bar3DChart>
      <c:catAx>
        <c:axId val="54921088"/>
        <c:scaling>
          <c:orientation val="minMax"/>
        </c:scaling>
        <c:axPos val="l"/>
        <c:tickLblPos val="nextTo"/>
        <c:crossAx val="54922624"/>
        <c:crosses val="autoZero"/>
        <c:auto val="1"/>
        <c:lblAlgn val="ctr"/>
        <c:lblOffset val="100"/>
      </c:catAx>
      <c:valAx>
        <c:axId val="54922624"/>
        <c:scaling>
          <c:orientation val="minMax"/>
        </c:scaling>
        <c:axPos val="b"/>
        <c:majorGridlines/>
        <c:numFmt formatCode="General" sourceLinked="1"/>
        <c:tickLblPos val="nextTo"/>
        <c:crossAx val="54921088"/>
        <c:crosses val="autoZero"/>
        <c:crossBetween val="between"/>
      </c:valAx>
    </c:plotArea>
    <c:legend>
      <c:legendPos val="r"/>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plotArea>
      <c:layout>
        <c:manualLayout>
          <c:layoutTarget val="inner"/>
          <c:xMode val="edge"/>
          <c:yMode val="edge"/>
          <c:x val="0.1631245298159385"/>
          <c:y val="0.1135980224694136"/>
          <c:w val="0.82413661668087757"/>
          <c:h val="0.69253343332083495"/>
        </c:manualLayout>
      </c:layout>
      <c:barChart>
        <c:barDir val="col"/>
        <c:grouping val="clustered"/>
        <c:varyColors val="1"/>
        <c:ser>
          <c:idx val="0"/>
          <c:order val="0"/>
          <c:invertIfNegative val="1"/>
          <c:val>
            <c:numRef>
              <c:f>Лист1!$A$1:$C$1</c:f>
              <c:numCache>
                <c:formatCode>General</c:formatCode>
                <c:ptCount val="3"/>
                <c:pt idx="0">
                  <c:v>2</c:v>
                </c:pt>
                <c:pt idx="1">
                  <c:v>6</c:v>
                </c:pt>
                <c:pt idx="2">
                  <c:v>5</c:v>
                </c:pt>
              </c:numCache>
            </c:numRef>
          </c:val>
        </c:ser>
        <c:ser>
          <c:idx val="1"/>
          <c:order val="1"/>
          <c:invertIfNegative val="1"/>
          <c:val>
            <c:numRef>
              <c:f>Лист1!$A$2:$C$2</c:f>
              <c:numCache>
                <c:formatCode>General</c:formatCode>
                <c:ptCount val="3"/>
                <c:pt idx="0">
                  <c:v>1</c:v>
                </c:pt>
                <c:pt idx="1">
                  <c:v>4</c:v>
                </c:pt>
                <c:pt idx="2">
                  <c:v>9</c:v>
                </c:pt>
              </c:numCache>
            </c:numRef>
          </c:val>
        </c:ser>
        <c:ser>
          <c:idx val="2"/>
          <c:order val="2"/>
          <c:invertIfNegative val="1"/>
          <c:val>
            <c:numRef>
              <c:f>Лист1!$A$3:$C$3</c:f>
              <c:numCache>
                <c:formatCode>General</c:formatCode>
                <c:ptCount val="3"/>
                <c:pt idx="0">
                  <c:v>2</c:v>
                </c:pt>
                <c:pt idx="1">
                  <c:v>9</c:v>
                </c:pt>
                <c:pt idx="2">
                  <c:v>2</c:v>
                </c:pt>
              </c:numCache>
            </c:numRef>
          </c:val>
        </c:ser>
        <c:dLbls/>
        <c:axId val="55158656"/>
        <c:axId val="55160192"/>
      </c:barChart>
      <c:catAx>
        <c:axId val="55158656"/>
        <c:scaling>
          <c:orientation val="minMax"/>
        </c:scaling>
        <c:delete val="1"/>
        <c:axPos val="b"/>
        <c:majorTickMark val="cross"/>
        <c:minorTickMark val="cross"/>
        <c:tickLblPos val="nextTo"/>
        <c:crossAx val="55160192"/>
        <c:crosses val="autoZero"/>
        <c:auto val="1"/>
        <c:lblAlgn val="ctr"/>
        <c:lblOffset val="100"/>
        <c:noMultiLvlLbl val="1"/>
      </c:catAx>
      <c:valAx>
        <c:axId val="55160192"/>
        <c:scaling>
          <c:orientation val="minMax"/>
        </c:scaling>
        <c:delete val="1"/>
        <c:axPos val="l"/>
        <c:majorGridlines/>
        <c:numFmt formatCode="General" sourceLinked="1"/>
        <c:majorTickMark val="cross"/>
        <c:minorTickMark val="cross"/>
        <c:tickLblPos val="nextTo"/>
        <c:crossAx val="55158656"/>
        <c:crosses val="autoZero"/>
        <c:crossBetween val="between"/>
      </c:valAx>
    </c:plotArea>
    <c:plotVisOnly val="1"/>
    <c:dispBlanksAs val="zero"/>
    <c:showDLblsOverMax val="1"/>
  </c:chart>
  <c:externalData r:id="rId1">
    <c:autoUpdate val="1"/>
  </c:externalData>
</c:chartSpace>
</file>

<file path=ppt/charts/chart6.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col"/>
        <c:grouping val="stacked"/>
        <c:ser>
          <c:idx val="0"/>
          <c:order val="0"/>
          <c:val>
            <c:numRef>
              <c:f>Лист1!$A$2:$E$2</c:f>
              <c:numCache>
                <c:formatCode>General</c:formatCode>
                <c:ptCount val="5"/>
                <c:pt idx="0">
                  <c:v>3</c:v>
                </c:pt>
                <c:pt idx="1">
                  <c:v>5</c:v>
                </c:pt>
                <c:pt idx="2">
                  <c:v>8</c:v>
                </c:pt>
                <c:pt idx="4">
                  <c:v>8</c:v>
                </c:pt>
              </c:numCache>
            </c:numRef>
          </c:val>
        </c:ser>
        <c:ser>
          <c:idx val="1"/>
          <c:order val="1"/>
          <c:val>
            <c:numRef>
              <c:f>Лист1!$A$3:$E$3</c:f>
              <c:numCache>
                <c:formatCode>General</c:formatCode>
                <c:ptCount val="5"/>
                <c:pt idx="0">
                  <c:v>4</c:v>
                </c:pt>
                <c:pt idx="2">
                  <c:v>8</c:v>
                </c:pt>
                <c:pt idx="4">
                  <c:v>8</c:v>
                </c:pt>
              </c:numCache>
            </c:numRef>
          </c:val>
        </c:ser>
        <c:ser>
          <c:idx val="2"/>
          <c:order val="2"/>
          <c:val>
            <c:numRef>
              <c:f>Лист1!$A$4:$E$4</c:f>
              <c:numCache>
                <c:formatCode>General</c:formatCode>
                <c:ptCount val="5"/>
                <c:pt idx="4">
                  <c:v>3</c:v>
                </c:pt>
              </c:numCache>
            </c:numRef>
          </c:val>
        </c:ser>
        <c:dLbls/>
        <c:shape val="box"/>
        <c:axId val="55260672"/>
        <c:axId val="55262208"/>
        <c:axId val="0"/>
      </c:bar3DChart>
      <c:catAx>
        <c:axId val="55260672"/>
        <c:scaling>
          <c:orientation val="minMax"/>
        </c:scaling>
        <c:axPos val="b"/>
        <c:tickLblPos val="nextTo"/>
        <c:crossAx val="55262208"/>
        <c:crosses val="autoZero"/>
        <c:auto val="1"/>
        <c:lblAlgn val="ctr"/>
        <c:lblOffset val="100"/>
      </c:catAx>
      <c:valAx>
        <c:axId val="55262208"/>
        <c:scaling>
          <c:orientation val="minMax"/>
        </c:scaling>
        <c:axPos val="l"/>
        <c:majorGridlines/>
        <c:numFmt formatCode="General" sourceLinked="1"/>
        <c:tickLblPos val="nextTo"/>
        <c:crossAx val="55260672"/>
        <c:crosses val="autoZero"/>
        <c:crossBetween val="between"/>
      </c:valAx>
    </c:plotArea>
    <c:legend>
      <c:legendPos val="r"/>
    </c:legend>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8E018E-CF71-4091-8DCD-3246C6BFA63A}" type="doc">
      <dgm:prSet loTypeId="urn:microsoft.com/office/officeart/2005/8/layout/orgChart1" loCatId="hierarchy" qsTypeId="urn:microsoft.com/office/officeart/2005/8/quickstyle/simple1" qsCatId="simple" csTypeId="urn:microsoft.com/office/officeart/2005/8/colors/accent1_2" csCatId="accent1"/>
      <dgm:spPr/>
    </dgm:pt>
    <dgm:pt modelId="{C7385470-E6D2-4743-B1C2-FAE26C9CCC8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3399"/>
              </a:solidFill>
              <a:effectLst/>
              <a:cs typeface="Arial" charset="0"/>
            </a:rPr>
            <a:t>ВИД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3399"/>
              </a:solidFill>
              <a:effectLst/>
              <a:cs typeface="Arial" charset="0"/>
            </a:rPr>
            <a:t>ДИАГРАММЫ</a:t>
          </a:r>
        </a:p>
      </dgm:t>
    </dgm:pt>
    <dgm:pt modelId="{7F2694B0-AC8B-457B-8924-D7F0E090E3CA}" type="parTrans" cxnId="{5AB6330F-AFD2-48BC-9140-BCC748DE9766}">
      <dgm:prSet/>
      <dgm:spPr/>
    </dgm:pt>
    <dgm:pt modelId="{6BB4B122-0E56-4E02-AED7-DD2632CC8C2D}" type="sibTrans" cxnId="{5AB6330F-AFD2-48BC-9140-BCC748DE9766}">
      <dgm:prSet/>
      <dgm:spPr/>
    </dgm:pt>
    <dgm:pt modelId="{3C432F1E-31F8-49D8-9465-0E14D17EA4D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3399"/>
              </a:solidFill>
              <a:effectLst/>
              <a:cs typeface="Arial" charset="0"/>
            </a:rPr>
            <a:t>Плоская</a:t>
          </a:r>
        </a:p>
      </dgm:t>
    </dgm:pt>
    <dgm:pt modelId="{CFB55949-EAC2-4432-9190-F689E0D86980}" type="parTrans" cxnId="{2D53BF42-0315-4955-A6BB-F330ACCC9A73}">
      <dgm:prSet/>
      <dgm:spPr/>
    </dgm:pt>
    <dgm:pt modelId="{A1D7DDF5-E2BF-4338-BEC7-DE1C7C3CC73F}" type="sibTrans" cxnId="{2D53BF42-0315-4955-A6BB-F330ACCC9A73}">
      <dgm:prSet/>
      <dgm:spPr/>
    </dgm:pt>
    <dgm:pt modelId="{7ED3FF5F-74A4-445F-8E4D-549CAE1F57D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3399"/>
              </a:solidFill>
              <a:effectLst/>
              <a:cs typeface="Arial" charset="0"/>
            </a:rPr>
            <a:t>Объемная</a:t>
          </a:r>
        </a:p>
      </dgm:t>
    </dgm:pt>
    <dgm:pt modelId="{AC6D32CF-B9B0-41CF-9D0A-56874D0B7A3A}" type="parTrans" cxnId="{3F35635B-694E-44D8-AA0E-407A9CFEE441}">
      <dgm:prSet/>
      <dgm:spPr/>
    </dgm:pt>
    <dgm:pt modelId="{56822CD0-ECC6-4394-9B20-6220EB1CEDDB}" type="sibTrans" cxnId="{3F35635B-694E-44D8-AA0E-407A9CFEE441}">
      <dgm:prSet/>
      <dgm:spPr/>
    </dgm:pt>
    <dgm:pt modelId="{385DA3AF-7655-48D3-9E05-BC7256443A59}" type="pres">
      <dgm:prSet presAssocID="{478E018E-CF71-4091-8DCD-3246C6BFA63A}" presName="hierChild1" presStyleCnt="0">
        <dgm:presLayoutVars>
          <dgm:orgChart val="1"/>
          <dgm:chPref val="1"/>
          <dgm:dir/>
          <dgm:animOne val="branch"/>
          <dgm:animLvl val="lvl"/>
          <dgm:resizeHandles/>
        </dgm:presLayoutVars>
      </dgm:prSet>
      <dgm:spPr/>
    </dgm:pt>
    <dgm:pt modelId="{32852759-0E48-4B7B-8EF3-E5B680992992}" type="pres">
      <dgm:prSet presAssocID="{C7385470-E6D2-4743-B1C2-FAE26C9CCC89}" presName="hierRoot1" presStyleCnt="0">
        <dgm:presLayoutVars>
          <dgm:hierBranch/>
        </dgm:presLayoutVars>
      </dgm:prSet>
      <dgm:spPr/>
    </dgm:pt>
    <dgm:pt modelId="{C87302E9-9A5D-48B0-9127-832A30FBE9FF}" type="pres">
      <dgm:prSet presAssocID="{C7385470-E6D2-4743-B1C2-FAE26C9CCC89}" presName="rootComposite1" presStyleCnt="0"/>
      <dgm:spPr/>
    </dgm:pt>
    <dgm:pt modelId="{49EE3024-EF02-4EB5-AEA8-B37E16283F29}" type="pres">
      <dgm:prSet presAssocID="{C7385470-E6D2-4743-B1C2-FAE26C9CCC89}" presName="rootText1" presStyleLbl="node0" presStyleIdx="0" presStyleCnt="1">
        <dgm:presLayoutVars>
          <dgm:chPref val="3"/>
        </dgm:presLayoutVars>
      </dgm:prSet>
      <dgm:spPr/>
      <dgm:t>
        <a:bodyPr/>
        <a:lstStyle/>
        <a:p>
          <a:endParaRPr lang="ru-RU"/>
        </a:p>
      </dgm:t>
    </dgm:pt>
    <dgm:pt modelId="{B134B48F-85D7-4430-B29D-6E6A463518A2}" type="pres">
      <dgm:prSet presAssocID="{C7385470-E6D2-4743-B1C2-FAE26C9CCC89}" presName="rootConnector1" presStyleLbl="node1" presStyleIdx="0" presStyleCnt="0"/>
      <dgm:spPr/>
      <dgm:t>
        <a:bodyPr/>
        <a:lstStyle/>
        <a:p>
          <a:endParaRPr lang="ru-RU"/>
        </a:p>
      </dgm:t>
    </dgm:pt>
    <dgm:pt modelId="{F8BC7122-1614-4F52-A8A2-0BF41A3964DB}" type="pres">
      <dgm:prSet presAssocID="{C7385470-E6D2-4743-B1C2-FAE26C9CCC89}" presName="hierChild2" presStyleCnt="0"/>
      <dgm:spPr/>
    </dgm:pt>
    <dgm:pt modelId="{C50C7EC2-63E3-4714-B580-33F9338A8A95}" type="pres">
      <dgm:prSet presAssocID="{CFB55949-EAC2-4432-9190-F689E0D86980}" presName="Name35" presStyleLbl="parChTrans1D2" presStyleIdx="0" presStyleCnt="2"/>
      <dgm:spPr/>
    </dgm:pt>
    <dgm:pt modelId="{24CC2598-174D-4A8C-8D16-946495168076}" type="pres">
      <dgm:prSet presAssocID="{3C432F1E-31F8-49D8-9465-0E14D17EA4DA}" presName="hierRoot2" presStyleCnt="0">
        <dgm:presLayoutVars>
          <dgm:hierBranch/>
        </dgm:presLayoutVars>
      </dgm:prSet>
      <dgm:spPr/>
    </dgm:pt>
    <dgm:pt modelId="{A83F4458-25EA-4DD2-9E34-BF2802E6495E}" type="pres">
      <dgm:prSet presAssocID="{3C432F1E-31F8-49D8-9465-0E14D17EA4DA}" presName="rootComposite" presStyleCnt="0"/>
      <dgm:spPr/>
    </dgm:pt>
    <dgm:pt modelId="{74D3E4C9-AD4B-42C8-9CAA-7B9640F7341C}" type="pres">
      <dgm:prSet presAssocID="{3C432F1E-31F8-49D8-9465-0E14D17EA4DA}" presName="rootText" presStyleLbl="node2" presStyleIdx="0" presStyleCnt="2">
        <dgm:presLayoutVars>
          <dgm:chPref val="3"/>
        </dgm:presLayoutVars>
      </dgm:prSet>
      <dgm:spPr/>
      <dgm:t>
        <a:bodyPr/>
        <a:lstStyle/>
        <a:p>
          <a:endParaRPr lang="ru-RU"/>
        </a:p>
      </dgm:t>
    </dgm:pt>
    <dgm:pt modelId="{93FEC2BD-5E18-4A66-87B3-02E443559400}" type="pres">
      <dgm:prSet presAssocID="{3C432F1E-31F8-49D8-9465-0E14D17EA4DA}" presName="rootConnector" presStyleLbl="node2" presStyleIdx="0" presStyleCnt="2"/>
      <dgm:spPr/>
      <dgm:t>
        <a:bodyPr/>
        <a:lstStyle/>
        <a:p>
          <a:endParaRPr lang="ru-RU"/>
        </a:p>
      </dgm:t>
    </dgm:pt>
    <dgm:pt modelId="{FF903D9C-4C6E-412B-BECF-F942031A3D66}" type="pres">
      <dgm:prSet presAssocID="{3C432F1E-31F8-49D8-9465-0E14D17EA4DA}" presName="hierChild4" presStyleCnt="0"/>
      <dgm:spPr/>
    </dgm:pt>
    <dgm:pt modelId="{C856A86D-2CD8-47A8-9E02-98FCE516617F}" type="pres">
      <dgm:prSet presAssocID="{3C432F1E-31F8-49D8-9465-0E14D17EA4DA}" presName="hierChild5" presStyleCnt="0"/>
      <dgm:spPr/>
    </dgm:pt>
    <dgm:pt modelId="{D02888F2-F59A-4B4A-8AE8-ECB9B218A27F}" type="pres">
      <dgm:prSet presAssocID="{AC6D32CF-B9B0-41CF-9D0A-56874D0B7A3A}" presName="Name35" presStyleLbl="parChTrans1D2" presStyleIdx="1" presStyleCnt="2"/>
      <dgm:spPr/>
    </dgm:pt>
    <dgm:pt modelId="{C43AFF48-D989-4199-BCE0-A8829E20F6E1}" type="pres">
      <dgm:prSet presAssocID="{7ED3FF5F-74A4-445F-8E4D-549CAE1F57DF}" presName="hierRoot2" presStyleCnt="0">
        <dgm:presLayoutVars>
          <dgm:hierBranch/>
        </dgm:presLayoutVars>
      </dgm:prSet>
      <dgm:spPr/>
    </dgm:pt>
    <dgm:pt modelId="{06A79A93-4A76-4CE4-B7E1-126AB6DB246D}" type="pres">
      <dgm:prSet presAssocID="{7ED3FF5F-74A4-445F-8E4D-549CAE1F57DF}" presName="rootComposite" presStyleCnt="0"/>
      <dgm:spPr/>
    </dgm:pt>
    <dgm:pt modelId="{6A9FCBE1-C277-425E-B9F8-9BF160AACB1F}" type="pres">
      <dgm:prSet presAssocID="{7ED3FF5F-74A4-445F-8E4D-549CAE1F57DF}" presName="rootText" presStyleLbl="node2" presStyleIdx="1" presStyleCnt="2">
        <dgm:presLayoutVars>
          <dgm:chPref val="3"/>
        </dgm:presLayoutVars>
      </dgm:prSet>
      <dgm:spPr/>
      <dgm:t>
        <a:bodyPr/>
        <a:lstStyle/>
        <a:p>
          <a:endParaRPr lang="ru-RU"/>
        </a:p>
      </dgm:t>
    </dgm:pt>
    <dgm:pt modelId="{7EF4B046-5856-4DCB-9C03-EDDD1C960259}" type="pres">
      <dgm:prSet presAssocID="{7ED3FF5F-74A4-445F-8E4D-549CAE1F57DF}" presName="rootConnector" presStyleLbl="node2" presStyleIdx="1" presStyleCnt="2"/>
      <dgm:spPr/>
      <dgm:t>
        <a:bodyPr/>
        <a:lstStyle/>
        <a:p>
          <a:endParaRPr lang="ru-RU"/>
        </a:p>
      </dgm:t>
    </dgm:pt>
    <dgm:pt modelId="{B4C2E107-0DBE-41E9-9355-E9F063D90AA8}" type="pres">
      <dgm:prSet presAssocID="{7ED3FF5F-74A4-445F-8E4D-549CAE1F57DF}" presName="hierChild4" presStyleCnt="0"/>
      <dgm:spPr/>
    </dgm:pt>
    <dgm:pt modelId="{238A53DC-AC48-426D-BD03-A895D05C4792}" type="pres">
      <dgm:prSet presAssocID="{7ED3FF5F-74A4-445F-8E4D-549CAE1F57DF}" presName="hierChild5" presStyleCnt="0"/>
      <dgm:spPr/>
    </dgm:pt>
    <dgm:pt modelId="{3F01C14E-1313-4096-94EE-45CB506673DF}" type="pres">
      <dgm:prSet presAssocID="{C7385470-E6D2-4743-B1C2-FAE26C9CCC89}" presName="hierChild3" presStyleCnt="0"/>
      <dgm:spPr/>
    </dgm:pt>
  </dgm:ptLst>
  <dgm:cxnLst>
    <dgm:cxn modelId="{815353FC-A77B-43B8-A960-BBC8B2DCD9E5}" type="presOf" srcId="{7ED3FF5F-74A4-445F-8E4D-549CAE1F57DF}" destId="{6A9FCBE1-C277-425E-B9F8-9BF160AACB1F}" srcOrd="0" destOrd="0" presId="urn:microsoft.com/office/officeart/2005/8/layout/orgChart1"/>
    <dgm:cxn modelId="{2D53BF42-0315-4955-A6BB-F330ACCC9A73}" srcId="{C7385470-E6D2-4743-B1C2-FAE26C9CCC89}" destId="{3C432F1E-31F8-49D8-9465-0E14D17EA4DA}" srcOrd="0" destOrd="0" parTransId="{CFB55949-EAC2-4432-9190-F689E0D86980}" sibTransId="{A1D7DDF5-E2BF-4338-BEC7-DE1C7C3CC73F}"/>
    <dgm:cxn modelId="{3F35635B-694E-44D8-AA0E-407A9CFEE441}" srcId="{C7385470-E6D2-4743-B1C2-FAE26C9CCC89}" destId="{7ED3FF5F-74A4-445F-8E4D-549CAE1F57DF}" srcOrd="1" destOrd="0" parTransId="{AC6D32CF-B9B0-41CF-9D0A-56874D0B7A3A}" sibTransId="{56822CD0-ECC6-4394-9B20-6220EB1CEDDB}"/>
    <dgm:cxn modelId="{D4851A22-3C70-42FE-8654-40FA69DF7D16}" type="presOf" srcId="{CFB55949-EAC2-4432-9190-F689E0D86980}" destId="{C50C7EC2-63E3-4714-B580-33F9338A8A95}" srcOrd="0" destOrd="0" presId="urn:microsoft.com/office/officeart/2005/8/layout/orgChart1"/>
    <dgm:cxn modelId="{6A0E9E8E-89FD-4962-A098-F433D4789743}" type="presOf" srcId="{C7385470-E6D2-4743-B1C2-FAE26C9CCC89}" destId="{49EE3024-EF02-4EB5-AEA8-B37E16283F29}" srcOrd="0" destOrd="0" presId="urn:microsoft.com/office/officeart/2005/8/layout/orgChart1"/>
    <dgm:cxn modelId="{02E3C40E-1D43-4DB1-A7D1-B4DBF746B0C8}" type="presOf" srcId="{7ED3FF5F-74A4-445F-8E4D-549CAE1F57DF}" destId="{7EF4B046-5856-4DCB-9C03-EDDD1C960259}" srcOrd="1" destOrd="0" presId="urn:microsoft.com/office/officeart/2005/8/layout/orgChart1"/>
    <dgm:cxn modelId="{C583DA7C-2FBA-4DDD-B0F1-13B3EB5247B2}" type="presOf" srcId="{C7385470-E6D2-4743-B1C2-FAE26C9CCC89}" destId="{B134B48F-85D7-4430-B29D-6E6A463518A2}" srcOrd="1" destOrd="0" presId="urn:microsoft.com/office/officeart/2005/8/layout/orgChart1"/>
    <dgm:cxn modelId="{EDD3B7A0-2952-44FE-B695-D59B82683411}" type="presOf" srcId="{3C432F1E-31F8-49D8-9465-0E14D17EA4DA}" destId="{93FEC2BD-5E18-4A66-87B3-02E443559400}" srcOrd="1" destOrd="0" presId="urn:microsoft.com/office/officeart/2005/8/layout/orgChart1"/>
    <dgm:cxn modelId="{5AB6330F-AFD2-48BC-9140-BCC748DE9766}" srcId="{478E018E-CF71-4091-8DCD-3246C6BFA63A}" destId="{C7385470-E6D2-4743-B1C2-FAE26C9CCC89}" srcOrd="0" destOrd="0" parTransId="{7F2694B0-AC8B-457B-8924-D7F0E090E3CA}" sibTransId="{6BB4B122-0E56-4E02-AED7-DD2632CC8C2D}"/>
    <dgm:cxn modelId="{876AB968-7E30-44CA-A192-7CC68FE91887}" type="presOf" srcId="{AC6D32CF-B9B0-41CF-9D0A-56874D0B7A3A}" destId="{D02888F2-F59A-4B4A-8AE8-ECB9B218A27F}" srcOrd="0" destOrd="0" presId="urn:microsoft.com/office/officeart/2005/8/layout/orgChart1"/>
    <dgm:cxn modelId="{20D71244-B88F-428E-9BED-1F0AAC4F6E4B}" type="presOf" srcId="{478E018E-CF71-4091-8DCD-3246C6BFA63A}" destId="{385DA3AF-7655-48D3-9E05-BC7256443A59}" srcOrd="0" destOrd="0" presId="urn:microsoft.com/office/officeart/2005/8/layout/orgChart1"/>
    <dgm:cxn modelId="{95EC0953-917B-4E0E-9E8E-593750643754}" type="presOf" srcId="{3C432F1E-31F8-49D8-9465-0E14D17EA4DA}" destId="{74D3E4C9-AD4B-42C8-9CAA-7B9640F7341C}" srcOrd="0" destOrd="0" presId="urn:microsoft.com/office/officeart/2005/8/layout/orgChart1"/>
    <dgm:cxn modelId="{74118E83-16A9-41EC-BB6D-61F8512DBA80}" type="presParOf" srcId="{385DA3AF-7655-48D3-9E05-BC7256443A59}" destId="{32852759-0E48-4B7B-8EF3-E5B680992992}" srcOrd="0" destOrd="0" presId="urn:microsoft.com/office/officeart/2005/8/layout/orgChart1"/>
    <dgm:cxn modelId="{F02FD27C-7D2F-4012-B6DA-1DDDE46C9A56}" type="presParOf" srcId="{32852759-0E48-4B7B-8EF3-E5B680992992}" destId="{C87302E9-9A5D-48B0-9127-832A30FBE9FF}" srcOrd="0" destOrd="0" presId="urn:microsoft.com/office/officeart/2005/8/layout/orgChart1"/>
    <dgm:cxn modelId="{4990E485-37F9-4DEE-9434-4ADF64C60C62}" type="presParOf" srcId="{C87302E9-9A5D-48B0-9127-832A30FBE9FF}" destId="{49EE3024-EF02-4EB5-AEA8-B37E16283F29}" srcOrd="0" destOrd="0" presId="urn:microsoft.com/office/officeart/2005/8/layout/orgChart1"/>
    <dgm:cxn modelId="{3144EBC7-8A68-489A-810E-02A8D82E1AFA}" type="presParOf" srcId="{C87302E9-9A5D-48B0-9127-832A30FBE9FF}" destId="{B134B48F-85D7-4430-B29D-6E6A463518A2}" srcOrd="1" destOrd="0" presId="urn:microsoft.com/office/officeart/2005/8/layout/orgChart1"/>
    <dgm:cxn modelId="{55FE8E87-36E1-4F37-8DC7-23354AC6A809}" type="presParOf" srcId="{32852759-0E48-4B7B-8EF3-E5B680992992}" destId="{F8BC7122-1614-4F52-A8A2-0BF41A3964DB}" srcOrd="1" destOrd="0" presId="urn:microsoft.com/office/officeart/2005/8/layout/orgChart1"/>
    <dgm:cxn modelId="{03D486C8-A0BF-499B-B7CB-5F79F5041113}" type="presParOf" srcId="{F8BC7122-1614-4F52-A8A2-0BF41A3964DB}" destId="{C50C7EC2-63E3-4714-B580-33F9338A8A95}" srcOrd="0" destOrd="0" presId="urn:microsoft.com/office/officeart/2005/8/layout/orgChart1"/>
    <dgm:cxn modelId="{9F84F43B-0868-4966-B4FE-BFD3995225C7}" type="presParOf" srcId="{F8BC7122-1614-4F52-A8A2-0BF41A3964DB}" destId="{24CC2598-174D-4A8C-8D16-946495168076}" srcOrd="1" destOrd="0" presId="urn:microsoft.com/office/officeart/2005/8/layout/orgChart1"/>
    <dgm:cxn modelId="{8BEBD080-B7A7-472C-AE72-91EC2CFC8D99}" type="presParOf" srcId="{24CC2598-174D-4A8C-8D16-946495168076}" destId="{A83F4458-25EA-4DD2-9E34-BF2802E6495E}" srcOrd="0" destOrd="0" presId="urn:microsoft.com/office/officeart/2005/8/layout/orgChart1"/>
    <dgm:cxn modelId="{E2E118C7-F81E-42DA-AE79-DA802F73D500}" type="presParOf" srcId="{A83F4458-25EA-4DD2-9E34-BF2802E6495E}" destId="{74D3E4C9-AD4B-42C8-9CAA-7B9640F7341C}" srcOrd="0" destOrd="0" presId="urn:microsoft.com/office/officeart/2005/8/layout/orgChart1"/>
    <dgm:cxn modelId="{AB90ECA3-C613-4631-A235-1BED45CBC575}" type="presParOf" srcId="{A83F4458-25EA-4DD2-9E34-BF2802E6495E}" destId="{93FEC2BD-5E18-4A66-87B3-02E443559400}" srcOrd="1" destOrd="0" presId="urn:microsoft.com/office/officeart/2005/8/layout/orgChart1"/>
    <dgm:cxn modelId="{0B06F236-B617-4452-9536-E53BE230D5C5}" type="presParOf" srcId="{24CC2598-174D-4A8C-8D16-946495168076}" destId="{FF903D9C-4C6E-412B-BECF-F942031A3D66}" srcOrd="1" destOrd="0" presId="urn:microsoft.com/office/officeart/2005/8/layout/orgChart1"/>
    <dgm:cxn modelId="{FAC83F73-5D0B-45AB-AF8B-69D2A8B67D7C}" type="presParOf" srcId="{24CC2598-174D-4A8C-8D16-946495168076}" destId="{C856A86D-2CD8-47A8-9E02-98FCE516617F}" srcOrd="2" destOrd="0" presId="urn:microsoft.com/office/officeart/2005/8/layout/orgChart1"/>
    <dgm:cxn modelId="{E819AEC4-A298-484C-AAFA-CB095FEAF9A3}" type="presParOf" srcId="{F8BC7122-1614-4F52-A8A2-0BF41A3964DB}" destId="{D02888F2-F59A-4B4A-8AE8-ECB9B218A27F}" srcOrd="2" destOrd="0" presId="urn:microsoft.com/office/officeart/2005/8/layout/orgChart1"/>
    <dgm:cxn modelId="{C96E9AD0-7465-49AA-B514-DAA5DBE98F0F}" type="presParOf" srcId="{F8BC7122-1614-4F52-A8A2-0BF41A3964DB}" destId="{C43AFF48-D989-4199-BCE0-A8829E20F6E1}" srcOrd="3" destOrd="0" presId="urn:microsoft.com/office/officeart/2005/8/layout/orgChart1"/>
    <dgm:cxn modelId="{2FDE8FAE-A85A-493D-82F0-1E3DA9AA0351}" type="presParOf" srcId="{C43AFF48-D989-4199-BCE0-A8829E20F6E1}" destId="{06A79A93-4A76-4CE4-B7E1-126AB6DB246D}" srcOrd="0" destOrd="0" presId="urn:microsoft.com/office/officeart/2005/8/layout/orgChart1"/>
    <dgm:cxn modelId="{F18B86BC-8098-415E-A110-EF10BDBEC447}" type="presParOf" srcId="{06A79A93-4A76-4CE4-B7E1-126AB6DB246D}" destId="{6A9FCBE1-C277-425E-B9F8-9BF160AACB1F}" srcOrd="0" destOrd="0" presId="urn:microsoft.com/office/officeart/2005/8/layout/orgChart1"/>
    <dgm:cxn modelId="{1BD2C308-9172-408F-A3B1-BC423B9155A8}" type="presParOf" srcId="{06A79A93-4A76-4CE4-B7E1-126AB6DB246D}" destId="{7EF4B046-5856-4DCB-9C03-EDDD1C960259}" srcOrd="1" destOrd="0" presId="urn:microsoft.com/office/officeart/2005/8/layout/orgChart1"/>
    <dgm:cxn modelId="{33CDDD60-FEAA-4C61-93AE-3CAF0B35F021}" type="presParOf" srcId="{C43AFF48-D989-4199-BCE0-A8829E20F6E1}" destId="{B4C2E107-0DBE-41E9-9355-E9F063D90AA8}" srcOrd="1" destOrd="0" presId="urn:microsoft.com/office/officeart/2005/8/layout/orgChart1"/>
    <dgm:cxn modelId="{C4BE7FDF-C387-4B8E-AF83-1B137F61F092}" type="presParOf" srcId="{C43AFF48-D989-4199-BCE0-A8829E20F6E1}" destId="{238A53DC-AC48-426D-BD03-A895D05C4792}" srcOrd="2" destOrd="0" presId="urn:microsoft.com/office/officeart/2005/8/layout/orgChart1"/>
    <dgm:cxn modelId="{B7BB3F95-87D5-4FA8-9441-CEDCE1A7FB54}" type="presParOf" srcId="{32852759-0E48-4B7B-8EF3-E5B680992992}" destId="{3F01C14E-1313-4096-94EE-45CB506673DF}"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643702" y="5429264"/>
            <a:ext cx="2400272" cy="1109658"/>
          </a:xfrm>
        </p:spPr>
        <p:txBody>
          <a:bodyPr>
            <a:normAutofit/>
          </a:bodyPr>
          <a:lstStyle/>
          <a:p>
            <a:r>
              <a:rPr lang="ru-RU" sz="1400" b="1" dirty="0" smtClean="0">
                <a:solidFill>
                  <a:schemeClr val="tx1"/>
                </a:solidFill>
              </a:rPr>
              <a:t>Иванчина О.В.</a:t>
            </a:r>
            <a:endParaRPr lang="ru-RU" sz="1400" b="1" dirty="0" smtClean="0">
              <a:solidFill>
                <a:schemeClr val="tx1"/>
              </a:solidFill>
            </a:endParaRPr>
          </a:p>
        </p:txBody>
      </p:sp>
      <p:sp>
        <p:nvSpPr>
          <p:cNvPr id="5" name="Прямоугольник 4"/>
          <p:cNvSpPr/>
          <p:nvPr/>
        </p:nvSpPr>
        <p:spPr>
          <a:xfrm>
            <a:off x="1500166" y="2143116"/>
            <a:ext cx="5971698"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rPr>
              <a:t>Урок информатики</a:t>
            </a:r>
          </a:p>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rPr>
              <a:t>в 9 классе</a:t>
            </a:r>
            <a:endParaRPr lang="en-GB"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571612"/>
            <a:ext cx="8229600" cy="774720"/>
          </a:xfrm>
        </p:spPr>
        <p:txBody>
          <a:bodyPr/>
          <a:lstStyle/>
          <a:p>
            <a:r>
              <a:rPr lang="ru-RU" dirty="0" smtClean="0">
                <a:solidFill>
                  <a:srgbClr val="FF0000"/>
                </a:solidFill>
                <a:latin typeface="Arial Black" pitchFamily="34" charset="0"/>
              </a:rPr>
              <a:t>Линейчатая диаграмма</a:t>
            </a:r>
            <a:endParaRPr lang="en-GB" dirty="0">
              <a:solidFill>
                <a:srgbClr val="FF0000"/>
              </a:solidFill>
              <a:latin typeface="Arial Black" pitchFamily="34" charset="0"/>
            </a:endParaRPr>
          </a:p>
        </p:txBody>
      </p:sp>
      <p:graphicFrame>
        <p:nvGraphicFramePr>
          <p:cNvPr id="6" name="Диаграмма 5"/>
          <p:cNvGraphicFramePr/>
          <p:nvPr/>
        </p:nvGraphicFramePr>
        <p:xfrm>
          <a:off x="428596" y="4643446"/>
          <a:ext cx="2857520" cy="1714512"/>
        </p:xfrm>
        <a:graphic>
          <a:graphicData uri="http://schemas.openxmlformats.org/drawingml/2006/chart">
            <c:chart xmlns:c="http://schemas.openxmlformats.org/drawingml/2006/chart" xmlns:r="http://schemas.openxmlformats.org/officeDocument/2006/relationships" r:id="rId2"/>
          </a:graphicData>
        </a:graphic>
      </p:graphicFrame>
      <p:sp>
        <p:nvSpPr>
          <p:cNvPr id="8" name="Прямоугольник 7"/>
          <p:cNvSpPr/>
          <p:nvPr/>
        </p:nvSpPr>
        <p:spPr>
          <a:xfrm>
            <a:off x="1285852" y="4286256"/>
            <a:ext cx="1152880" cy="369332"/>
          </a:xfrm>
          <a:prstGeom prst="rect">
            <a:avLst/>
          </a:prstGeom>
        </p:spPr>
        <p:txBody>
          <a:bodyPr wrap="none">
            <a:spAutoFit/>
          </a:bodyPr>
          <a:lstStyle/>
          <a:p>
            <a:pPr algn="ctr"/>
            <a:r>
              <a:rPr lang="ru-RU" b="1" i="1" dirty="0" smtClean="0">
                <a:solidFill>
                  <a:srgbClr val="7030A0"/>
                </a:solidFill>
              </a:rPr>
              <a:t>ПЛОСКАЯ</a:t>
            </a:r>
            <a:endParaRPr lang="en-GB" b="1" i="1" dirty="0">
              <a:solidFill>
                <a:srgbClr val="7030A0"/>
              </a:solidFill>
            </a:endParaRPr>
          </a:p>
        </p:txBody>
      </p:sp>
      <p:sp>
        <p:nvSpPr>
          <p:cNvPr id="9" name="Прямоугольник 8"/>
          <p:cNvSpPr/>
          <p:nvPr/>
        </p:nvSpPr>
        <p:spPr>
          <a:xfrm>
            <a:off x="5786446" y="4286256"/>
            <a:ext cx="1341778" cy="369332"/>
          </a:xfrm>
          <a:prstGeom prst="rect">
            <a:avLst/>
          </a:prstGeom>
        </p:spPr>
        <p:txBody>
          <a:bodyPr wrap="none">
            <a:spAutoFit/>
          </a:bodyPr>
          <a:lstStyle/>
          <a:p>
            <a:pPr algn="ctr"/>
            <a:r>
              <a:rPr lang="ru-RU" b="1" i="1" dirty="0" smtClean="0">
                <a:solidFill>
                  <a:srgbClr val="7030A0"/>
                </a:solidFill>
              </a:rPr>
              <a:t>ОБЪЕМНАЯ</a:t>
            </a:r>
            <a:endParaRPr lang="en-GB" b="1" i="1" dirty="0">
              <a:solidFill>
                <a:srgbClr val="7030A0"/>
              </a:solidFill>
            </a:endParaRPr>
          </a:p>
        </p:txBody>
      </p:sp>
      <p:sp>
        <p:nvSpPr>
          <p:cNvPr id="10" name="Прямоугольник 9"/>
          <p:cNvSpPr/>
          <p:nvPr/>
        </p:nvSpPr>
        <p:spPr>
          <a:xfrm>
            <a:off x="428596" y="2214554"/>
            <a:ext cx="8286808" cy="646331"/>
          </a:xfrm>
          <a:prstGeom prst="rect">
            <a:avLst/>
          </a:prstGeom>
        </p:spPr>
        <p:txBody>
          <a:bodyPr wrap="square">
            <a:spAutoFit/>
          </a:bodyPr>
          <a:lstStyle/>
          <a:p>
            <a:endParaRPr lang="ru-RU"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
        <p:nvSpPr>
          <p:cNvPr id="47105" name="Rectangle 1"/>
          <p:cNvSpPr>
            <a:spLocks noChangeArrowheads="1"/>
          </p:cNvSpPr>
          <p:nvPr/>
        </p:nvSpPr>
        <p:spPr bwMode="auto">
          <a:xfrm>
            <a:off x="214282" y="2285992"/>
            <a:ext cx="871543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наглядного сравнения различных величин используются </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линейчатые диаграммы</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которых высота столбца пропорциональна значению величины. Линейчатые диаграммы могут быть плоскими или объемными, причем столбцы могут быть расположены как вертикально (гистограмма), так и горизонтально. Например, с помощью линейчатой диаграммы можно наглядно представить данные о численности населения различных стран мира.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Диаграмма 10"/>
          <p:cNvGraphicFramePr>
            <a:graphicFrameLocks/>
          </p:cNvGraphicFramePr>
          <p:nvPr>
            <p:extLst>
              <p:ext uri="{D42A27DB-BD31-4B8C-83A1-F6EECF244321}">
                <p14:modId xmlns:p14="http://schemas.microsoft.com/office/powerpoint/2010/main" xmlns="" val="314458905"/>
              </p:ext>
            </p:extLst>
          </p:nvPr>
        </p:nvGraphicFramePr>
        <p:xfrm>
          <a:off x="4699973" y="4655588"/>
          <a:ext cx="3328412" cy="167378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214422"/>
            <a:ext cx="8229600" cy="642942"/>
          </a:xfrm>
        </p:spPr>
        <p:txBody>
          <a:bodyPr>
            <a:normAutofit fontScale="90000"/>
          </a:bodyPr>
          <a:lstStyle/>
          <a:p>
            <a:r>
              <a:rPr lang="ru-RU" dirty="0" smtClean="0">
                <a:solidFill>
                  <a:srgbClr val="FF0000"/>
                </a:solidFill>
                <a:latin typeface="Arial Black" pitchFamily="34" charset="0"/>
              </a:rPr>
              <a:t>Гистограмма</a:t>
            </a:r>
            <a:endParaRPr lang="en-GB" dirty="0">
              <a:solidFill>
                <a:srgbClr val="FF0000"/>
              </a:solidFill>
              <a:latin typeface="Arial Black" pitchFamily="34" charset="0"/>
            </a:endParaRPr>
          </a:p>
        </p:txBody>
      </p:sp>
      <p:graphicFrame>
        <p:nvGraphicFramePr>
          <p:cNvPr id="4" name="Диаграмма 3"/>
          <p:cNvGraphicFramePr/>
          <p:nvPr/>
        </p:nvGraphicFramePr>
        <p:xfrm>
          <a:off x="642910" y="4214818"/>
          <a:ext cx="3214710" cy="1714512"/>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1785918" y="3929066"/>
            <a:ext cx="1152880" cy="369332"/>
          </a:xfrm>
          <a:prstGeom prst="rect">
            <a:avLst/>
          </a:prstGeom>
        </p:spPr>
        <p:txBody>
          <a:bodyPr wrap="none">
            <a:spAutoFit/>
          </a:bodyPr>
          <a:lstStyle/>
          <a:p>
            <a:pPr algn="ctr"/>
            <a:r>
              <a:rPr lang="ru-RU" b="1" i="1" dirty="0" smtClean="0">
                <a:solidFill>
                  <a:srgbClr val="7030A0"/>
                </a:solidFill>
              </a:rPr>
              <a:t>ПЛОСКАЯ</a:t>
            </a:r>
            <a:endParaRPr lang="en-GB" b="1" i="1" dirty="0">
              <a:solidFill>
                <a:srgbClr val="7030A0"/>
              </a:solidFill>
            </a:endParaRPr>
          </a:p>
        </p:txBody>
      </p:sp>
      <p:sp>
        <p:nvSpPr>
          <p:cNvPr id="7" name="Прямоугольник 6"/>
          <p:cNvSpPr/>
          <p:nvPr/>
        </p:nvSpPr>
        <p:spPr>
          <a:xfrm>
            <a:off x="6000760" y="4000504"/>
            <a:ext cx="1341778" cy="369332"/>
          </a:xfrm>
          <a:prstGeom prst="rect">
            <a:avLst/>
          </a:prstGeom>
        </p:spPr>
        <p:txBody>
          <a:bodyPr wrap="none">
            <a:spAutoFit/>
          </a:bodyPr>
          <a:lstStyle/>
          <a:p>
            <a:pPr algn="ctr"/>
            <a:r>
              <a:rPr lang="ru-RU" b="1" i="1" dirty="0" smtClean="0">
                <a:solidFill>
                  <a:srgbClr val="7030A0"/>
                </a:solidFill>
              </a:rPr>
              <a:t>ОБЪЕМНАЯ</a:t>
            </a:r>
            <a:endParaRPr lang="en-GB" b="1" i="1" dirty="0">
              <a:solidFill>
                <a:srgbClr val="7030A0"/>
              </a:solidFill>
            </a:endParaRPr>
          </a:p>
        </p:txBody>
      </p:sp>
      <p:sp>
        <p:nvSpPr>
          <p:cNvPr id="8" name="Прямоугольник 7"/>
          <p:cNvSpPr/>
          <p:nvPr/>
        </p:nvSpPr>
        <p:spPr>
          <a:xfrm>
            <a:off x="285720" y="1785926"/>
            <a:ext cx="8501122" cy="2308324"/>
          </a:xfrm>
          <a:prstGeom prst="rect">
            <a:avLst/>
          </a:prstGeom>
        </p:spPr>
        <p:txBody>
          <a:bodyPr wrap="square">
            <a:spAutoFit/>
          </a:bodyPr>
          <a:lstStyle/>
          <a:p>
            <a:r>
              <a:rPr lang="ru-RU" sz="2400" dirty="0" smtClean="0">
                <a:latin typeface="Times New Roman" pitchFamily="18" charset="0"/>
                <a:cs typeface="Times New Roman" pitchFamily="18" charset="0"/>
              </a:rPr>
              <a:t>позволяет   представить    изменение  данных   на протяжении отрезка времени. Диаграммы этого типа удобны также для   наглядного   сравнения   отдельных  величин. Ось категорий в гистограмме   располагается   по   горизонтали,   ось  значений – по вертикали.   Такое    расположение   осей   подчеркивает    характер изменения значений по времени.</a:t>
            </a:r>
            <a:endParaRPr lang="en-GB" sz="2400" dirty="0">
              <a:latin typeface="Times New Roman" pitchFamily="18" charset="0"/>
              <a:cs typeface="Times New Roman" pitchFamily="18" charset="0"/>
            </a:endParaRPr>
          </a:p>
        </p:txBody>
      </p:sp>
      <p:graphicFrame>
        <p:nvGraphicFramePr>
          <p:cNvPr id="9" name="Диаграмма 8"/>
          <p:cNvGraphicFramePr>
            <a:graphicFrameLocks/>
          </p:cNvGraphicFramePr>
          <p:nvPr>
            <p:extLst>
              <p:ext uri="{D42A27DB-BD31-4B8C-83A1-F6EECF244321}">
                <p14:modId xmlns:p14="http://schemas.microsoft.com/office/powerpoint/2010/main" xmlns="" val="3885365903"/>
              </p:ext>
            </p:extLst>
          </p:nvPr>
        </p:nvGraphicFramePr>
        <p:xfrm>
          <a:off x="4988589" y="4335556"/>
          <a:ext cx="3366120" cy="20196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736"/>
            <a:ext cx="8229600" cy="928694"/>
          </a:xfrm>
        </p:spPr>
        <p:txBody>
          <a:bodyPr/>
          <a:lstStyle/>
          <a:p>
            <a:r>
              <a:rPr lang="ru-RU" dirty="0" smtClean="0">
                <a:solidFill>
                  <a:srgbClr val="FF0000"/>
                </a:solidFill>
                <a:latin typeface="Arial Black" pitchFamily="34" charset="0"/>
              </a:rPr>
              <a:t>График</a:t>
            </a:r>
            <a:endParaRPr lang="en-GB" dirty="0">
              <a:solidFill>
                <a:srgbClr val="FF0000"/>
              </a:solidFill>
              <a:latin typeface="Arial Black" pitchFamily="34" charset="0"/>
            </a:endParaRPr>
          </a:p>
        </p:txBody>
      </p:sp>
      <p:graphicFrame>
        <p:nvGraphicFramePr>
          <p:cNvPr id="18435" name="Object 2"/>
          <p:cNvGraphicFramePr>
            <a:graphicFrameLocks noChangeAspect="1"/>
          </p:cNvGraphicFramePr>
          <p:nvPr/>
        </p:nvGraphicFramePr>
        <p:xfrm>
          <a:off x="357158" y="4143380"/>
          <a:ext cx="3657600" cy="2057400"/>
        </p:xfrm>
        <a:graphic>
          <a:graphicData uri="http://schemas.openxmlformats.org/presentationml/2006/ole">
            <p:oleObj spid="_x0000_s18441" name="Диаграмма" r:id="rId3" imgW="6096060" imgH="4076790" progId="MSGraph.Chart.8">
              <p:embed followColorScheme="full"/>
            </p:oleObj>
          </a:graphicData>
        </a:graphic>
      </p:graphicFrame>
      <p:graphicFrame>
        <p:nvGraphicFramePr>
          <p:cNvPr id="18436" name="Object 9"/>
          <p:cNvGraphicFramePr>
            <a:graphicFrameLocks noChangeAspect="1"/>
          </p:cNvGraphicFramePr>
          <p:nvPr/>
        </p:nvGraphicFramePr>
        <p:xfrm>
          <a:off x="4643438" y="4071942"/>
          <a:ext cx="3962400" cy="2390775"/>
        </p:xfrm>
        <a:graphic>
          <a:graphicData uri="http://schemas.openxmlformats.org/presentationml/2006/ole">
            <p:oleObj spid="_x0000_s18442" name="Диаграмма" r:id="rId4" imgW="6096060" imgH="4076790" progId="MSGraph.Chart.8">
              <p:embed followColorScheme="full"/>
            </p:oleObj>
          </a:graphicData>
        </a:graphic>
      </p:graphicFrame>
      <p:sp>
        <p:nvSpPr>
          <p:cNvPr id="10" name="Прямоугольник 9"/>
          <p:cNvSpPr/>
          <p:nvPr/>
        </p:nvSpPr>
        <p:spPr>
          <a:xfrm>
            <a:off x="1428728" y="3714752"/>
            <a:ext cx="1181734" cy="369332"/>
          </a:xfrm>
          <a:prstGeom prst="rect">
            <a:avLst/>
          </a:prstGeom>
        </p:spPr>
        <p:txBody>
          <a:bodyPr wrap="none">
            <a:spAutoFit/>
          </a:bodyPr>
          <a:lstStyle/>
          <a:p>
            <a:pPr algn="ctr"/>
            <a:r>
              <a:rPr lang="ru-RU" b="1" i="1" dirty="0" smtClean="0">
                <a:solidFill>
                  <a:srgbClr val="7030A0"/>
                </a:solidFill>
              </a:rPr>
              <a:t>ПЛОСКИЙ</a:t>
            </a:r>
            <a:endParaRPr lang="en-GB" b="1" i="1" dirty="0">
              <a:solidFill>
                <a:srgbClr val="7030A0"/>
              </a:solidFill>
            </a:endParaRPr>
          </a:p>
        </p:txBody>
      </p:sp>
      <p:sp>
        <p:nvSpPr>
          <p:cNvPr id="11" name="Прямоугольник 10"/>
          <p:cNvSpPr/>
          <p:nvPr/>
        </p:nvSpPr>
        <p:spPr>
          <a:xfrm>
            <a:off x="6072198" y="3857628"/>
            <a:ext cx="1404295" cy="369332"/>
          </a:xfrm>
          <a:prstGeom prst="rect">
            <a:avLst/>
          </a:prstGeom>
        </p:spPr>
        <p:txBody>
          <a:bodyPr wrap="none">
            <a:spAutoFit/>
          </a:bodyPr>
          <a:lstStyle/>
          <a:p>
            <a:pPr algn="ctr"/>
            <a:r>
              <a:rPr lang="ru-RU" b="1" i="1" dirty="0" smtClean="0">
                <a:solidFill>
                  <a:srgbClr val="7030A0"/>
                </a:solidFill>
              </a:rPr>
              <a:t>ОБЪЕМНЫЙ</a:t>
            </a:r>
            <a:endParaRPr lang="en-GB" b="1" i="1" dirty="0">
              <a:solidFill>
                <a:srgbClr val="7030A0"/>
              </a:solidFill>
            </a:endParaRPr>
          </a:p>
        </p:txBody>
      </p:sp>
      <p:sp>
        <p:nvSpPr>
          <p:cNvPr id="18437" name="Rectangle 5"/>
          <p:cNvSpPr>
            <a:spLocks noChangeArrowheads="1"/>
          </p:cNvSpPr>
          <p:nvPr/>
        </p:nvSpPr>
        <p:spPr bwMode="auto">
          <a:xfrm>
            <a:off x="214282" y="2071678"/>
            <a:ext cx="864399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построения графиков функций и отображения изменения величин в зависимости от времени используются диаграммы типа график. На плоских графиках маркерами отображаются значения числовой величины, которые соединяются между собой плавными линиями. Объемные графики представляют изменение величины с  помощью цветной трехмерной фигуры.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400" dirty="0" smtClean="0">
                <a:latin typeface="Times New Roman" pitchFamily="18" charset="0"/>
                <a:cs typeface="Times New Roman" pitchFamily="18" charset="0"/>
              </a:rPr>
              <a:t>Для построения диаграммы в </a:t>
            </a:r>
            <a:r>
              <a:rPr lang="ru-RU" sz="2400" b="1" dirty="0" err="1" smtClean="0">
                <a:latin typeface="Times New Roman" pitchFamily="18" charset="0"/>
                <a:cs typeface="Times New Roman" pitchFamily="18" charset="0"/>
              </a:rPr>
              <a:t>Excel</a:t>
            </a:r>
            <a:r>
              <a:rPr lang="ru-RU" sz="2400" b="1" dirty="0" smtClean="0">
                <a:latin typeface="Times New Roman" pitchFamily="18" charset="0"/>
                <a:cs typeface="Times New Roman" pitchFamily="18" charset="0"/>
              </a:rPr>
              <a:t> 2007 </a:t>
            </a:r>
            <a:r>
              <a:rPr lang="ru-RU" sz="2400" dirty="0" smtClean="0">
                <a:latin typeface="Times New Roman" pitchFamily="18" charset="0"/>
                <a:cs typeface="Times New Roman" pitchFamily="18" charset="0"/>
              </a:rPr>
              <a:t> необходимо выделить диапазон ячеек Затем на ленте во вкладке </a:t>
            </a:r>
            <a:r>
              <a:rPr lang="ru-RU" sz="2400" i="1" dirty="0" smtClean="0">
                <a:latin typeface="Times New Roman" pitchFamily="18" charset="0"/>
                <a:cs typeface="Times New Roman" pitchFamily="18" charset="0"/>
              </a:rPr>
              <a:t>Вставка</a:t>
            </a:r>
            <a:r>
              <a:rPr lang="ru-RU" sz="2400" dirty="0" smtClean="0">
                <a:latin typeface="Times New Roman" pitchFamily="18" charset="0"/>
                <a:cs typeface="Times New Roman" pitchFamily="18" charset="0"/>
              </a:rPr>
              <a:t> в группе </a:t>
            </a:r>
            <a:r>
              <a:rPr lang="ru-RU" sz="2400" i="1" dirty="0" smtClean="0">
                <a:latin typeface="Times New Roman" pitchFamily="18" charset="0"/>
                <a:cs typeface="Times New Roman" pitchFamily="18" charset="0"/>
              </a:rPr>
              <a:t>Диаграммы</a:t>
            </a:r>
            <a:r>
              <a:rPr lang="ru-RU" sz="2400" dirty="0" smtClean="0">
                <a:latin typeface="Times New Roman" pitchFamily="18" charset="0"/>
                <a:cs typeface="Times New Roman" pitchFamily="18" charset="0"/>
              </a:rPr>
              <a:t> выбрать требуемый тип диаграммы и щелкнуть по соответствующей пиктограмме или вызвать диалоговое окно </a:t>
            </a:r>
            <a:r>
              <a:rPr lang="ru-RU" sz="2400" i="1" dirty="0" smtClean="0">
                <a:latin typeface="Times New Roman" pitchFamily="18" charset="0"/>
                <a:cs typeface="Times New Roman" pitchFamily="18" charset="0"/>
              </a:rPr>
              <a:t>Вставка диаграммы, </a:t>
            </a:r>
            <a:r>
              <a:rPr lang="ru-RU" sz="2400" dirty="0" smtClean="0">
                <a:latin typeface="Times New Roman" pitchFamily="18" charset="0"/>
                <a:cs typeface="Times New Roman" pitchFamily="18" charset="0"/>
              </a:rPr>
              <a:t>щелкнув по маленькой стрелочке в правой части панели названия группы.</a:t>
            </a:r>
            <a:endParaRPr lang="en-GB" sz="2400" dirty="0">
              <a:latin typeface="Times New Roman" pitchFamily="18" charset="0"/>
              <a:cs typeface="Times New Roman" pitchFamily="18" charset="0"/>
            </a:endParaRPr>
          </a:p>
        </p:txBody>
      </p:sp>
      <p:pic>
        <p:nvPicPr>
          <p:cNvPr id="4" name="Рисунок 3" descr="http://rudocs.exdat.com/pars_docs/tw_refs/205/204087/204087_html_7c85de2e.png"/>
          <p:cNvPicPr/>
          <p:nvPr/>
        </p:nvPicPr>
        <p:blipFill>
          <a:blip r:embed="rId2" cstate="print"/>
          <a:srcRect/>
          <a:stretch>
            <a:fillRect/>
          </a:stretch>
        </p:blipFill>
        <p:spPr bwMode="auto">
          <a:xfrm>
            <a:off x="1214414" y="4357694"/>
            <a:ext cx="7000924"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rudocs.exdat.com/pars_docs/tw_refs/205/204087/204087_html_2c4887f2.png"/>
          <p:cNvPicPr>
            <a:picLocks noGrp="1"/>
          </p:cNvPicPr>
          <p:nvPr>
            <p:ph idx="1"/>
          </p:nvPr>
        </p:nvPicPr>
        <p:blipFill>
          <a:blip r:embed="rId2" cstate="print"/>
          <a:srcRect/>
          <a:stretch>
            <a:fillRect/>
          </a:stretch>
        </p:blipFill>
        <p:spPr bwMode="auto">
          <a:xfrm>
            <a:off x="1857356" y="2357430"/>
            <a:ext cx="5419725" cy="3686175"/>
          </a:xfrm>
          <a:prstGeom prst="rect">
            <a:avLst/>
          </a:prstGeom>
          <a:noFill/>
          <a:ln w="9525">
            <a:noFill/>
            <a:miter lim="800000"/>
            <a:headEnd/>
            <a:tailEnd/>
          </a:ln>
        </p:spPr>
      </p:pic>
      <p:sp>
        <p:nvSpPr>
          <p:cNvPr id="5" name="Прямоугольник 4"/>
          <p:cNvSpPr/>
          <p:nvPr/>
        </p:nvSpPr>
        <p:spPr>
          <a:xfrm>
            <a:off x="1428728" y="1500174"/>
            <a:ext cx="6109878" cy="523220"/>
          </a:xfrm>
          <a:prstGeom prst="rect">
            <a:avLst/>
          </a:prstGeom>
        </p:spPr>
        <p:txBody>
          <a:bodyPr wrap="none">
            <a:spAutoFit/>
          </a:bodyPr>
          <a:lstStyle/>
          <a:p>
            <a:r>
              <a:rPr lang="ru-RU" sz="2800" u="sng" dirty="0" smtClean="0"/>
              <a:t>Диалоговое окно </a:t>
            </a:r>
            <a:r>
              <a:rPr lang="ru-RU" sz="2800" i="1" u="sng" dirty="0" smtClean="0"/>
              <a:t>Вставка диаграммы</a:t>
            </a: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sz="2400" dirty="0" smtClean="0">
                <a:latin typeface="Times New Roman" pitchFamily="18" charset="0"/>
                <a:cs typeface="Times New Roman" pitchFamily="18" charset="0"/>
              </a:rPr>
              <a:t>В диалоговом окне </a:t>
            </a:r>
            <a:r>
              <a:rPr lang="ru-RU" sz="2400" i="1" dirty="0" smtClean="0">
                <a:latin typeface="Times New Roman" pitchFamily="18" charset="0"/>
                <a:cs typeface="Times New Roman" pitchFamily="18" charset="0"/>
              </a:rPr>
              <a:t>Вставка диаграммы</a:t>
            </a:r>
            <a:r>
              <a:rPr lang="ru-RU" sz="2400" dirty="0" smtClean="0">
                <a:latin typeface="Times New Roman" pitchFamily="18" charset="0"/>
                <a:cs typeface="Times New Roman" pitchFamily="18" charset="0"/>
              </a:rPr>
              <a:t> выберете категорию диаграммы, после нажмите </a:t>
            </a:r>
            <a:r>
              <a:rPr lang="ru-RU" sz="2400" i="1" dirty="0" smtClean="0">
                <a:latin typeface="Times New Roman" pitchFamily="18" charset="0"/>
                <a:cs typeface="Times New Roman" pitchFamily="18" charset="0"/>
              </a:rPr>
              <a:t>ОК,</a:t>
            </a:r>
            <a:r>
              <a:rPr lang="ru-RU" sz="2400" dirty="0" smtClean="0">
                <a:latin typeface="Times New Roman" pitchFamily="18" charset="0"/>
                <a:cs typeface="Times New Roman" pitchFamily="18" charset="0"/>
              </a:rPr>
              <a:t> выбранная Вами диаграмма отразится на листе.</a:t>
            </a:r>
            <a:r>
              <a:rPr lang="ru-RU" dirty="0" smtClean="0"/>
              <a:t/>
            </a:r>
            <a:br>
              <a:rPr lang="ru-RU" dirty="0" smtClean="0"/>
            </a:br>
            <a:endParaRPr lang="en-GB" dirty="0"/>
          </a:p>
        </p:txBody>
      </p:sp>
      <p:pic>
        <p:nvPicPr>
          <p:cNvPr id="4" name="Рисунок 3" descr="http://rudocs.exdat.com/pars_docs/tw_refs/205/204087/204087_html_m5856908e.png"/>
          <p:cNvPicPr/>
          <p:nvPr/>
        </p:nvPicPr>
        <p:blipFill>
          <a:blip r:embed="rId2" cstate="print"/>
          <a:srcRect/>
          <a:stretch>
            <a:fillRect/>
          </a:stretch>
        </p:blipFill>
        <p:spPr bwMode="auto">
          <a:xfrm>
            <a:off x="1714480" y="3000372"/>
            <a:ext cx="5929354" cy="32861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400" dirty="0" smtClean="0">
                <a:latin typeface="Times New Roman" pitchFamily="18" charset="0"/>
                <a:cs typeface="Times New Roman" pitchFamily="18" charset="0"/>
              </a:rPr>
              <a:t>Чтобы изменить тип диаграммы щелкните правой кнопкой мыши в области диаграммы, выберите в контекстном меню </a:t>
            </a:r>
            <a:r>
              <a:rPr lang="ru-RU" sz="2400" i="1" dirty="0" smtClean="0">
                <a:latin typeface="Times New Roman" pitchFamily="18" charset="0"/>
                <a:cs typeface="Times New Roman" pitchFamily="18" charset="0"/>
              </a:rPr>
              <a:t> Изменить тип диаграммы</a:t>
            </a:r>
            <a:r>
              <a:rPr lang="ru-RU" sz="2400" dirty="0" smtClean="0">
                <a:latin typeface="Times New Roman" pitchFamily="18" charset="0"/>
                <a:cs typeface="Times New Roman" pitchFamily="18" charset="0"/>
              </a:rPr>
              <a:t>, выберите новый тип диаграммы и нажмите </a:t>
            </a:r>
            <a:r>
              <a:rPr lang="ru-RU" sz="2400" i="1" dirty="0" smtClean="0">
                <a:latin typeface="Times New Roman" pitchFamily="18" charset="0"/>
                <a:cs typeface="Times New Roman" pitchFamily="18" charset="0"/>
              </a:rPr>
              <a:t>ОК. </a:t>
            </a:r>
            <a:endParaRPr lang="en-GB" sz="2400" dirty="0">
              <a:latin typeface="Times New Roman" pitchFamily="18" charset="0"/>
              <a:cs typeface="Times New Roman" pitchFamily="18" charset="0"/>
            </a:endParaRPr>
          </a:p>
        </p:txBody>
      </p:sp>
      <p:pic>
        <p:nvPicPr>
          <p:cNvPr id="49154" name="Picture 2"/>
          <p:cNvPicPr>
            <a:picLocks noChangeAspect="1" noChangeArrowheads="1"/>
          </p:cNvPicPr>
          <p:nvPr/>
        </p:nvPicPr>
        <p:blipFill>
          <a:blip r:embed="rId2"/>
          <a:srcRect/>
          <a:stretch>
            <a:fillRect/>
          </a:stretch>
        </p:blipFill>
        <p:spPr bwMode="auto">
          <a:xfrm>
            <a:off x="1214414" y="3143248"/>
            <a:ext cx="6872306" cy="3439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428737"/>
            <a:ext cx="8229600" cy="2000264"/>
          </a:xfrm>
        </p:spPr>
        <p:txBody>
          <a:bodyPr>
            <a:normAutofit/>
          </a:bodyPr>
          <a:lstStyle/>
          <a:p>
            <a:r>
              <a:rPr lang="ru-RU" sz="2400" dirty="0" smtClean="0">
                <a:latin typeface="Times New Roman" pitchFamily="18" charset="0"/>
                <a:cs typeface="Times New Roman" pitchFamily="18" charset="0"/>
              </a:rPr>
              <a:t>Возможно изменения источника данных для созданной прежде диаграммы, для этого щелкните правой кнопкой мы в области диаграммы и выбреете в контекстном меню пункт </a:t>
            </a:r>
            <a:r>
              <a:rPr lang="ru-RU" sz="2400" i="1" dirty="0" smtClean="0">
                <a:latin typeface="Times New Roman" pitchFamily="18" charset="0"/>
                <a:cs typeface="Times New Roman" pitchFamily="18" charset="0"/>
              </a:rPr>
              <a:t>Выбрать данные</a:t>
            </a:r>
            <a:endParaRPr lang="en-GB" sz="2400" dirty="0">
              <a:latin typeface="Times New Roman" pitchFamily="18" charset="0"/>
              <a:cs typeface="Times New Roman" pitchFamily="18" charset="0"/>
            </a:endParaRPr>
          </a:p>
        </p:txBody>
      </p:sp>
      <p:pic>
        <p:nvPicPr>
          <p:cNvPr id="50178" name="Picture 2"/>
          <p:cNvPicPr>
            <a:picLocks noChangeAspect="1" noChangeArrowheads="1"/>
          </p:cNvPicPr>
          <p:nvPr/>
        </p:nvPicPr>
        <p:blipFill>
          <a:blip r:embed="rId2"/>
          <a:srcRect/>
          <a:stretch>
            <a:fillRect/>
          </a:stretch>
        </p:blipFill>
        <p:spPr bwMode="auto">
          <a:xfrm>
            <a:off x="1285851" y="3000372"/>
            <a:ext cx="6920557"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rudocs.exdat.com/pars_docs/tw_refs/205/204087/204087_html_64f29abf.png"/>
          <p:cNvPicPr/>
          <p:nvPr/>
        </p:nvPicPr>
        <p:blipFill>
          <a:blip r:embed="rId2" cstate="print"/>
          <a:srcRect/>
          <a:stretch>
            <a:fillRect/>
          </a:stretch>
        </p:blipFill>
        <p:spPr bwMode="auto">
          <a:xfrm>
            <a:off x="1428728" y="1428736"/>
            <a:ext cx="6000792" cy="3429024"/>
          </a:xfrm>
          <a:prstGeom prst="rect">
            <a:avLst/>
          </a:prstGeom>
          <a:noFill/>
          <a:ln w="9525">
            <a:noFill/>
            <a:miter lim="800000"/>
            <a:headEnd/>
            <a:tailEnd/>
          </a:ln>
        </p:spPr>
      </p:pic>
      <p:sp>
        <p:nvSpPr>
          <p:cNvPr id="8" name="Прямоугольник 7"/>
          <p:cNvSpPr/>
          <p:nvPr/>
        </p:nvSpPr>
        <p:spPr>
          <a:xfrm>
            <a:off x="214282" y="4786322"/>
            <a:ext cx="8715436" cy="1754326"/>
          </a:xfrm>
          <a:prstGeom prst="rect">
            <a:avLst/>
          </a:prstGeom>
        </p:spPr>
        <p:txBody>
          <a:bodyPr wrap="square">
            <a:spAutoFit/>
          </a:bodyPr>
          <a:lstStyle/>
          <a:p>
            <a:pPr lvl="0"/>
            <a:r>
              <a:rPr lang="ru-RU" dirty="0" smtClean="0"/>
              <a:t>Поле </a:t>
            </a:r>
            <a:r>
              <a:rPr lang="ru-RU" b="1" i="1" dirty="0" smtClean="0"/>
              <a:t>Диапазон данных для диаграммы</a:t>
            </a:r>
            <a:r>
              <a:rPr lang="ru-RU" i="1" dirty="0" smtClean="0"/>
              <a:t>. </a:t>
            </a:r>
            <a:r>
              <a:rPr lang="ru-RU" dirty="0" smtClean="0"/>
              <a:t>Здесь указывают диапазон данных ячеек, служащих источником данных для диаграммы.</a:t>
            </a:r>
            <a:br>
              <a:rPr lang="ru-RU" dirty="0" smtClean="0"/>
            </a:br>
            <a:r>
              <a:rPr lang="ru-RU" dirty="0" smtClean="0"/>
              <a:t>Панель </a:t>
            </a:r>
            <a:r>
              <a:rPr lang="ru-RU" b="1" i="1" dirty="0" smtClean="0"/>
              <a:t>Элементы легенды (ряды).</a:t>
            </a:r>
            <a:r>
              <a:rPr lang="ru-RU" i="1" dirty="0" smtClean="0"/>
              <a:t> </a:t>
            </a:r>
            <a:r>
              <a:rPr lang="ru-RU" dirty="0" smtClean="0"/>
              <a:t>В этой панели можно добавить новые записи, отредактировать либо вовсе удалить прежние записи.</a:t>
            </a:r>
            <a:br>
              <a:rPr lang="ru-RU" dirty="0" smtClean="0"/>
            </a:br>
            <a:r>
              <a:rPr lang="ru-RU" dirty="0" smtClean="0"/>
              <a:t>Панель </a:t>
            </a:r>
            <a:r>
              <a:rPr lang="ru-RU" b="1" i="1" dirty="0" smtClean="0"/>
              <a:t>Подписи горизонтальной оси (категории)</a:t>
            </a:r>
            <a:r>
              <a:rPr lang="ru-RU" b="1" dirty="0" smtClean="0"/>
              <a:t>. </a:t>
            </a:r>
            <a:r>
              <a:rPr lang="ru-RU" dirty="0" smtClean="0"/>
              <a:t>Здесь можно удалить или изменить надписи на горизонтальной оси диаграммы. </a:t>
            </a:r>
            <a:endParaRPr lang="en-GB" dirty="0" smtClean="0"/>
          </a:p>
        </p:txBody>
      </p:sp>
      <p:sp>
        <p:nvSpPr>
          <p:cNvPr id="9" name="TextBox 8"/>
          <p:cNvSpPr txBox="1"/>
          <p:nvPr/>
        </p:nvSpPr>
        <p:spPr>
          <a:xfrm>
            <a:off x="714348" y="357166"/>
            <a:ext cx="7429552" cy="1231106"/>
          </a:xfrm>
          <a:prstGeom prst="rect">
            <a:avLst/>
          </a:prstGeom>
          <a:noFill/>
        </p:spPr>
        <p:txBody>
          <a:bodyPr wrap="square" rtlCol="0">
            <a:spAutoFit/>
          </a:bodyPr>
          <a:lstStyle/>
          <a:p>
            <a:r>
              <a:rPr lang="ru-RU" sz="2800" b="1" dirty="0" smtClean="0">
                <a:solidFill>
                  <a:srgbClr val="FF0000"/>
                </a:solidFill>
                <a:latin typeface="Times New Roman" pitchFamily="18" charset="0"/>
                <a:cs typeface="Times New Roman" pitchFamily="18" charset="0"/>
              </a:rPr>
              <a:t>после этого появится диалоговое окно </a:t>
            </a:r>
          </a:p>
          <a:p>
            <a:pPr algn="ctr"/>
            <a:r>
              <a:rPr lang="ru-RU" sz="2800" b="1" i="1" dirty="0" smtClean="0">
                <a:solidFill>
                  <a:srgbClr val="FF0000"/>
                </a:solidFill>
                <a:latin typeface="Times New Roman" pitchFamily="18" charset="0"/>
                <a:cs typeface="Times New Roman" pitchFamily="18" charset="0"/>
              </a:rPr>
              <a:t>Выбор источника данных</a:t>
            </a:r>
            <a:endParaRPr lang="en-GB" sz="2800" b="1" dirty="0" smtClean="0">
              <a:solidFill>
                <a:srgbClr val="FF0000"/>
              </a:solidFill>
            </a:endParaRP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2314575" y="2251075"/>
            <a:ext cx="4584700" cy="2895600"/>
          </a:xfrm>
          <a:prstGeom prst="rect">
            <a:avLst/>
          </a:prstGeom>
          <a:noFill/>
          <a:ln w="9525">
            <a:noFill/>
            <a:miter lim="800000"/>
            <a:headEnd/>
            <a:tailEnd/>
          </a:ln>
          <a:effectLst/>
        </p:spPr>
      </p:pic>
      <p:sp>
        <p:nvSpPr>
          <p:cNvPr id="11267" name="Rectangle 4"/>
          <p:cNvSpPr>
            <a:spLocks noChangeArrowheads="1"/>
          </p:cNvSpPr>
          <p:nvPr/>
        </p:nvSpPr>
        <p:spPr bwMode="auto">
          <a:xfrm>
            <a:off x="0" y="260350"/>
            <a:ext cx="9144000" cy="925513"/>
          </a:xfrm>
          <a:prstGeom prst="rect">
            <a:avLst/>
          </a:prstGeom>
          <a:noFill/>
          <a:ln w="9525">
            <a:noFill/>
            <a:miter lim="800000"/>
            <a:headEnd/>
            <a:tailEnd/>
          </a:ln>
        </p:spPr>
        <p:txBody>
          <a:bodyPr bIns="47610" anchor="ctr">
            <a:spAutoFit/>
          </a:bodyPr>
          <a:lstStyle/>
          <a:p>
            <a:r>
              <a:rPr lang="ru-RU" sz="5400" b="1">
                <a:solidFill>
                  <a:schemeClr val="accent2"/>
                </a:solidFill>
                <a:latin typeface="Monotype Corsiva" pitchFamily="66" charset="0"/>
              </a:rPr>
              <a:t>Основные элементы диаграммы</a:t>
            </a:r>
            <a:endParaRPr lang="ru-RU" sz="5400"/>
          </a:p>
        </p:txBody>
      </p:sp>
      <p:sp>
        <p:nvSpPr>
          <p:cNvPr id="4" name="TextBox 3"/>
          <p:cNvSpPr txBox="1"/>
          <p:nvPr/>
        </p:nvSpPr>
        <p:spPr>
          <a:xfrm>
            <a:off x="3132138" y="3860800"/>
            <a:ext cx="2160587" cy="3698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Ряды данных</a:t>
            </a:r>
          </a:p>
        </p:txBody>
      </p:sp>
      <p:sp>
        <p:nvSpPr>
          <p:cNvPr id="15" name="TextBox 14"/>
          <p:cNvSpPr txBox="1"/>
          <p:nvPr/>
        </p:nvSpPr>
        <p:spPr>
          <a:xfrm>
            <a:off x="3132138" y="5084763"/>
            <a:ext cx="2160587" cy="369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Категории</a:t>
            </a:r>
          </a:p>
        </p:txBody>
      </p:sp>
      <p:sp>
        <p:nvSpPr>
          <p:cNvPr id="16" name="TextBox 15"/>
          <p:cNvSpPr txBox="1"/>
          <p:nvPr/>
        </p:nvSpPr>
        <p:spPr>
          <a:xfrm>
            <a:off x="6156325" y="1368425"/>
            <a:ext cx="2160588" cy="6477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Область диаграммы</a:t>
            </a:r>
          </a:p>
        </p:txBody>
      </p:sp>
      <p:sp>
        <p:nvSpPr>
          <p:cNvPr id="17" name="TextBox 16"/>
          <p:cNvSpPr txBox="1"/>
          <p:nvPr/>
        </p:nvSpPr>
        <p:spPr>
          <a:xfrm>
            <a:off x="5632450" y="2924175"/>
            <a:ext cx="3457575" cy="6477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Область построения диаграммы</a:t>
            </a:r>
          </a:p>
        </p:txBody>
      </p:sp>
      <p:sp>
        <p:nvSpPr>
          <p:cNvPr id="18" name="TextBox 17"/>
          <p:cNvSpPr txBox="1"/>
          <p:nvPr/>
        </p:nvSpPr>
        <p:spPr>
          <a:xfrm>
            <a:off x="0" y="2414588"/>
            <a:ext cx="2160588" cy="369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Ось значений</a:t>
            </a:r>
          </a:p>
        </p:txBody>
      </p:sp>
      <p:sp>
        <p:nvSpPr>
          <p:cNvPr id="19" name="TextBox 18"/>
          <p:cNvSpPr txBox="1"/>
          <p:nvPr/>
        </p:nvSpPr>
        <p:spPr>
          <a:xfrm>
            <a:off x="5575300" y="4733925"/>
            <a:ext cx="2160588" cy="3698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Ось категорий</a:t>
            </a:r>
          </a:p>
        </p:txBody>
      </p:sp>
      <p:sp>
        <p:nvSpPr>
          <p:cNvPr id="20" name="TextBox 19"/>
          <p:cNvSpPr txBox="1"/>
          <p:nvPr/>
        </p:nvSpPr>
        <p:spPr>
          <a:xfrm>
            <a:off x="250825" y="4729163"/>
            <a:ext cx="2160588" cy="368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Шкала</a:t>
            </a:r>
          </a:p>
        </p:txBody>
      </p:sp>
      <p:sp>
        <p:nvSpPr>
          <p:cNvPr id="21" name="TextBox 20"/>
          <p:cNvSpPr txBox="1"/>
          <p:nvPr/>
        </p:nvSpPr>
        <p:spPr>
          <a:xfrm>
            <a:off x="827088" y="1508125"/>
            <a:ext cx="2160587" cy="368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Сетка</a:t>
            </a:r>
          </a:p>
        </p:txBody>
      </p:sp>
      <p:sp>
        <p:nvSpPr>
          <p:cNvPr id="22" name="TextBox 21"/>
          <p:cNvSpPr txBox="1"/>
          <p:nvPr/>
        </p:nvSpPr>
        <p:spPr>
          <a:xfrm>
            <a:off x="3276600" y="1606550"/>
            <a:ext cx="2159000" cy="6461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Название  диаграммы</a:t>
            </a:r>
          </a:p>
        </p:txBody>
      </p:sp>
      <p:sp>
        <p:nvSpPr>
          <p:cNvPr id="23" name="TextBox 22"/>
          <p:cNvSpPr txBox="1"/>
          <p:nvPr/>
        </p:nvSpPr>
        <p:spPr>
          <a:xfrm>
            <a:off x="7235825" y="3860800"/>
            <a:ext cx="1368425" cy="3698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Легенда</a:t>
            </a:r>
          </a:p>
        </p:txBody>
      </p:sp>
      <p:cxnSp>
        <p:nvCxnSpPr>
          <p:cNvPr id="11278" name="Прямая со стрелкой 23"/>
          <p:cNvCxnSpPr>
            <a:cxnSpLocks noChangeShapeType="1"/>
            <a:stCxn id="17" idx="1"/>
          </p:cNvCxnSpPr>
          <p:nvPr/>
        </p:nvCxnSpPr>
        <p:spPr bwMode="auto">
          <a:xfrm flipH="1">
            <a:off x="4427538" y="3248025"/>
            <a:ext cx="1204912" cy="252413"/>
          </a:xfrm>
          <a:prstGeom prst="straightConnector1">
            <a:avLst/>
          </a:prstGeom>
          <a:noFill/>
          <a:ln w="9525" algn="ctr">
            <a:solidFill>
              <a:schemeClr val="tx1"/>
            </a:solidFill>
            <a:round/>
            <a:headEnd/>
            <a:tailEnd type="arrow" w="med" len="med"/>
          </a:ln>
        </p:spPr>
      </p:cxnSp>
      <p:cxnSp>
        <p:nvCxnSpPr>
          <p:cNvPr id="11279" name="Прямая со стрелкой 25"/>
          <p:cNvCxnSpPr>
            <a:cxnSpLocks noChangeShapeType="1"/>
          </p:cNvCxnSpPr>
          <p:nvPr/>
        </p:nvCxnSpPr>
        <p:spPr bwMode="auto">
          <a:xfrm>
            <a:off x="6269038" y="2000250"/>
            <a:ext cx="0" cy="492125"/>
          </a:xfrm>
          <a:prstGeom prst="straightConnector1">
            <a:avLst/>
          </a:prstGeom>
          <a:noFill/>
          <a:ln w="9525" algn="ctr">
            <a:solidFill>
              <a:schemeClr val="tx1"/>
            </a:solidFill>
            <a:round/>
            <a:headEnd/>
            <a:tailEnd type="arrow" w="med" len="med"/>
          </a:ln>
        </p:spPr>
      </p:cxnSp>
      <p:cxnSp>
        <p:nvCxnSpPr>
          <p:cNvPr id="11280" name="Прямая со стрелкой 27"/>
          <p:cNvCxnSpPr>
            <a:cxnSpLocks noChangeShapeType="1"/>
          </p:cNvCxnSpPr>
          <p:nvPr/>
        </p:nvCxnSpPr>
        <p:spPr bwMode="auto">
          <a:xfrm>
            <a:off x="4859338" y="2252663"/>
            <a:ext cx="0" cy="161925"/>
          </a:xfrm>
          <a:prstGeom prst="straightConnector1">
            <a:avLst/>
          </a:prstGeom>
          <a:noFill/>
          <a:ln w="9525" algn="ctr">
            <a:solidFill>
              <a:schemeClr val="tx1"/>
            </a:solidFill>
            <a:round/>
            <a:headEnd/>
            <a:tailEnd type="arrow" w="med" len="med"/>
          </a:ln>
        </p:spPr>
      </p:cxnSp>
      <p:cxnSp>
        <p:nvCxnSpPr>
          <p:cNvPr id="11281" name="Прямая со стрелкой 29"/>
          <p:cNvCxnSpPr>
            <a:cxnSpLocks noChangeShapeType="1"/>
          </p:cNvCxnSpPr>
          <p:nvPr/>
        </p:nvCxnSpPr>
        <p:spPr bwMode="auto">
          <a:xfrm>
            <a:off x="2160588" y="1876425"/>
            <a:ext cx="1116012" cy="1192213"/>
          </a:xfrm>
          <a:prstGeom prst="straightConnector1">
            <a:avLst/>
          </a:prstGeom>
          <a:noFill/>
          <a:ln w="9525" algn="ctr">
            <a:solidFill>
              <a:schemeClr val="tx1"/>
            </a:solidFill>
            <a:round/>
            <a:headEnd/>
            <a:tailEnd type="arrow" w="med" len="med"/>
          </a:ln>
        </p:spPr>
      </p:cxnSp>
      <p:cxnSp>
        <p:nvCxnSpPr>
          <p:cNvPr id="11282" name="Прямая со стрелкой 31"/>
          <p:cNvCxnSpPr>
            <a:cxnSpLocks noChangeShapeType="1"/>
          </p:cNvCxnSpPr>
          <p:nvPr/>
        </p:nvCxnSpPr>
        <p:spPr bwMode="auto">
          <a:xfrm>
            <a:off x="1349375" y="2778125"/>
            <a:ext cx="1116013" cy="1192213"/>
          </a:xfrm>
          <a:prstGeom prst="straightConnector1">
            <a:avLst/>
          </a:prstGeom>
          <a:noFill/>
          <a:ln w="9525" algn="ctr">
            <a:solidFill>
              <a:schemeClr val="tx1"/>
            </a:solidFill>
            <a:round/>
            <a:headEnd/>
            <a:tailEnd type="arrow" w="med" len="med"/>
          </a:ln>
        </p:spPr>
      </p:cxnSp>
      <p:cxnSp>
        <p:nvCxnSpPr>
          <p:cNvPr id="11283" name="Прямая со стрелкой 32"/>
          <p:cNvCxnSpPr>
            <a:cxnSpLocks noChangeShapeType="1"/>
          </p:cNvCxnSpPr>
          <p:nvPr/>
        </p:nvCxnSpPr>
        <p:spPr bwMode="auto">
          <a:xfrm flipH="1">
            <a:off x="6804025" y="4032250"/>
            <a:ext cx="431800" cy="0"/>
          </a:xfrm>
          <a:prstGeom prst="straightConnector1">
            <a:avLst/>
          </a:prstGeom>
          <a:noFill/>
          <a:ln w="9525" algn="ctr">
            <a:solidFill>
              <a:schemeClr val="tx1"/>
            </a:solidFill>
            <a:round/>
            <a:headEnd/>
            <a:tailEnd type="arrow" w="med" len="med"/>
          </a:ln>
        </p:spPr>
      </p:cxnSp>
      <p:cxnSp>
        <p:nvCxnSpPr>
          <p:cNvPr id="11284" name="Прямая со стрелкой 35"/>
          <p:cNvCxnSpPr>
            <a:cxnSpLocks noChangeShapeType="1"/>
          </p:cNvCxnSpPr>
          <p:nvPr/>
        </p:nvCxnSpPr>
        <p:spPr bwMode="auto">
          <a:xfrm flipV="1">
            <a:off x="2351088" y="4149725"/>
            <a:ext cx="636587" cy="579438"/>
          </a:xfrm>
          <a:prstGeom prst="straightConnector1">
            <a:avLst/>
          </a:prstGeom>
          <a:noFill/>
          <a:ln w="9525" algn="ctr">
            <a:solidFill>
              <a:schemeClr val="tx1"/>
            </a:solidFill>
            <a:round/>
            <a:headEnd/>
            <a:tailEnd type="arrow" w="med" len="med"/>
          </a:ln>
        </p:spPr>
      </p:cxnSp>
      <p:cxnSp>
        <p:nvCxnSpPr>
          <p:cNvPr id="11285" name="Прямая со стрелкой 38"/>
          <p:cNvCxnSpPr>
            <a:cxnSpLocks noChangeShapeType="1"/>
          </p:cNvCxnSpPr>
          <p:nvPr/>
        </p:nvCxnSpPr>
        <p:spPr bwMode="auto">
          <a:xfrm flipV="1">
            <a:off x="2411413" y="4445000"/>
            <a:ext cx="1368425" cy="284163"/>
          </a:xfrm>
          <a:prstGeom prst="straightConnector1">
            <a:avLst/>
          </a:prstGeom>
          <a:noFill/>
          <a:ln w="9525" algn="ctr">
            <a:solidFill>
              <a:schemeClr val="tx1"/>
            </a:solidFill>
            <a:round/>
            <a:headEnd/>
            <a:tailEnd type="arrow" w="med" len="med"/>
          </a:ln>
        </p:spPr>
      </p:cxnSp>
      <p:cxnSp>
        <p:nvCxnSpPr>
          <p:cNvPr id="11286" name="Прямая со стрелкой 44"/>
          <p:cNvCxnSpPr>
            <a:cxnSpLocks noChangeShapeType="1"/>
          </p:cNvCxnSpPr>
          <p:nvPr/>
        </p:nvCxnSpPr>
        <p:spPr bwMode="auto">
          <a:xfrm flipH="1" flipV="1">
            <a:off x="5359400" y="4445000"/>
            <a:ext cx="431800" cy="277813"/>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285983" y="142852"/>
          <a:ext cx="4089840" cy="6357982"/>
        </p:xfrm>
        <a:graphic>
          <a:graphicData uri="http://schemas.openxmlformats.org/drawingml/2006/table">
            <a:tbl>
              <a:tblPr/>
              <a:tblGrid>
                <a:gridCol w="2044920"/>
                <a:gridCol w="2044920"/>
              </a:tblGrid>
              <a:tr h="227070">
                <a:tc>
                  <a:txBody>
                    <a:bodyPr/>
                    <a:lstStyle/>
                    <a:p>
                      <a:pPr>
                        <a:spcAft>
                          <a:spcPts val="0"/>
                        </a:spcAft>
                      </a:pPr>
                      <a:r>
                        <a:rPr lang="ru-RU" sz="1100">
                          <a:latin typeface="Times New Roman"/>
                          <a:ea typeface="Times New Roman"/>
                        </a:rPr>
                        <a:t>Вопрос</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100">
                          <a:latin typeface="Times New Roman"/>
                          <a:ea typeface="Times New Roman"/>
                        </a:rPr>
                        <a:t>Ответ</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142">
                <a:tc>
                  <a:txBody>
                    <a:bodyPr/>
                    <a:lstStyle/>
                    <a:p>
                      <a:pPr marL="342900" lvl="0" indent="-342900">
                        <a:spcAft>
                          <a:spcPts val="0"/>
                        </a:spcAft>
                        <a:buFont typeface="Symbol"/>
                        <a:buChar char="-"/>
                        <a:tabLst>
                          <a:tab pos="228600" algn="l"/>
                        </a:tabLst>
                      </a:pPr>
                      <a:r>
                        <a:rPr lang="ru-RU" sz="1100">
                          <a:latin typeface="Times New Roman"/>
                          <a:ea typeface="Times New Roman"/>
                        </a:rPr>
                        <a:t>что такое электронные таблицы</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142">
                <a:tc>
                  <a:txBody>
                    <a:bodyPr/>
                    <a:lstStyle/>
                    <a:p>
                      <a:pPr marL="342900" lvl="0" indent="-342900">
                        <a:spcAft>
                          <a:spcPts val="0"/>
                        </a:spcAft>
                        <a:buFont typeface="Symbol"/>
                        <a:buChar char="-"/>
                        <a:tabLst>
                          <a:tab pos="228600" algn="l"/>
                        </a:tabLst>
                      </a:pPr>
                      <a:r>
                        <a:rPr lang="ru-RU" sz="1100">
                          <a:latin typeface="Times New Roman"/>
                          <a:ea typeface="Times New Roman"/>
                        </a:rPr>
                        <a:t>что называется таблицей</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1212">
                <a:tc>
                  <a:txBody>
                    <a:bodyPr/>
                    <a:lstStyle/>
                    <a:p>
                      <a:pPr marL="342900" lvl="0" indent="-342900">
                        <a:spcAft>
                          <a:spcPts val="0"/>
                        </a:spcAft>
                        <a:buFont typeface="Symbol"/>
                        <a:buChar char=""/>
                        <a:tabLst>
                          <a:tab pos="228600" algn="l"/>
                        </a:tabLst>
                      </a:pPr>
                      <a:r>
                        <a:rPr lang="ru-RU" sz="1100" dirty="0">
                          <a:latin typeface="Times New Roman"/>
                          <a:ea typeface="Times New Roman"/>
                        </a:rPr>
                        <a:t>как нумеруются строки в электронных таблицах </a:t>
                      </a:r>
                      <a:r>
                        <a:rPr lang="en-US" sz="1100" dirty="0">
                          <a:latin typeface="Times New Roman"/>
                          <a:ea typeface="Times New Roman"/>
                        </a:rPr>
                        <a:t>Excel</a:t>
                      </a:r>
                      <a:endParaRPr lang="en-GB" sz="700" dirty="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8283">
                <a:tc>
                  <a:txBody>
                    <a:bodyPr/>
                    <a:lstStyle/>
                    <a:p>
                      <a:pPr marL="342900" lvl="0" indent="-342900">
                        <a:spcAft>
                          <a:spcPts val="0"/>
                        </a:spcAft>
                        <a:buFont typeface="Symbol"/>
                        <a:buChar char="-"/>
                        <a:tabLst>
                          <a:tab pos="228600" algn="l"/>
                        </a:tabLst>
                      </a:pPr>
                      <a:r>
                        <a:rPr lang="ru-RU" sz="1100">
                          <a:latin typeface="Times New Roman"/>
                          <a:ea typeface="Times New Roman"/>
                        </a:rPr>
                        <a:t>как нумеруются столбцы в электронных таблицах </a:t>
                      </a:r>
                      <a:r>
                        <a:rPr lang="en-US" sz="1100">
                          <a:latin typeface="Times New Roman"/>
                          <a:ea typeface="Times New Roman"/>
                        </a:rPr>
                        <a:t>Excel</a:t>
                      </a:r>
                      <a:r>
                        <a:rPr lang="ru-RU" sz="1100">
                          <a:latin typeface="Times New Roman"/>
                          <a:ea typeface="Times New Roman"/>
                        </a:rPr>
                        <a:t>.</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8283">
                <a:tc>
                  <a:txBody>
                    <a:bodyPr/>
                    <a:lstStyle/>
                    <a:p>
                      <a:pPr marL="342900" lvl="0" indent="-342900">
                        <a:spcAft>
                          <a:spcPts val="0"/>
                        </a:spcAft>
                        <a:buFont typeface="Symbol"/>
                        <a:buChar char="-"/>
                        <a:tabLst>
                          <a:tab pos="228600" algn="l"/>
                        </a:tabLst>
                      </a:pPr>
                      <a:r>
                        <a:rPr lang="ru-RU" sz="1100">
                          <a:latin typeface="Times New Roman"/>
                          <a:ea typeface="Times New Roman"/>
                        </a:rPr>
                        <a:t>какие типы данных можно записать в электронную таблицу </a:t>
                      </a:r>
                      <a:r>
                        <a:rPr lang="en-US" sz="1100">
                          <a:latin typeface="Times New Roman"/>
                          <a:ea typeface="Times New Roman"/>
                        </a:rPr>
                        <a:t>Excel</a:t>
                      </a:r>
                      <a:r>
                        <a:rPr lang="ru-RU" sz="1100">
                          <a:latin typeface="Times New Roman"/>
                          <a:ea typeface="Times New Roman"/>
                        </a:rPr>
                        <a:t>.</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142">
                <a:tc>
                  <a:txBody>
                    <a:bodyPr/>
                    <a:lstStyle/>
                    <a:p>
                      <a:pPr marL="342900" lvl="0" indent="-342900">
                        <a:spcAft>
                          <a:spcPts val="0"/>
                        </a:spcAft>
                        <a:buFont typeface="Symbol"/>
                        <a:buChar char="-"/>
                        <a:tabLst>
                          <a:tab pos="228600" algn="l"/>
                        </a:tabLst>
                      </a:pPr>
                      <a:r>
                        <a:rPr lang="ru-RU" sz="1100">
                          <a:latin typeface="Times New Roman"/>
                          <a:ea typeface="Times New Roman"/>
                        </a:rPr>
                        <a:t>Как записывается формула в ячейку</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1212">
                <a:tc>
                  <a:txBody>
                    <a:bodyPr/>
                    <a:lstStyle/>
                    <a:p>
                      <a:pPr marL="342900" lvl="0" indent="-342900">
                        <a:spcAft>
                          <a:spcPts val="0"/>
                        </a:spcAft>
                        <a:buFont typeface="Symbol"/>
                        <a:buChar char="-"/>
                        <a:tabLst>
                          <a:tab pos="228600" algn="l"/>
                        </a:tabLst>
                      </a:pPr>
                      <a:r>
                        <a:rPr lang="ru-RU" sz="1100">
                          <a:latin typeface="Times New Roman"/>
                          <a:ea typeface="Times New Roman"/>
                        </a:rPr>
                        <a:t>С помощью какого символа задаются абсолютные ссылки</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5354">
                <a:tc>
                  <a:txBody>
                    <a:bodyPr/>
                    <a:lstStyle/>
                    <a:p>
                      <a:pPr marL="342900" lvl="0" indent="-342900">
                        <a:spcAft>
                          <a:spcPts val="0"/>
                        </a:spcAft>
                        <a:buFont typeface="Symbol"/>
                        <a:buChar char="-"/>
                        <a:tabLst>
                          <a:tab pos="228600" algn="l"/>
                        </a:tabLst>
                      </a:pPr>
                      <a:r>
                        <a:rPr lang="ru-RU" sz="1100">
                          <a:latin typeface="Times New Roman"/>
                          <a:ea typeface="Times New Roman"/>
                        </a:rPr>
                        <a:t>Что происходит при копировании формул с относительными и абсолютными ссылками</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142">
                <a:tc>
                  <a:txBody>
                    <a:bodyPr/>
                    <a:lstStyle/>
                    <a:p>
                      <a:pPr marL="342900" lvl="0" indent="-342900">
                        <a:spcAft>
                          <a:spcPts val="0"/>
                        </a:spcAft>
                        <a:buFont typeface="Symbol"/>
                        <a:buChar char="-"/>
                        <a:tabLst>
                          <a:tab pos="228600" algn="l"/>
                        </a:tabLst>
                      </a:pPr>
                      <a:r>
                        <a:rPr lang="ru-RU" sz="1100">
                          <a:latin typeface="Times New Roman"/>
                          <a:ea typeface="Times New Roman"/>
                        </a:rPr>
                        <a:t>Какие стандартные функции вы знаете</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dirty="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736"/>
            <a:ext cx="8229600" cy="642942"/>
          </a:xfrm>
        </p:spPr>
        <p:txBody>
          <a:bodyPr>
            <a:normAutofit fontScale="90000"/>
          </a:bodyPr>
          <a:lstStyle/>
          <a:p>
            <a:pPr lvl="0"/>
            <a:r>
              <a:rPr lang="ru-RU" b="1" i="1" dirty="0" smtClean="0">
                <a:solidFill>
                  <a:srgbClr val="C00000"/>
                </a:solidFill>
              </a:rPr>
              <a:t>Подведение итогов</a:t>
            </a:r>
            <a:r>
              <a:rPr lang="en-GB" dirty="0" smtClean="0"/>
              <a:t/>
            </a:r>
            <a:br>
              <a:rPr lang="en-GB" dirty="0" smtClean="0"/>
            </a:br>
            <a:endParaRPr lang="en-GB" dirty="0"/>
          </a:p>
        </p:txBody>
      </p:sp>
      <p:sp>
        <p:nvSpPr>
          <p:cNvPr id="3" name="Содержимое 2"/>
          <p:cNvSpPr>
            <a:spLocks noGrp="1"/>
          </p:cNvSpPr>
          <p:nvPr>
            <p:ph idx="1"/>
          </p:nvPr>
        </p:nvSpPr>
        <p:spPr>
          <a:xfrm>
            <a:off x="357158" y="1857364"/>
            <a:ext cx="8229600" cy="4525963"/>
          </a:xfrm>
        </p:spPr>
        <p:txBody>
          <a:bodyPr/>
          <a:lstStyle/>
          <a:p>
            <a:pPr>
              <a:buNone/>
            </a:pPr>
            <a:r>
              <a:rPr lang="ru-RU" dirty="0" smtClean="0"/>
              <a:t>   Все вы сегодня поработали хорошо, справились с заданиями: научились строить диаграммы. Так же на уроке мы увидели, как и где можно применять электронные таблицы.</a:t>
            </a:r>
            <a:endParaRPr lang="en-GB" dirty="0" smtClean="0"/>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285860"/>
            <a:ext cx="8229600" cy="1143000"/>
          </a:xfrm>
        </p:spPr>
        <p:txBody>
          <a:bodyPr/>
          <a:lstStyle/>
          <a:p>
            <a:r>
              <a:rPr lang="ru-RU" b="1" dirty="0" smtClean="0">
                <a:solidFill>
                  <a:srgbClr val="C00000"/>
                </a:solidFill>
              </a:rPr>
              <a:t>ОПРОС</a:t>
            </a:r>
            <a:endParaRPr lang="en-GB" b="1" dirty="0">
              <a:solidFill>
                <a:srgbClr val="C00000"/>
              </a:solidFill>
            </a:endParaRPr>
          </a:p>
        </p:txBody>
      </p:sp>
      <p:sp>
        <p:nvSpPr>
          <p:cNvPr id="3" name="Содержимое 2"/>
          <p:cNvSpPr>
            <a:spLocks noGrp="1"/>
          </p:cNvSpPr>
          <p:nvPr>
            <p:ph idx="1"/>
          </p:nvPr>
        </p:nvSpPr>
        <p:spPr>
          <a:xfrm>
            <a:off x="457200" y="2143116"/>
            <a:ext cx="8229600" cy="3983047"/>
          </a:xfrm>
        </p:spPr>
        <p:txBody>
          <a:bodyPr/>
          <a:lstStyle/>
          <a:p>
            <a:pPr lvl="0"/>
            <a:r>
              <a:rPr lang="ru-RU" dirty="0" smtClean="0">
                <a:latin typeface="Times New Roman" pitchFamily="18" charset="0"/>
                <a:cs typeface="Times New Roman" pitchFamily="18" charset="0"/>
              </a:rPr>
              <a:t>Что такое диаграмма? </a:t>
            </a:r>
            <a:endParaRPr lang="en-GB"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Назовите основные типы диаграмм?</a:t>
            </a:r>
            <a:endParaRPr lang="en-GB"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Назовите основные объекты диаграмм?</a:t>
            </a:r>
            <a:endParaRPr lang="en-GB"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Какие шаги выполняет Мастер для построения диаграммы?</a:t>
            </a:r>
            <a:endParaRPr lang="en-GB"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57818" y="5786454"/>
            <a:ext cx="3414714" cy="638164"/>
          </a:xfrm>
        </p:spPr>
        <p:txBody>
          <a:bodyPr>
            <a:noAutofit/>
          </a:bodyPr>
          <a:lstStyle/>
          <a:p>
            <a:r>
              <a:rPr lang="ru-RU" sz="1400" b="1" dirty="0" smtClean="0">
                <a:solidFill>
                  <a:schemeClr val="tx1"/>
                </a:solidFill>
              </a:rPr>
              <a:t>Учитель информатики </a:t>
            </a:r>
          </a:p>
          <a:p>
            <a:r>
              <a:rPr lang="ru-RU" sz="1400" b="1" dirty="0" smtClean="0">
                <a:solidFill>
                  <a:schemeClr val="tx1"/>
                </a:solidFill>
              </a:rPr>
              <a:t>МАОУ СОШ №7 г. Балаково</a:t>
            </a:r>
          </a:p>
          <a:p>
            <a:r>
              <a:rPr lang="ru-RU" sz="1400" b="1" dirty="0" err="1" smtClean="0">
                <a:solidFill>
                  <a:schemeClr val="tx1"/>
                </a:solidFill>
              </a:rPr>
              <a:t>Липунцова</a:t>
            </a:r>
            <a:r>
              <a:rPr lang="ru-RU" sz="1400" b="1" dirty="0" smtClean="0">
                <a:solidFill>
                  <a:schemeClr val="tx1"/>
                </a:solidFill>
              </a:rPr>
              <a:t> Т.В.</a:t>
            </a:r>
            <a:endParaRPr lang="en-GB" sz="1400" b="1" dirty="0">
              <a:solidFill>
                <a:schemeClr val="tx1"/>
              </a:solidFill>
            </a:endParaRPr>
          </a:p>
        </p:txBody>
      </p:sp>
      <p:sp>
        <p:nvSpPr>
          <p:cNvPr id="4" name="Прямоугольник 3"/>
          <p:cNvSpPr/>
          <p:nvPr/>
        </p:nvSpPr>
        <p:spPr>
          <a:xfrm>
            <a:off x="-1072815" y="1928802"/>
            <a:ext cx="11289630" cy="1754326"/>
          </a:xfrm>
          <a:prstGeom prst="rect">
            <a:avLst/>
          </a:prstGeom>
          <a:noFill/>
        </p:spPr>
        <p:txBody>
          <a:bodyPr wrap="square" lIns="91440" tIns="45720" rIns="91440" bIns="45720">
            <a:spAutoFit/>
            <a:scene3d>
              <a:camera prst="isometricOffAxis2Left"/>
              <a:lightRig rig="threePt" dir="t"/>
            </a:scene3d>
          </a:bodyPr>
          <a:lstStyle/>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«Построение </a:t>
            </a:r>
          </a:p>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диаграмм и графиков»</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5" name="Рисунок 4"/>
          <p:cNvPicPr/>
          <p:nvPr/>
        </p:nvPicPr>
        <p:blipFill>
          <a:blip r:embed="rId2" cstate="print"/>
          <a:srcRect/>
          <a:stretch>
            <a:fillRect/>
          </a:stretch>
        </p:blipFill>
        <p:spPr bwMode="auto">
          <a:xfrm>
            <a:off x="214282" y="4214818"/>
            <a:ext cx="2809875" cy="2239681"/>
          </a:xfrm>
          <a:prstGeom prst="rect">
            <a:avLst/>
          </a:prstGeom>
          <a:noFill/>
          <a:ln w="9525">
            <a:noFill/>
            <a:miter lim="800000"/>
            <a:headEnd/>
            <a:tailEnd/>
          </a:ln>
        </p:spPr>
      </p:pic>
      <p:pic>
        <p:nvPicPr>
          <p:cNvPr id="1026" name="Picture 2" descr="http://im2-tub-ru.yandex.net/i?id=41ceadcad3a1246c48a79e65917daa0c-65-144&amp;n=21"/>
          <p:cNvPicPr>
            <a:picLocks noChangeAspect="1" noChangeArrowheads="1"/>
          </p:cNvPicPr>
          <p:nvPr/>
        </p:nvPicPr>
        <p:blipFill>
          <a:blip r:embed="rId3"/>
          <a:srcRect/>
          <a:stretch>
            <a:fillRect/>
          </a:stretch>
        </p:blipFill>
        <p:spPr bwMode="auto">
          <a:xfrm>
            <a:off x="7143767" y="1571612"/>
            <a:ext cx="1862151" cy="164307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a:buNone/>
            </a:pPr>
            <a:r>
              <a:rPr lang="ru-RU" i="1" u="sng" dirty="0" smtClean="0">
                <a:solidFill>
                  <a:srgbClr val="C00000"/>
                </a:solidFill>
                <a:latin typeface="Times New Roman" pitchFamily="18" charset="0"/>
                <a:cs typeface="Times New Roman" pitchFamily="18" charset="0"/>
              </a:rPr>
              <a:t>Цель урока: </a:t>
            </a:r>
            <a:endParaRPr lang="ru-RU" dirty="0" smtClean="0">
              <a:solidFill>
                <a:srgbClr val="C00000"/>
              </a:solidFill>
              <a:latin typeface="Times New Roman" pitchFamily="18" charset="0"/>
              <a:cs typeface="Times New Roman" pitchFamily="18" charset="0"/>
            </a:endParaRPr>
          </a:p>
          <a:p>
            <a:r>
              <a:rPr lang="ru-RU" i="1" dirty="0" smtClean="0">
                <a:latin typeface="Times New Roman" pitchFamily="18" charset="0"/>
                <a:cs typeface="Times New Roman" pitchFamily="18" charset="0"/>
              </a:rPr>
              <a:t>познакомиться с графическими возможностями табличного процессора MS </a:t>
            </a:r>
            <a:r>
              <a:rPr lang="ru-RU" i="1" dirty="0" err="1" smtClean="0">
                <a:latin typeface="Times New Roman" pitchFamily="18" charset="0"/>
                <a:cs typeface="Times New Roman" pitchFamily="18" charset="0"/>
              </a:rPr>
              <a:t>Excel</a:t>
            </a:r>
            <a:r>
              <a:rPr lang="ru-RU" i="1" dirty="0" smtClean="0">
                <a:latin typeface="Times New Roman" pitchFamily="18" charset="0"/>
                <a:cs typeface="Times New Roman" pitchFamily="18" charset="0"/>
              </a:rPr>
              <a:t>, с использованием электронных диаграмм.</a:t>
            </a:r>
            <a:endParaRPr lang="ru-RU" dirty="0" smtClean="0">
              <a:latin typeface="Times New Roman" pitchFamily="18" charset="0"/>
              <a:cs typeface="Times New Roman" pitchFamily="18" charset="0"/>
            </a:endParaRPr>
          </a:p>
          <a:p>
            <a:pPr>
              <a:buNone/>
            </a:pPr>
            <a:endParaRPr lang="ru-RU" i="1" u="sng" dirty="0" smtClean="0">
              <a:solidFill>
                <a:srgbClr val="C00000"/>
              </a:solidFill>
              <a:latin typeface="Times New Roman" pitchFamily="18" charset="0"/>
              <a:cs typeface="Times New Roman" pitchFamily="18" charset="0"/>
            </a:endParaRPr>
          </a:p>
          <a:p>
            <a:pPr>
              <a:buNone/>
            </a:pPr>
            <a:r>
              <a:rPr lang="ru-RU" i="1" u="sng" dirty="0" smtClean="0">
                <a:solidFill>
                  <a:srgbClr val="C00000"/>
                </a:solidFill>
                <a:latin typeface="Times New Roman" pitchFamily="18" charset="0"/>
                <a:cs typeface="Times New Roman" pitchFamily="18" charset="0"/>
              </a:rPr>
              <a:t>Задачи урока:</a:t>
            </a:r>
            <a:endParaRPr lang="ru-RU" dirty="0" smtClean="0">
              <a:solidFill>
                <a:srgbClr val="C00000"/>
              </a:solidFill>
              <a:latin typeface="Times New Roman" pitchFamily="18" charset="0"/>
              <a:cs typeface="Times New Roman" pitchFamily="18" charset="0"/>
            </a:endParaRPr>
          </a:p>
          <a:p>
            <a:r>
              <a:rPr lang="ru-RU" dirty="0" smtClean="0">
                <a:latin typeface="Times New Roman" pitchFamily="18" charset="0"/>
                <a:cs typeface="Times New Roman" pitchFamily="18" charset="0"/>
              </a:rPr>
              <a:t>знакомство с основными приемами построения диаграмм и графиков в программе MS </a:t>
            </a:r>
            <a:r>
              <a:rPr lang="ru-RU" dirty="0" err="1" smtClean="0">
                <a:latin typeface="Times New Roman" pitchFamily="18" charset="0"/>
                <a:cs typeface="Times New Roman" pitchFamily="18" charset="0"/>
              </a:rPr>
              <a:t>Excel</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формирование логического и алгоритмического мышления; </a:t>
            </a:r>
          </a:p>
          <a:p>
            <a:r>
              <a:rPr lang="ru-RU" dirty="0" smtClean="0">
                <a:latin typeface="Times New Roman" pitchFamily="18" charset="0"/>
                <a:cs typeface="Times New Roman" pitchFamily="18" charset="0"/>
              </a:rPr>
              <a:t>развитие познавательного интереса к предмету; </a:t>
            </a:r>
          </a:p>
          <a:p>
            <a:r>
              <a:rPr lang="ru-RU" dirty="0" smtClean="0">
                <a:latin typeface="Times New Roman" pitchFamily="18" charset="0"/>
                <a:cs typeface="Times New Roman" pitchFamily="18" charset="0"/>
              </a:rPr>
              <a:t>развитие умения оперировать ранее полученными знаниями; </a:t>
            </a:r>
          </a:p>
          <a:p>
            <a:r>
              <a:rPr lang="ru-RU" dirty="0" smtClean="0">
                <a:latin typeface="Times New Roman" pitchFamily="18" charset="0"/>
                <a:cs typeface="Times New Roman" pitchFamily="18" charset="0"/>
              </a:rPr>
              <a:t>развитие умения планировать свою деятельность;</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GB"/>
          </a:p>
        </p:txBody>
      </p:sp>
      <p:sp>
        <p:nvSpPr>
          <p:cNvPr id="3" name="Содержимое 2"/>
          <p:cNvSpPr>
            <a:spLocks noGrp="1"/>
          </p:cNvSpPr>
          <p:nvPr>
            <p:ph idx="1"/>
          </p:nvPr>
        </p:nvSpPr>
        <p:spPr/>
        <p:txBody>
          <a:bodyPr/>
          <a:lstStyle/>
          <a:p>
            <a:r>
              <a:rPr lang="ru-RU" b="1" dirty="0" smtClean="0">
                <a:solidFill>
                  <a:srgbClr val="C00000"/>
                </a:solidFill>
                <a:latin typeface="Times New Roman" pitchFamily="18" charset="0"/>
                <a:cs typeface="Times New Roman" pitchFamily="18" charset="0"/>
              </a:rPr>
              <a:t>Диаграмма</a:t>
            </a:r>
            <a:r>
              <a:rPr lang="ru-RU" dirty="0" smtClean="0">
                <a:latin typeface="Times New Roman" pitchFamily="18" charset="0"/>
                <a:cs typeface="Times New Roman" pitchFamily="18" charset="0"/>
              </a:rPr>
              <a:t> – это представление данных таблицы в графическом виде, которое используется для анализа и сравнения данных.</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1143000"/>
          </a:xfrm>
        </p:spPr>
        <p:txBody>
          <a:bodyPr/>
          <a:lstStyle/>
          <a:p>
            <a:r>
              <a:rPr lang="ru-RU" b="1" dirty="0" smtClean="0">
                <a:solidFill>
                  <a:srgbClr val="C00000"/>
                </a:solidFill>
                <a:latin typeface="Times New Roman" pitchFamily="18" charset="0"/>
                <a:cs typeface="Times New Roman" pitchFamily="18" charset="0"/>
              </a:rPr>
              <a:t>Типы диаграмм</a:t>
            </a:r>
            <a:endParaRPr lang="en-GB"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857364"/>
            <a:ext cx="8229600" cy="4268799"/>
          </a:xfrm>
        </p:spPr>
        <p:txBody>
          <a:bodyPr/>
          <a:lstStyle/>
          <a:p>
            <a:pPr>
              <a:spcBef>
                <a:spcPct val="50000"/>
              </a:spcBef>
              <a:buFontTx/>
              <a:buBlip>
                <a:blip r:embed="rId2"/>
              </a:buBlip>
            </a:pPr>
            <a:r>
              <a:rPr lang="ru-RU" sz="2800" b="1" dirty="0" smtClean="0">
                <a:solidFill>
                  <a:srgbClr val="6600CC"/>
                </a:solidFill>
              </a:rPr>
              <a:t> </a:t>
            </a:r>
            <a:r>
              <a:rPr lang="ru-RU" b="1" dirty="0" smtClean="0">
                <a:solidFill>
                  <a:srgbClr val="003399"/>
                </a:solidFill>
              </a:rPr>
              <a:t>Круговая     </a:t>
            </a:r>
          </a:p>
          <a:p>
            <a:pPr>
              <a:spcBef>
                <a:spcPct val="50000"/>
              </a:spcBef>
              <a:buFontTx/>
              <a:buBlip>
                <a:blip r:embed="rId2"/>
              </a:buBlip>
            </a:pPr>
            <a:r>
              <a:rPr lang="ru-RU" b="1" dirty="0" smtClean="0">
                <a:solidFill>
                  <a:srgbClr val="003399"/>
                </a:solidFill>
              </a:rPr>
              <a:t>   Кольцевая</a:t>
            </a:r>
          </a:p>
          <a:p>
            <a:pPr>
              <a:spcBef>
                <a:spcPct val="50000"/>
              </a:spcBef>
              <a:buFontTx/>
              <a:buBlip>
                <a:blip r:embed="rId2"/>
              </a:buBlip>
            </a:pPr>
            <a:r>
              <a:rPr lang="ru-RU" b="1" dirty="0" smtClean="0">
                <a:solidFill>
                  <a:srgbClr val="003399"/>
                </a:solidFill>
              </a:rPr>
              <a:t>   Линейчатая  </a:t>
            </a:r>
          </a:p>
          <a:p>
            <a:pPr>
              <a:spcBef>
                <a:spcPct val="50000"/>
              </a:spcBef>
              <a:buFontTx/>
              <a:buBlip>
                <a:blip r:embed="rId2"/>
              </a:buBlip>
            </a:pPr>
            <a:r>
              <a:rPr lang="ru-RU" b="1" dirty="0" smtClean="0">
                <a:solidFill>
                  <a:srgbClr val="003399"/>
                </a:solidFill>
              </a:rPr>
              <a:t>   График</a:t>
            </a:r>
          </a:p>
          <a:p>
            <a:pPr>
              <a:spcBef>
                <a:spcPct val="50000"/>
              </a:spcBef>
              <a:buFontTx/>
              <a:buBlip>
                <a:blip r:embed="rId2"/>
              </a:buBlip>
            </a:pPr>
            <a:r>
              <a:rPr lang="ru-RU" b="1" dirty="0" smtClean="0">
                <a:solidFill>
                  <a:srgbClr val="003399"/>
                </a:solidFill>
              </a:rPr>
              <a:t>   </a:t>
            </a:r>
            <a:r>
              <a:rPr lang="ru-RU" b="1" dirty="0" err="1" smtClean="0">
                <a:solidFill>
                  <a:srgbClr val="003399"/>
                </a:solidFill>
              </a:rPr>
              <a:t>Гисторамма</a:t>
            </a:r>
            <a:r>
              <a:rPr lang="ru-RU" b="1" dirty="0" smtClean="0">
                <a:solidFill>
                  <a:srgbClr val="003399"/>
                </a:solidFill>
              </a:rPr>
              <a:t> </a:t>
            </a:r>
          </a:p>
          <a:p>
            <a:pPr>
              <a:spcBef>
                <a:spcPct val="50000"/>
              </a:spcBef>
              <a:buFontTx/>
              <a:buBlip>
                <a:blip r:embed="rId2"/>
              </a:buBlip>
            </a:pPr>
            <a:r>
              <a:rPr lang="ru-RU" b="1" dirty="0" smtClean="0">
                <a:solidFill>
                  <a:srgbClr val="003399"/>
                </a:solidFill>
              </a:rPr>
              <a:t>   С областями</a:t>
            </a:r>
            <a:r>
              <a:rPr lang="ru-RU" sz="2800" b="1" dirty="0" smtClean="0">
                <a:solidFill>
                  <a:srgbClr val="6600CC"/>
                </a:solidFill>
              </a:rPr>
              <a:t>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214414" y="1643050"/>
          <a:ext cx="7500990" cy="4475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500174"/>
            <a:ext cx="8229600" cy="774720"/>
          </a:xfrm>
        </p:spPr>
        <p:txBody>
          <a:bodyPr/>
          <a:lstStyle/>
          <a:p>
            <a:r>
              <a:rPr lang="ru-RU" b="1" dirty="0" smtClean="0">
                <a:solidFill>
                  <a:srgbClr val="C00000"/>
                </a:solidFill>
                <a:latin typeface="Arial Black" pitchFamily="34" charset="0"/>
              </a:rPr>
              <a:t>Круговая диаграмма</a:t>
            </a:r>
            <a:endParaRPr lang="en-GB" b="1" dirty="0">
              <a:solidFill>
                <a:srgbClr val="C00000"/>
              </a:solidFill>
              <a:latin typeface="Arial Black" pitchFamily="34" charset="0"/>
            </a:endParaRPr>
          </a:p>
        </p:txBody>
      </p:sp>
      <p:graphicFrame>
        <p:nvGraphicFramePr>
          <p:cNvPr id="16386" name="Object 2"/>
          <p:cNvGraphicFramePr>
            <a:graphicFrameLocks noGrp="1" noChangeAspect="1"/>
          </p:cNvGraphicFramePr>
          <p:nvPr>
            <p:ph idx="1"/>
          </p:nvPr>
        </p:nvGraphicFramePr>
        <p:xfrm>
          <a:off x="285720" y="4117930"/>
          <a:ext cx="3143272" cy="2102064"/>
        </p:xfrm>
        <a:graphic>
          <a:graphicData uri="http://schemas.openxmlformats.org/presentationml/2006/ole">
            <p:oleObj spid="_x0000_s16389" name="Диаграмма" r:id="rId3" imgW="6096060" imgH="4076790" progId="MSGraph.Chart.8">
              <p:embed followColorScheme="full"/>
            </p:oleObj>
          </a:graphicData>
        </a:graphic>
      </p:graphicFrame>
      <p:sp>
        <p:nvSpPr>
          <p:cNvPr id="5" name="TextBox 4"/>
          <p:cNvSpPr txBox="1"/>
          <p:nvPr/>
        </p:nvSpPr>
        <p:spPr>
          <a:xfrm>
            <a:off x="928662" y="3857628"/>
            <a:ext cx="1928826" cy="369332"/>
          </a:xfrm>
          <a:prstGeom prst="rect">
            <a:avLst/>
          </a:prstGeom>
          <a:noFill/>
        </p:spPr>
        <p:txBody>
          <a:bodyPr wrap="square" rtlCol="0">
            <a:spAutoFit/>
          </a:bodyPr>
          <a:lstStyle/>
          <a:p>
            <a:pPr algn="ctr"/>
            <a:r>
              <a:rPr lang="ru-RU" b="1" i="1" dirty="0" smtClean="0">
                <a:solidFill>
                  <a:srgbClr val="7030A0"/>
                </a:solidFill>
              </a:rPr>
              <a:t>ПЛОСКАЯ</a:t>
            </a:r>
            <a:endParaRPr lang="en-GB" b="1" i="1" dirty="0">
              <a:solidFill>
                <a:srgbClr val="7030A0"/>
              </a:solidFill>
            </a:endParaRPr>
          </a:p>
        </p:txBody>
      </p:sp>
      <p:graphicFrame>
        <p:nvGraphicFramePr>
          <p:cNvPr id="8" name="Диаграмма 7"/>
          <p:cNvGraphicFramePr/>
          <p:nvPr/>
        </p:nvGraphicFramePr>
        <p:xfrm>
          <a:off x="5143504" y="4429132"/>
          <a:ext cx="3429024" cy="1643074"/>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572132" y="3929066"/>
            <a:ext cx="2571768" cy="369332"/>
          </a:xfrm>
          <a:prstGeom prst="rect">
            <a:avLst/>
          </a:prstGeom>
          <a:noFill/>
        </p:spPr>
        <p:txBody>
          <a:bodyPr wrap="square" rtlCol="0">
            <a:spAutoFit/>
          </a:bodyPr>
          <a:lstStyle/>
          <a:p>
            <a:pPr algn="ctr"/>
            <a:r>
              <a:rPr lang="ru-RU" b="1" i="1" dirty="0" smtClean="0">
                <a:solidFill>
                  <a:srgbClr val="7030A0"/>
                </a:solidFill>
              </a:rPr>
              <a:t>ОБЪЕМНАЯ</a:t>
            </a:r>
            <a:endParaRPr lang="en-GB" b="1" i="1" dirty="0">
              <a:solidFill>
                <a:srgbClr val="7030A0"/>
              </a:solidFill>
            </a:endParaRPr>
          </a:p>
        </p:txBody>
      </p:sp>
      <p:sp>
        <p:nvSpPr>
          <p:cNvPr id="16387" name="Rectangle 3"/>
          <p:cNvSpPr>
            <a:spLocks noChangeArrowheads="1"/>
          </p:cNvSpPr>
          <p:nvPr/>
        </p:nvSpPr>
        <p:spPr bwMode="auto">
          <a:xfrm>
            <a:off x="500034" y="2214554"/>
            <a:ext cx="814393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отображения величин частей некоторого целого применяется круговая диаграмма, в которой площадь кругового сектора пропорциональна величине части. Круговые диаграммы могут быть плоскими или объемными, причем сектора могут быть раздвинуты (разрезанная круговая диаграмма). Например, круговая диаграмма позволяет наглядно показать долю стоимости отдельных устройств компьютера в его общей стоимости.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285860"/>
            <a:ext cx="8229600" cy="857256"/>
          </a:xfrm>
        </p:spPr>
        <p:txBody>
          <a:bodyPr/>
          <a:lstStyle/>
          <a:p>
            <a:r>
              <a:rPr lang="ru-RU" dirty="0" smtClean="0">
                <a:solidFill>
                  <a:srgbClr val="FF0000"/>
                </a:solidFill>
                <a:latin typeface="Arial Black" pitchFamily="34" charset="0"/>
              </a:rPr>
              <a:t>Кольцевая диаграмма</a:t>
            </a:r>
            <a:endParaRPr lang="en-GB" dirty="0">
              <a:solidFill>
                <a:srgbClr val="FF0000"/>
              </a:solidFill>
              <a:latin typeface="Arial Black" pitchFamily="34" charset="0"/>
            </a:endParaRPr>
          </a:p>
        </p:txBody>
      </p:sp>
      <p:sp>
        <p:nvSpPr>
          <p:cNvPr id="3" name="Содержимое 2"/>
          <p:cNvSpPr>
            <a:spLocks noGrp="1"/>
          </p:cNvSpPr>
          <p:nvPr>
            <p:ph idx="1"/>
          </p:nvPr>
        </p:nvSpPr>
        <p:spPr>
          <a:xfrm>
            <a:off x="500034" y="2214554"/>
            <a:ext cx="8229600" cy="2000264"/>
          </a:xfrm>
        </p:spPr>
        <p:txBody>
          <a:bodyPr>
            <a:normAutofit/>
          </a:bodyPr>
          <a:lstStyle/>
          <a:p>
            <a:pPr>
              <a:buNone/>
            </a:pPr>
            <a:r>
              <a:rPr lang="ru-RU" sz="2400" dirty="0" smtClean="0">
                <a:latin typeface="Times New Roman" pitchFamily="18" charset="0"/>
                <a:cs typeface="Times New Roman" pitchFamily="18" charset="0"/>
              </a:rPr>
              <a:t>     Как и круговая диаграмма, </a:t>
            </a:r>
            <a:r>
              <a:rPr lang="ru-RU" sz="2400" b="1" u="sng" dirty="0" smtClean="0">
                <a:latin typeface="Times New Roman" pitchFamily="18" charset="0"/>
                <a:cs typeface="Times New Roman" pitchFamily="18" charset="0"/>
              </a:rPr>
              <a:t>кольцевая диаграмма</a:t>
            </a:r>
            <a:r>
              <a:rPr lang="ru-RU" sz="2400" dirty="0" smtClean="0">
                <a:latin typeface="Times New Roman" pitchFamily="18" charset="0"/>
                <a:cs typeface="Times New Roman" pitchFamily="18" charset="0"/>
              </a:rPr>
              <a:t> показывает отношение  частей  к  целому,  но  этот  тип  диаграммы может включать несколько рядов данных. Каждое кольцо в кольцевой диаграмме соответствует одному ряду данных</a:t>
            </a:r>
            <a:endParaRPr lang="en-GB" sz="2400" dirty="0">
              <a:latin typeface="Times New Roman" pitchFamily="18" charset="0"/>
              <a:cs typeface="Times New Roman" pitchFamily="18" charset="0"/>
            </a:endParaRPr>
          </a:p>
        </p:txBody>
      </p:sp>
      <p:graphicFrame>
        <p:nvGraphicFramePr>
          <p:cNvPr id="4" name="Диаграмма 3"/>
          <p:cNvGraphicFramePr/>
          <p:nvPr/>
        </p:nvGraphicFramePr>
        <p:xfrm>
          <a:off x="5214942" y="4857760"/>
          <a:ext cx="3214710" cy="137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786446" y="4357694"/>
            <a:ext cx="2214578" cy="369332"/>
          </a:xfrm>
          <a:prstGeom prst="rect">
            <a:avLst/>
          </a:prstGeom>
          <a:noFill/>
        </p:spPr>
        <p:txBody>
          <a:bodyPr wrap="square" rtlCol="0">
            <a:spAutoFit/>
          </a:bodyPr>
          <a:lstStyle/>
          <a:p>
            <a:pPr algn="ctr"/>
            <a:r>
              <a:rPr lang="ru-RU" b="1" i="1" dirty="0" smtClean="0">
                <a:solidFill>
                  <a:srgbClr val="7030A0"/>
                </a:solidFill>
              </a:rPr>
              <a:t>КОЛЬЦЕВАЯ</a:t>
            </a:r>
            <a:endParaRPr lang="en-GB" b="1" i="1" dirty="0">
              <a:solidFill>
                <a:srgbClr val="7030A0"/>
              </a:solidFill>
            </a:endParaRPr>
          </a:p>
        </p:txBody>
      </p:sp>
      <p:graphicFrame>
        <p:nvGraphicFramePr>
          <p:cNvPr id="38914" name="Object 3"/>
          <p:cNvGraphicFramePr>
            <a:graphicFrameLocks noChangeAspect="1"/>
          </p:cNvGraphicFramePr>
          <p:nvPr/>
        </p:nvGraphicFramePr>
        <p:xfrm>
          <a:off x="990600" y="4364135"/>
          <a:ext cx="2867020" cy="1912840"/>
        </p:xfrm>
        <a:graphic>
          <a:graphicData uri="http://schemas.openxmlformats.org/presentationml/2006/ole">
            <p:oleObj spid="_x0000_s38917" name="Диаграмма" r:id="rId4" imgW="6096060" imgH="4067085" progId="MSGraph.Chart.8">
              <p:embed followColorScheme="full"/>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488</Words>
  <Application>Microsoft Office PowerPoint</Application>
  <PresentationFormat>Экран (4:3)</PresentationFormat>
  <Paragraphs>85</Paragraphs>
  <Slides>21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3" baseType="lpstr">
      <vt:lpstr>Тема Office</vt:lpstr>
      <vt:lpstr>Диаграмма</vt:lpstr>
      <vt:lpstr>Слайд 1</vt:lpstr>
      <vt:lpstr>Слайд 2</vt:lpstr>
      <vt:lpstr>Слайд 3</vt:lpstr>
      <vt:lpstr>Слайд 4</vt:lpstr>
      <vt:lpstr>Слайд 5</vt:lpstr>
      <vt:lpstr>Типы диаграмм</vt:lpstr>
      <vt:lpstr>Слайд 7</vt:lpstr>
      <vt:lpstr>Круговая диаграмма</vt:lpstr>
      <vt:lpstr>Кольцевая диаграмма</vt:lpstr>
      <vt:lpstr>Линейчатая диаграмма</vt:lpstr>
      <vt:lpstr>Гистограмма</vt:lpstr>
      <vt:lpstr>График</vt:lpstr>
      <vt:lpstr>Слайд 13</vt:lpstr>
      <vt:lpstr>Слайд 14</vt:lpstr>
      <vt:lpstr>Слайд 15</vt:lpstr>
      <vt:lpstr>Слайд 16</vt:lpstr>
      <vt:lpstr>Слайд 17</vt:lpstr>
      <vt:lpstr>Слайд 18</vt:lpstr>
      <vt:lpstr>Слайд 19</vt:lpstr>
      <vt:lpstr>Подведение итогов </vt:lpstr>
      <vt:lpstr>ОПРОС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Т421</cp:lastModifiedBy>
  <cp:revision>37</cp:revision>
  <dcterms:created xsi:type="dcterms:W3CDTF">2014-12-12T12:00:33Z</dcterms:created>
  <dcterms:modified xsi:type="dcterms:W3CDTF">2016-03-03T07:40:41Z</dcterms:modified>
</cp:coreProperties>
</file>