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0" r:id="rId3"/>
    <p:sldId id="261" r:id="rId4"/>
    <p:sldId id="258" r:id="rId5"/>
    <p:sldId id="257" r:id="rId6"/>
    <p:sldId id="263" r:id="rId7"/>
    <p:sldId id="267" r:id="rId8"/>
    <p:sldId id="268" r:id="rId9"/>
    <p:sldId id="269" r:id="rId10"/>
    <p:sldId id="259" r:id="rId11"/>
    <p:sldId id="270" r:id="rId12"/>
    <p:sldId id="264" r:id="rId13"/>
    <p:sldId id="265"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C93A8-B0D5-43D5-A2D8-21655866558E}" type="datetimeFigureOut">
              <a:rPr lang="ru-RU" smtClean="0"/>
              <a:pPr/>
              <a:t>20.03.2016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23140-5FEA-424D-ABF8-2EFCB6B1EF4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5823140-5FEA-424D-ABF8-2EFCB6B1EF4A}"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20.03.2016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20.03.2016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20.03.2016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20.03.2016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20.03.2016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20.03.2016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20.03.2016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428737"/>
            <a:ext cx="8286808" cy="1000132"/>
          </a:xfrm>
        </p:spPr>
        <p:txBody>
          <a:bodyPr>
            <a:noAutofit/>
          </a:bodyPr>
          <a:lstStyle/>
          <a:p>
            <a:r>
              <a:rPr lang="en-US" sz="5400" dirty="0" smtClean="0">
                <a:effectLst>
                  <a:outerShdw blurRad="38100" dist="38100" dir="2700000" algn="tl">
                    <a:srgbClr val="000000">
                      <a:alpha val="43137"/>
                    </a:srgbClr>
                  </a:outerShdw>
                </a:effectLst>
              </a:rPr>
              <a:t>Information Technology</a:t>
            </a:r>
            <a:endParaRPr lang="ru-RU" sz="5400" dirty="0">
              <a:effectLst>
                <a:outerShdw blurRad="38100" dist="38100" dir="2700000" algn="tl">
                  <a:srgbClr val="000000">
                    <a:alpha val="43137"/>
                  </a:srgbClr>
                </a:outerShdw>
              </a:effectLst>
              <a:latin typeface="Arial" pitchFamily="34" charset="0"/>
              <a:cs typeface="Arial" pitchFamily="34" charset="0"/>
            </a:endParaRPr>
          </a:p>
        </p:txBody>
      </p:sp>
      <p:sp>
        <p:nvSpPr>
          <p:cNvPr id="3" name="Подзаголовок 2"/>
          <p:cNvSpPr>
            <a:spLocks noGrp="1"/>
          </p:cNvSpPr>
          <p:nvPr>
            <p:ph type="subTitle" idx="1"/>
          </p:nvPr>
        </p:nvSpPr>
        <p:spPr>
          <a:xfrm>
            <a:off x="357158" y="4643446"/>
            <a:ext cx="5414946" cy="928670"/>
          </a:xfrm>
        </p:spPr>
        <p:txBody>
          <a:bodyPr/>
          <a:lstStyle/>
          <a:p>
            <a:r>
              <a:rPr lang="en-US" sz="1800" dirty="0" smtClean="0"/>
              <a:t>SPK </a:t>
            </a:r>
            <a:r>
              <a:rPr lang="en-US" sz="1800" smtClean="0"/>
              <a:t>– </a:t>
            </a:r>
            <a:r>
              <a:rPr lang="ru-RU" sz="1800" smtClean="0"/>
              <a:t>4</a:t>
            </a:r>
            <a:r>
              <a:rPr lang="en-US" sz="1800" smtClean="0"/>
              <a:t>  </a:t>
            </a:r>
            <a:r>
              <a:rPr lang="en-US" dirty="0" err="1" smtClean="0"/>
              <a:t>Golomazov</a:t>
            </a:r>
            <a:r>
              <a:rPr lang="en-US" dirty="0" smtClean="0"/>
              <a:t> </a:t>
            </a:r>
            <a:r>
              <a:rPr lang="en-US" dirty="0" err="1" smtClean="0"/>
              <a:t>Artem</a:t>
            </a:r>
            <a:endParaRPr lang="ru-RU" dirty="0"/>
          </a:p>
        </p:txBody>
      </p:sp>
      <p:sp>
        <p:nvSpPr>
          <p:cNvPr id="4" name="TextBox 3"/>
          <p:cNvSpPr txBox="1"/>
          <p:nvPr/>
        </p:nvSpPr>
        <p:spPr>
          <a:xfrm>
            <a:off x="5715008" y="2143116"/>
            <a:ext cx="3714776" cy="707886"/>
          </a:xfrm>
          <a:prstGeom prst="rect">
            <a:avLst/>
          </a:prstGeom>
          <a:noFill/>
        </p:spPr>
        <p:txBody>
          <a:bodyPr wrap="square" rtlCol="0">
            <a:spAutoFit/>
          </a:bodyPr>
          <a:lstStyle/>
          <a:p>
            <a:r>
              <a:rPr lang="en-US" sz="4000" b="1" dirty="0" smtClean="0">
                <a:solidFill>
                  <a:srgbClr val="C00000"/>
                </a:solidFill>
                <a:effectLst>
                  <a:outerShdw blurRad="38100" dist="38100" dir="2700000" algn="tl">
                    <a:srgbClr val="000000">
                      <a:alpha val="43137"/>
                    </a:srgbClr>
                  </a:outerShdw>
                </a:effectLst>
                <a:latin typeface="Footlight MT Light" pitchFamily="18" charset="0"/>
                <a:cs typeface="Arial" pitchFamily="34" charset="0"/>
              </a:rPr>
              <a:t>in my life</a:t>
            </a:r>
            <a:endParaRPr lang="ru-RU" sz="4000" b="1" dirty="0">
              <a:solidFill>
                <a:srgbClr val="C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357158" y="428604"/>
            <a:ext cx="8215370" cy="5016758"/>
          </a:xfrm>
          <a:prstGeom prst="rect">
            <a:avLst/>
          </a:prstGeom>
          <a:noFill/>
        </p:spPr>
        <p:txBody>
          <a:bodyPr wrap="square" rtlCol="0">
            <a:spAutoFit/>
          </a:bodyPr>
          <a:lstStyle/>
          <a:p>
            <a:r>
              <a:rPr lang="en-US" sz="28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And now… try imagining your life without information</a:t>
            </a:r>
            <a:r>
              <a:rPr lang="en-US" sz="2800" dirty="0" smtClean="0">
                <a:effectLst>
                  <a:outerShdw blurRad="38100" dist="38100" dir="2700000" algn="tl">
                    <a:srgbClr val="000000">
                      <a:alpha val="43137"/>
                    </a:srgbClr>
                  </a:outerShdw>
                </a:effectLst>
                <a:latin typeface="Aharoni" pitchFamily="2" charset="-79"/>
                <a:cs typeface="Aharoni" pitchFamily="2" charset="-79"/>
              </a:rPr>
              <a:t> </a:t>
            </a:r>
            <a:r>
              <a:rPr lang="en-US" sz="28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technology.</a:t>
            </a:r>
          </a:p>
          <a:p>
            <a:r>
              <a:rPr lang="en-US" sz="24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 </a:t>
            </a:r>
          </a:p>
          <a:p>
            <a:r>
              <a:rPr lang="en-US" sz="24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Without TV, computers, telephones and so on.</a:t>
            </a:r>
          </a:p>
          <a:p>
            <a:r>
              <a:rPr lang="en-US" sz="24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 </a:t>
            </a:r>
          </a:p>
          <a:p>
            <a:r>
              <a:rPr lang="en-US" sz="24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It would be very different from what we are accustomed to today.</a:t>
            </a:r>
          </a:p>
          <a:p>
            <a:r>
              <a:rPr lang="en-US" sz="24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 </a:t>
            </a:r>
          </a:p>
          <a:p>
            <a:r>
              <a:rPr lang="en-US" sz="24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The truth is, all of us rely on technology a great deal to get through the day. </a:t>
            </a:r>
          </a:p>
          <a:p>
            <a:r>
              <a:rPr lang="en-US" sz="24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 </a:t>
            </a:r>
          </a:p>
          <a:p>
            <a:r>
              <a:rPr lang="en-US" sz="2400" b="1" dirty="0" smtClean="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latin typeface="Aharoni" pitchFamily="2" charset="-79"/>
                <a:cs typeface="Aharoni" pitchFamily="2" charset="-79"/>
              </a:rPr>
              <a:t>Whether it's at work, at home, or at college, I know you depends greatly on technology as well as I.</a:t>
            </a:r>
            <a:endParaRPr lang="ru-RU" sz="2400" b="1" dirty="0">
              <a:ln>
                <a:solidFill>
                  <a:schemeClr val="tx1"/>
                </a:solidFill>
              </a:ln>
              <a:solidFill>
                <a:schemeClr val="bg1"/>
              </a:solidFill>
              <a:effectLst>
                <a:glow rad="228600">
                  <a:schemeClr val="accent6">
                    <a:satMod val="175000"/>
                    <a:alpha val="40000"/>
                  </a:schemeClr>
                </a:glow>
                <a:outerShdw blurRad="50800" dist="38100" dir="5400000" algn="t" rotWithShape="0">
                  <a:prstClr val="black">
                    <a:alpha val="40000"/>
                  </a:prstClr>
                </a:outerShdw>
              </a:effectLst>
              <a:cs typeface="Aharoni" pitchFamily="2" charset="-79"/>
            </a:endParaRPr>
          </a:p>
        </p:txBody>
      </p:sp>
      <p:sp>
        <p:nvSpPr>
          <p:cNvPr id="10" name="Управляющая кнопка: далее 9">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7286644"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Управляющая кнопка: сведения 11">
            <a:hlinkClick r:id="" action="ppaction://noaction" highlightClick="1"/>
          </p:cNvPr>
          <p:cNvSpPr/>
          <p:nvPr/>
        </p:nvSpPr>
        <p:spPr>
          <a:xfrm>
            <a:off x="7858148" y="6143644"/>
            <a:ext cx="500066" cy="500066"/>
          </a:xfrm>
          <a:prstGeom prst="actionButtonInformation">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7" name="Прямоугольник 16"/>
          <p:cNvSpPr/>
          <p:nvPr/>
        </p:nvSpPr>
        <p:spPr>
          <a:xfrm>
            <a:off x="928662" y="1250141"/>
            <a:ext cx="7286676" cy="4357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imagining the life without information technologies.</a:t>
            </a:r>
          </a:p>
          <a:p>
            <a:pPr algn="ctr"/>
            <a:r>
              <a:rPr lang="en-US" dirty="0" smtClean="0"/>
              <a:t>And you understand how much space is occupied in our lives.</a:t>
            </a:r>
            <a:endParaRPr lang="ru-RU"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000"/>
                                        <p:tgtEl>
                                          <p:spTgt spid="4">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2000"/>
                                        <p:tgtEl>
                                          <p:spTgt spid="4">
                                            <p:txEl>
                                              <p:pRg st="7" end="7"/>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17"/>
                                        </p:tgtEl>
                                      </p:cBhvr>
                                    </p:animEffect>
                                    <p:anim calcmode="lin" valueType="num">
                                      <p:cBhvr>
                                        <p:cTn id="53" dur="1000"/>
                                        <p:tgtEl>
                                          <p:spTgt spid="17"/>
                                        </p:tgtEl>
                                        <p:attrNameLst>
                                          <p:attrName>ppt_x</p:attrName>
                                        </p:attrNameLst>
                                      </p:cBhvr>
                                      <p:tavLst>
                                        <p:tav tm="0">
                                          <p:val>
                                            <p:strVal val="ppt_x"/>
                                          </p:val>
                                        </p:tav>
                                        <p:tav tm="100000">
                                          <p:val>
                                            <p:strVal val="ppt_x"/>
                                          </p:val>
                                        </p:tav>
                                      </p:tavLst>
                                    </p:anim>
                                    <p:anim calcmode="lin" valueType="num">
                                      <p:cBhvr>
                                        <p:cTn id="54" dur="1000"/>
                                        <p:tgtEl>
                                          <p:spTgt spid="17"/>
                                        </p:tgtEl>
                                        <p:attrNameLst>
                                          <p:attrName>ppt_y</p:attrName>
                                        </p:attrNameLst>
                                      </p:cBhvr>
                                      <p:tavLst>
                                        <p:tav tm="0">
                                          <p:val>
                                            <p:strVal val="ppt_y"/>
                                          </p:val>
                                        </p:tav>
                                        <p:tav tm="100000">
                                          <p:val>
                                            <p:strVal val="ppt_y+.1"/>
                                          </p:val>
                                        </p:tav>
                                      </p:tavLst>
                                    </p:anim>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07529" y="3105835"/>
            <a:ext cx="2928942" cy="646331"/>
          </a:xfrm>
          <a:prstGeom prst="rect">
            <a:avLst/>
          </a:prstGeom>
        </p:spPr>
        <p:txBody>
          <a:bodyPr wrap="square">
            <a:spAutoFit/>
          </a:bodyPr>
          <a:lstStyle/>
          <a:p>
            <a:r>
              <a:rPr lang="en-US" dirty="0" smtClean="0"/>
              <a:t/>
            </a:r>
            <a:br>
              <a:rPr lang="en-US" dirty="0" smtClean="0"/>
            </a:br>
            <a:r>
              <a:rPr lang="en-US" dirty="0" smtClean="0"/>
              <a:t>Thank you for attention!</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rot="5400000">
            <a:off x="71406" y="3286124"/>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a:off x="1214414" y="1500174"/>
            <a:ext cx="285752"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71538" y="1643050"/>
            <a:ext cx="228601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Network</a:t>
            </a:r>
          </a:p>
        </p:txBody>
      </p:sp>
      <p:sp>
        <p:nvSpPr>
          <p:cNvPr id="3" name="Прямоугольник 2"/>
          <p:cNvSpPr/>
          <p:nvPr/>
        </p:nvSpPr>
        <p:spPr>
          <a:xfrm>
            <a:off x="1785918" y="2285992"/>
            <a:ext cx="6929486" cy="1200329"/>
          </a:xfrm>
          <a:prstGeom prst="rect">
            <a:avLst/>
          </a:prstGeom>
        </p:spPr>
        <p:txBody>
          <a:bodyPr wrap="square">
            <a:spAutoFit/>
          </a:bodyPr>
          <a:lstStyle/>
          <a:p>
            <a:r>
              <a:rPr lang="en-US" dirty="0" smtClean="0"/>
              <a:t>Currently, there are various data networks - combined endpoints (terminals) communications, united by data channels and switching devices (network nodes) that provide messaging between all terminals.</a:t>
            </a:r>
            <a:endParaRPr lang="ru-RU" dirty="0"/>
          </a:p>
        </p:txBody>
      </p:sp>
      <p:sp>
        <p:nvSpPr>
          <p:cNvPr id="4" name="Прямоугольник 3"/>
          <p:cNvSpPr/>
          <p:nvPr/>
        </p:nvSpPr>
        <p:spPr>
          <a:xfrm>
            <a:off x="1071538" y="1000108"/>
            <a:ext cx="228601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smtClean="0"/>
              <a:t> IT Technologies</a:t>
            </a:r>
            <a:endParaRPr lang="ru-RU" dirty="0"/>
          </a:p>
        </p:txBody>
      </p:sp>
      <p:sp>
        <p:nvSpPr>
          <p:cNvPr id="7" name="Прямоугольник 6"/>
          <p:cNvSpPr/>
          <p:nvPr/>
        </p:nvSpPr>
        <p:spPr>
          <a:xfrm>
            <a:off x="1785918" y="3786190"/>
            <a:ext cx="24288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Telephone networks</a:t>
            </a:r>
            <a:endParaRPr lang="ru-RU" dirty="0"/>
          </a:p>
        </p:txBody>
      </p:sp>
      <p:sp>
        <p:nvSpPr>
          <p:cNvPr id="8" name="Прямоугольник 7"/>
          <p:cNvSpPr/>
          <p:nvPr/>
        </p:nvSpPr>
        <p:spPr>
          <a:xfrm>
            <a:off x="1785918" y="4429132"/>
            <a:ext cx="24288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Computer networks</a:t>
            </a:r>
            <a:endParaRPr lang="ru-RU" dirty="0"/>
          </a:p>
        </p:txBody>
      </p:sp>
      <p:cxnSp>
        <p:nvCxnSpPr>
          <p:cNvPr id="17" name="Прямая со стрелкой 16"/>
          <p:cNvCxnSpPr/>
          <p:nvPr/>
        </p:nvCxnSpPr>
        <p:spPr>
          <a:xfrm>
            <a:off x="1357290" y="457200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1357290" y="392906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Управляющая кнопка: назад 21">
            <a:hlinkClick r:id="rId2" action="ppaction://hlinksldjump" highlightClick="1"/>
          </p:cNvPr>
          <p:cNvSpPr/>
          <p:nvPr/>
        </p:nvSpPr>
        <p:spPr>
          <a:xfrm>
            <a:off x="7858148"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3" name="Управляющая кнопка: справка 22">
            <a:hlinkClick r:id="" action="ppaction://noaction" highlightClick="1"/>
          </p:cNvPr>
          <p:cNvSpPr/>
          <p:nvPr/>
        </p:nvSpPr>
        <p:spPr>
          <a:xfrm>
            <a:off x="4357686" y="3786190"/>
            <a:ext cx="357190" cy="357190"/>
          </a:xfrm>
          <a:prstGeom prst="actionButtonHel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4" name="Управляющая кнопка: справка 23">
            <a:hlinkClick r:id="" action="ppaction://noaction" highlightClick="1"/>
          </p:cNvPr>
          <p:cNvSpPr/>
          <p:nvPr/>
        </p:nvSpPr>
        <p:spPr>
          <a:xfrm>
            <a:off x="4357686" y="4429132"/>
            <a:ext cx="357190" cy="357190"/>
          </a:xfrm>
          <a:prstGeom prst="actionButtonHel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5" name="Прямоугольник 24"/>
          <p:cNvSpPr/>
          <p:nvPr/>
        </p:nvSpPr>
        <p:spPr>
          <a:xfrm>
            <a:off x="928662" y="1250141"/>
            <a:ext cx="7286676" cy="43577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Telephone networks </a:t>
            </a:r>
          </a:p>
          <a:p>
            <a:pPr algn="ctr"/>
            <a:endParaRPr lang="en-US" dirty="0" smtClean="0"/>
          </a:p>
          <a:p>
            <a:pPr algn="ctr"/>
            <a:r>
              <a:rPr lang="en-US" dirty="0" smtClean="0"/>
              <a:t>Networks that simple signal converters are the endpoints between the electric and visible / audible.</a:t>
            </a:r>
            <a:endParaRPr lang="ru-RU" dirty="0"/>
          </a:p>
        </p:txBody>
      </p:sp>
      <p:sp>
        <p:nvSpPr>
          <p:cNvPr id="26" name="Прямоугольник 25"/>
          <p:cNvSpPr/>
          <p:nvPr/>
        </p:nvSpPr>
        <p:spPr>
          <a:xfrm>
            <a:off x="928662" y="1285860"/>
            <a:ext cx="7286676" cy="43577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Computer networks </a:t>
            </a:r>
          </a:p>
          <a:p>
            <a:pPr algn="ctr"/>
            <a:endParaRPr lang="en-US" dirty="0" smtClean="0"/>
          </a:p>
          <a:p>
            <a:pPr algn="ctr"/>
            <a:r>
              <a:rPr lang="en-US" dirty="0" smtClean="0"/>
              <a:t>Networks, terminals which are computers.</a:t>
            </a:r>
            <a:endParaRPr lang="ru-RU"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25"/>
                                        </p:tgtEl>
                                      </p:cBhvr>
                                    </p:animEffect>
                                    <p:anim calcmode="lin" valueType="num">
                                      <p:cBhvr>
                                        <p:cTn id="15" dur="1000"/>
                                        <p:tgtEl>
                                          <p:spTgt spid="25"/>
                                        </p:tgtEl>
                                        <p:attrNameLst>
                                          <p:attrName>ppt_x</p:attrName>
                                        </p:attrNameLst>
                                      </p:cBhvr>
                                      <p:tavLst>
                                        <p:tav tm="0">
                                          <p:val>
                                            <p:strVal val="ppt_x"/>
                                          </p:val>
                                        </p:tav>
                                        <p:tav tm="100000">
                                          <p:val>
                                            <p:strVal val="ppt_x"/>
                                          </p:val>
                                        </p:tav>
                                      </p:tavLst>
                                    </p:anim>
                                    <p:anim calcmode="lin" valueType="num">
                                      <p:cBhvr>
                                        <p:cTn id="16" dur="1000"/>
                                        <p:tgtEl>
                                          <p:spTgt spid="25"/>
                                        </p:tgtEl>
                                        <p:attrNameLst>
                                          <p:attrName>ppt_y</p:attrName>
                                        </p:attrNameLst>
                                      </p:cBhvr>
                                      <p:tavLst>
                                        <p:tav tm="0">
                                          <p:val>
                                            <p:strVal val="ppt_y"/>
                                          </p:val>
                                        </p:tav>
                                        <p:tav tm="100000">
                                          <p:val>
                                            <p:strVal val="ppt_y+.1"/>
                                          </p:val>
                                        </p:tav>
                                      </p:tavLst>
                                    </p:anim>
                                    <p:set>
                                      <p:cBhvr>
                                        <p:cTn id="17"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26"/>
                                        </p:tgtEl>
                                      </p:cBhvr>
                                    </p:animEffect>
                                    <p:anim calcmode="lin" valueType="num">
                                      <p:cBhvr>
                                        <p:cTn id="31" dur="1000"/>
                                        <p:tgtEl>
                                          <p:spTgt spid="26"/>
                                        </p:tgtEl>
                                        <p:attrNameLst>
                                          <p:attrName>ppt_x</p:attrName>
                                        </p:attrNameLst>
                                      </p:cBhvr>
                                      <p:tavLst>
                                        <p:tav tm="0">
                                          <p:val>
                                            <p:strVal val="ppt_x"/>
                                          </p:val>
                                        </p:tav>
                                        <p:tav tm="100000">
                                          <p:val>
                                            <p:strVal val="ppt_x"/>
                                          </p:val>
                                        </p:tav>
                                      </p:tavLst>
                                    </p:anim>
                                    <p:anim calcmode="lin" valueType="num">
                                      <p:cBhvr>
                                        <p:cTn id="32" dur="1000"/>
                                        <p:tgtEl>
                                          <p:spTgt spid="26"/>
                                        </p:tgtEl>
                                        <p:attrNameLst>
                                          <p:attrName>ppt_y</p:attrName>
                                        </p:attrNameLst>
                                      </p:cBhvr>
                                      <p:tavLst>
                                        <p:tav tm="0">
                                          <p:val>
                                            <p:strVal val="ppt_y"/>
                                          </p:val>
                                        </p:tav>
                                        <p:tav tm="100000">
                                          <p:val>
                                            <p:strVal val="ppt_y+.1"/>
                                          </p:val>
                                        </p:tav>
                                      </p:tavLst>
                                    </p:anim>
                                    <p:set>
                                      <p:cBhvr>
                                        <p:cTn id="33"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5" grpId="0" animBg="1"/>
      <p:bldP spid="25" grpId="1" animBg="1"/>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rot="5400000">
            <a:off x="-177833" y="3536157"/>
            <a:ext cx="307104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a:off x="1214414" y="1500174"/>
            <a:ext cx="285752"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71538" y="1643050"/>
            <a:ext cx="228601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Terminals</a:t>
            </a:r>
          </a:p>
        </p:txBody>
      </p:sp>
      <p:sp>
        <p:nvSpPr>
          <p:cNvPr id="3" name="Прямоугольник 2"/>
          <p:cNvSpPr/>
          <p:nvPr/>
        </p:nvSpPr>
        <p:spPr>
          <a:xfrm>
            <a:off x="1714480" y="2357430"/>
            <a:ext cx="6929486" cy="369332"/>
          </a:xfrm>
          <a:prstGeom prst="rect">
            <a:avLst/>
          </a:prstGeom>
        </p:spPr>
        <p:txBody>
          <a:bodyPr wrap="square">
            <a:spAutoFit/>
          </a:bodyPr>
          <a:lstStyle/>
          <a:p>
            <a:r>
              <a:rPr lang="en-US" dirty="0" smtClean="0"/>
              <a:t>The terminals are user access point to the information space</a:t>
            </a:r>
            <a:endParaRPr lang="ru-RU" dirty="0"/>
          </a:p>
        </p:txBody>
      </p:sp>
      <p:sp>
        <p:nvSpPr>
          <p:cNvPr id="4" name="Прямоугольник 3"/>
          <p:cNvSpPr/>
          <p:nvPr/>
        </p:nvSpPr>
        <p:spPr>
          <a:xfrm>
            <a:off x="1071538" y="1000108"/>
            <a:ext cx="228601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smtClean="0"/>
              <a:t> IT Technologies</a:t>
            </a:r>
            <a:endParaRPr lang="ru-RU" dirty="0"/>
          </a:p>
        </p:txBody>
      </p:sp>
      <p:sp>
        <p:nvSpPr>
          <p:cNvPr id="7" name="Прямоугольник 6"/>
          <p:cNvSpPr/>
          <p:nvPr/>
        </p:nvSpPr>
        <p:spPr>
          <a:xfrm>
            <a:off x="1785918" y="3000372"/>
            <a:ext cx="24288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Computer</a:t>
            </a:r>
            <a:endParaRPr lang="ru-RU" dirty="0"/>
          </a:p>
        </p:txBody>
      </p:sp>
      <p:sp>
        <p:nvSpPr>
          <p:cNvPr id="8" name="Прямоугольник 7"/>
          <p:cNvSpPr/>
          <p:nvPr/>
        </p:nvSpPr>
        <p:spPr>
          <a:xfrm>
            <a:off x="1785918" y="3643314"/>
            <a:ext cx="24288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Mobile phone</a:t>
            </a:r>
            <a:endParaRPr lang="ru-RU" dirty="0"/>
          </a:p>
        </p:txBody>
      </p:sp>
      <p:cxnSp>
        <p:nvCxnSpPr>
          <p:cNvPr id="17" name="Прямая со стрелкой 16"/>
          <p:cNvCxnSpPr/>
          <p:nvPr/>
        </p:nvCxnSpPr>
        <p:spPr>
          <a:xfrm>
            <a:off x="1357290" y="378619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1357290" y="314324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Управляющая кнопка: назад 10">
            <a:hlinkClick r:id="rId2" action="ppaction://hlinksldjump" highlightClick="1"/>
          </p:cNvPr>
          <p:cNvSpPr/>
          <p:nvPr/>
        </p:nvSpPr>
        <p:spPr>
          <a:xfrm>
            <a:off x="7858148"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785918" y="4286256"/>
            <a:ext cx="24288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TV</a:t>
            </a:r>
            <a:endParaRPr lang="ru-RU" dirty="0"/>
          </a:p>
        </p:txBody>
      </p:sp>
      <p:sp>
        <p:nvSpPr>
          <p:cNvPr id="14" name="Прямоугольник 13"/>
          <p:cNvSpPr/>
          <p:nvPr/>
        </p:nvSpPr>
        <p:spPr>
          <a:xfrm>
            <a:off x="1785918" y="4929198"/>
            <a:ext cx="24288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Game console</a:t>
            </a:r>
            <a:endParaRPr lang="ru-RU" dirty="0"/>
          </a:p>
        </p:txBody>
      </p:sp>
      <p:cxnSp>
        <p:nvCxnSpPr>
          <p:cNvPr id="16" name="Прямая со стрелкой 15"/>
          <p:cNvCxnSpPr/>
          <p:nvPr/>
        </p:nvCxnSpPr>
        <p:spPr>
          <a:xfrm>
            <a:off x="1357290" y="442913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1357290" y="507207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Управляющая кнопка: справка 18">
            <a:hlinkClick r:id="" action="ppaction://noaction" highlightClick="1"/>
          </p:cNvPr>
          <p:cNvSpPr/>
          <p:nvPr/>
        </p:nvSpPr>
        <p:spPr>
          <a:xfrm>
            <a:off x="4357686" y="3000372"/>
            <a:ext cx="357190" cy="357190"/>
          </a:xfrm>
          <a:prstGeom prst="actionButtonHel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0" name="Управляющая кнопка: справка 19">
            <a:hlinkClick r:id="" action="ppaction://noaction" highlightClick="1"/>
          </p:cNvPr>
          <p:cNvSpPr/>
          <p:nvPr/>
        </p:nvSpPr>
        <p:spPr>
          <a:xfrm>
            <a:off x="4357686" y="3643314"/>
            <a:ext cx="357190" cy="357190"/>
          </a:xfrm>
          <a:prstGeom prst="actionButtonHel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2" name="Управляющая кнопка: справка 21">
            <a:hlinkClick r:id="" action="ppaction://noaction" highlightClick="1"/>
          </p:cNvPr>
          <p:cNvSpPr/>
          <p:nvPr/>
        </p:nvSpPr>
        <p:spPr>
          <a:xfrm>
            <a:off x="4357686" y="4286256"/>
            <a:ext cx="357190" cy="357190"/>
          </a:xfrm>
          <a:prstGeom prst="actionButtonHel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 name="Управляющая кнопка: справка 22">
            <a:hlinkClick r:id="" action="ppaction://noaction" highlightClick="1"/>
          </p:cNvPr>
          <p:cNvSpPr/>
          <p:nvPr/>
        </p:nvSpPr>
        <p:spPr>
          <a:xfrm>
            <a:off x="4357686" y="4929198"/>
            <a:ext cx="357190" cy="357190"/>
          </a:xfrm>
          <a:prstGeom prst="actionButtonHel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5" name="Прямоугольник 24"/>
          <p:cNvSpPr/>
          <p:nvPr/>
        </p:nvSpPr>
        <p:spPr>
          <a:xfrm>
            <a:off x="928662" y="1285860"/>
            <a:ext cx="7286676" cy="43577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Computer</a:t>
            </a:r>
          </a:p>
          <a:p>
            <a:pPr algn="ctr"/>
            <a:endParaRPr lang="en-US" dirty="0" smtClean="0"/>
          </a:p>
          <a:p>
            <a:pPr algn="ctr"/>
            <a:r>
              <a:rPr lang="en-US" dirty="0" smtClean="0"/>
              <a:t>Electronic apparatus </a:t>
            </a:r>
            <a:r>
              <a:rPr lang="en-US" smtClean="0"/>
              <a:t>for using </a:t>
            </a:r>
            <a:r>
              <a:rPr lang="en-US" dirty="0" smtClean="0"/>
              <a:t>by a single user, that is, for </a:t>
            </a:r>
            <a:r>
              <a:rPr lang="en-US" smtClean="0"/>
              <a:t>personal using. </a:t>
            </a:r>
            <a:r>
              <a:rPr lang="en-US" dirty="0" smtClean="0"/>
              <a:t>Computer was created as calculating machine, PC as it is usually used for other purposes - as a means of access to information networks and as a platform for video games, and to work with graphic interfaces.</a:t>
            </a:r>
            <a:endParaRPr lang="ru-RU" dirty="0"/>
          </a:p>
        </p:txBody>
      </p:sp>
      <p:sp>
        <p:nvSpPr>
          <p:cNvPr id="26" name="Прямоугольник 25"/>
          <p:cNvSpPr/>
          <p:nvPr/>
        </p:nvSpPr>
        <p:spPr>
          <a:xfrm>
            <a:off x="928662" y="1285860"/>
            <a:ext cx="7286676" cy="43577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Mobile phone</a:t>
            </a:r>
          </a:p>
          <a:p>
            <a:pPr algn="ctr"/>
            <a:endParaRPr lang="en-US" dirty="0" smtClean="0"/>
          </a:p>
          <a:p>
            <a:pPr algn="ctr"/>
            <a:r>
              <a:rPr lang="en-US" dirty="0" smtClean="0"/>
              <a:t>Designed to work in </a:t>
            </a:r>
            <a:r>
              <a:rPr lang="en-US" smtClean="0"/>
              <a:t>cellular networks. </a:t>
            </a:r>
            <a:r>
              <a:rPr lang="en-US" dirty="0" smtClean="0"/>
              <a:t>It uses a radio transceiver and a traditional telephone switching for telephone services in the territory of the network coverage area.</a:t>
            </a:r>
            <a:endParaRPr lang="ru-RU" dirty="0"/>
          </a:p>
        </p:txBody>
      </p:sp>
      <p:sp>
        <p:nvSpPr>
          <p:cNvPr id="27" name="Прямоугольник 26"/>
          <p:cNvSpPr/>
          <p:nvPr/>
        </p:nvSpPr>
        <p:spPr>
          <a:xfrm>
            <a:off x="928662" y="1285860"/>
            <a:ext cx="7286676" cy="43577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TV</a:t>
            </a:r>
          </a:p>
          <a:p>
            <a:pPr algn="ctr"/>
            <a:endParaRPr lang="en-US" dirty="0" smtClean="0"/>
          </a:p>
          <a:p>
            <a:pPr algn="ctr"/>
            <a:r>
              <a:rPr lang="en-US" dirty="0" smtClean="0"/>
              <a:t>Modern electronic device for receiving and displaying the image and sound transmitted wirelessly or cable.</a:t>
            </a:r>
            <a:endParaRPr lang="ru-RU" dirty="0"/>
          </a:p>
        </p:txBody>
      </p:sp>
      <p:sp>
        <p:nvSpPr>
          <p:cNvPr id="28" name="Прямоугольник 27"/>
          <p:cNvSpPr/>
          <p:nvPr/>
        </p:nvSpPr>
        <p:spPr>
          <a:xfrm>
            <a:off x="928662" y="1285860"/>
            <a:ext cx="7286676" cy="43577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Game console</a:t>
            </a:r>
          </a:p>
          <a:p>
            <a:pPr algn="ctr"/>
            <a:endParaRPr lang="en-US" dirty="0" smtClean="0"/>
          </a:p>
          <a:p>
            <a:pPr algn="ctr"/>
            <a:r>
              <a:rPr lang="en-US" dirty="0" smtClean="0"/>
              <a:t>Specialized electronic device, designed and developed for video games. The most commonly used device is a television display or, at least, a computer monitor - and therefore such devices are called consoles, since they put to an independent display device.</a:t>
            </a:r>
            <a:endParaRPr lang="ru-RU"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25"/>
                                        </p:tgtEl>
                                      </p:cBhvr>
                                    </p:animEffect>
                                    <p:anim calcmode="lin" valueType="num">
                                      <p:cBhvr>
                                        <p:cTn id="15" dur="1000"/>
                                        <p:tgtEl>
                                          <p:spTgt spid="25"/>
                                        </p:tgtEl>
                                        <p:attrNameLst>
                                          <p:attrName>ppt_x</p:attrName>
                                        </p:attrNameLst>
                                      </p:cBhvr>
                                      <p:tavLst>
                                        <p:tav tm="0">
                                          <p:val>
                                            <p:strVal val="ppt_x"/>
                                          </p:val>
                                        </p:tav>
                                        <p:tav tm="100000">
                                          <p:val>
                                            <p:strVal val="ppt_x"/>
                                          </p:val>
                                        </p:tav>
                                      </p:tavLst>
                                    </p:anim>
                                    <p:anim calcmode="lin" valueType="num">
                                      <p:cBhvr>
                                        <p:cTn id="16" dur="1000"/>
                                        <p:tgtEl>
                                          <p:spTgt spid="25"/>
                                        </p:tgtEl>
                                        <p:attrNameLst>
                                          <p:attrName>ppt_y</p:attrName>
                                        </p:attrNameLst>
                                      </p:cBhvr>
                                      <p:tavLst>
                                        <p:tav tm="0">
                                          <p:val>
                                            <p:strVal val="ppt_y"/>
                                          </p:val>
                                        </p:tav>
                                        <p:tav tm="100000">
                                          <p:val>
                                            <p:strVal val="ppt_y+.1"/>
                                          </p:val>
                                        </p:tav>
                                      </p:tavLst>
                                    </p:anim>
                                    <p:set>
                                      <p:cBhvr>
                                        <p:cTn id="17"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26"/>
                                        </p:tgtEl>
                                      </p:cBhvr>
                                    </p:animEffect>
                                    <p:anim calcmode="lin" valueType="num">
                                      <p:cBhvr>
                                        <p:cTn id="31" dur="1000"/>
                                        <p:tgtEl>
                                          <p:spTgt spid="26"/>
                                        </p:tgtEl>
                                        <p:attrNameLst>
                                          <p:attrName>ppt_x</p:attrName>
                                        </p:attrNameLst>
                                      </p:cBhvr>
                                      <p:tavLst>
                                        <p:tav tm="0">
                                          <p:val>
                                            <p:strVal val="ppt_x"/>
                                          </p:val>
                                        </p:tav>
                                        <p:tav tm="100000">
                                          <p:val>
                                            <p:strVal val="ppt_x"/>
                                          </p:val>
                                        </p:tav>
                                      </p:tavLst>
                                    </p:anim>
                                    <p:anim calcmode="lin" valueType="num">
                                      <p:cBhvr>
                                        <p:cTn id="32" dur="1000"/>
                                        <p:tgtEl>
                                          <p:spTgt spid="26"/>
                                        </p:tgtEl>
                                        <p:attrNameLst>
                                          <p:attrName>ppt_y</p:attrName>
                                        </p:attrNameLst>
                                      </p:cBhvr>
                                      <p:tavLst>
                                        <p:tav tm="0">
                                          <p:val>
                                            <p:strVal val="ppt_y"/>
                                          </p:val>
                                        </p:tav>
                                        <p:tav tm="100000">
                                          <p:val>
                                            <p:strVal val="ppt_y+.1"/>
                                          </p:val>
                                        </p:tav>
                                      </p:tavLst>
                                    </p:anim>
                                    <p:set>
                                      <p:cBhvr>
                                        <p:cTn id="33"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1000"/>
                                        <p:tgtEl>
                                          <p:spTgt spid="27"/>
                                        </p:tgtEl>
                                      </p:cBhvr>
                                    </p:animEffect>
                                    <p:anim calcmode="lin" valueType="num">
                                      <p:cBhvr>
                                        <p:cTn id="47" dur="1000"/>
                                        <p:tgtEl>
                                          <p:spTgt spid="27"/>
                                        </p:tgtEl>
                                        <p:attrNameLst>
                                          <p:attrName>ppt_x</p:attrName>
                                        </p:attrNameLst>
                                      </p:cBhvr>
                                      <p:tavLst>
                                        <p:tav tm="0">
                                          <p:val>
                                            <p:strVal val="ppt_x"/>
                                          </p:val>
                                        </p:tav>
                                        <p:tav tm="100000">
                                          <p:val>
                                            <p:strVal val="ppt_x"/>
                                          </p:val>
                                        </p:tav>
                                      </p:tavLst>
                                    </p:anim>
                                    <p:anim calcmode="lin" valueType="num">
                                      <p:cBhvr>
                                        <p:cTn id="48" dur="1000"/>
                                        <p:tgtEl>
                                          <p:spTgt spid="27"/>
                                        </p:tgtEl>
                                        <p:attrNameLst>
                                          <p:attrName>ppt_y</p:attrName>
                                        </p:attrNameLst>
                                      </p:cBhvr>
                                      <p:tavLst>
                                        <p:tav tm="0">
                                          <p:val>
                                            <p:strVal val="ppt_y"/>
                                          </p:val>
                                        </p:tav>
                                        <p:tav tm="100000">
                                          <p:val>
                                            <p:strVal val="ppt_y+.1"/>
                                          </p:val>
                                        </p:tav>
                                      </p:tavLst>
                                    </p:anim>
                                    <p:set>
                                      <p:cBhvr>
                                        <p:cTn id="49"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8"/>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28"/>
                                        </p:tgtEl>
                                      </p:cBhvr>
                                    </p:animEffect>
                                    <p:anim calcmode="lin" valueType="num">
                                      <p:cBhvr>
                                        <p:cTn id="63" dur="1000"/>
                                        <p:tgtEl>
                                          <p:spTgt spid="28"/>
                                        </p:tgtEl>
                                        <p:attrNameLst>
                                          <p:attrName>ppt_x</p:attrName>
                                        </p:attrNameLst>
                                      </p:cBhvr>
                                      <p:tavLst>
                                        <p:tav tm="0">
                                          <p:val>
                                            <p:strVal val="ppt_x"/>
                                          </p:val>
                                        </p:tav>
                                        <p:tav tm="100000">
                                          <p:val>
                                            <p:strVal val="ppt_x"/>
                                          </p:val>
                                        </p:tav>
                                      </p:tavLst>
                                    </p:anim>
                                    <p:anim calcmode="lin" valueType="num">
                                      <p:cBhvr>
                                        <p:cTn id="64" dur="1000"/>
                                        <p:tgtEl>
                                          <p:spTgt spid="28"/>
                                        </p:tgtEl>
                                        <p:attrNameLst>
                                          <p:attrName>ppt_y</p:attrName>
                                        </p:attrNameLst>
                                      </p:cBhvr>
                                      <p:tavLst>
                                        <p:tav tm="0">
                                          <p:val>
                                            <p:strVal val="ppt_y"/>
                                          </p:val>
                                        </p:tav>
                                        <p:tav tm="100000">
                                          <p:val>
                                            <p:strVal val="ppt_y+.1"/>
                                          </p:val>
                                        </p:tav>
                                      </p:tavLst>
                                    </p:anim>
                                    <p:set>
                                      <p:cBhvr>
                                        <p:cTn id="65"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rot="5400000">
            <a:off x="393671" y="2964653"/>
            <a:ext cx="192803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a:off x="1214414" y="1500174"/>
            <a:ext cx="285752"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71538" y="1643050"/>
            <a:ext cx="228601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Services</a:t>
            </a:r>
          </a:p>
        </p:txBody>
      </p:sp>
      <p:sp>
        <p:nvSpPr>
          <p:cNvPr id="4" name="Прямоугольник 3"/>
          <p:cNvSpPr/>
          <p:nvPr/>
        </p:nvSpPr>
        <p:spPr>
          <a:xfrm>
            <a:off x="1071538" y="1000108"/>
            <a:ext cx="228601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smtClean="0"/>
              <a:t> IT Technologies</a:t>
            </a:r>
            <a:endParaRPr lang="ru-RU" dirty="0"/>
          </a:p>
        </p:txBody>
      </p:sp>
      <p:sp>
        <p:nvSpPr>
          <p:cNvPr id="7" name="Прямоугольник 6"/>
          <p:cNvSpPr/>
          <p:nvPr/>
        </p:nvSpPr>
        <p:spPr>
          <a:xfrm>
            <a:off x="1785918" y="3143248"/>
            <a:ext cx="24288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Email</a:t>
            </a:r>
            <a:endParaRPr lang="ru-RU" dirty="0"/>
          </a:p>
        </p:txBody>
      </p:sp>
      <p:sp>
        <p:nvSpPr>
          <p:cNvPr id="8" name="Прямоугольник 7"/>
          <p:cNvSpPr/>
          <p:nvPr/>
        </p:nvSpPr>
        <p:spPr>
          <a:xfrm>
            <a:off x="1785918" y="3786190"/>
            <a:ext cx="24288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Web search engine</a:t>
            </a:r>
            <a:endParaRPr lang="ru-RU" dirty="0"/>
          </a:p>
        </p:txBody>
      </p:sp>
      <p:cxnSp>
        <p:nvCxnSpPr>
          <p:cNvPr id="17" name="Прямая со стрелкой 16"/>
          <p:cNvCxnSpPr/>
          <p:nvPr/>
        </p:nvCxnSpPr>
        <p:spPr>
          <a:xfrm>
            <a:off x="1357290" y="392906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1357290" y="328612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Управляющая кнопка: назад 10">
            <a:hlinkClick r:id="rId2" action="ppaction://hlinksldjump" highlightClick="1"/>
          </p:cNvPr>
          <p:cNvSpPr/>
          <p:nvPr/>
        </p:nvSpPr>
        <p:spPr>
          <a:xfrm>
            <a:off x="7858148"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Управляющая кнопка: справка 11">
            <a:hlinkClick r:id="" action="ppaction://noaction" highlightClick="1"/>
          </p:cNvPr>
          <p:cNvSpPr/>
          <p:nvPr/>
        </p:nvSpPr>
        <p:spPr>
          <a:xfrm>
            <a:off x="4357686" y="3143248"/>
            <a:ext cx="357190" cy="357190"/>
          </a:xfrm>
          <a:prstGeom prst="actionButtonHel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3" name="Управляющая кнопка: справка 12">
            <a:hlinkClick r:id="" action="ppaction://noaction" highlightClick="1"/>
          </p:cNvPr>
          <p:cNvSpPr/>
          <p:nvPr/>
        </p:nvSpPr>
        <p:spPr>
          <a:xfrm>
            <a:off x="4357686" y="3786190"/>
            <a:ext cx="357190" cy="357190"/>
          </a:xfrm>
          <a:prstGeom prst="actionButtonHelp">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 name="Прямоугольник 15"/>
          <p:cNvSpPr/>
          <p:nvPr/>
        </p:nvSpPr>
        <p:spPr>
          <a:xfrm>
            <a:off x="928662" y="1285860"/>
            <a:ext cx="7286676" cy="43577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Email</a:t>
            </a:r>
          </a:p>
          <a:p>
            <a:pPr algn="ctr"/>
            <a:endParaRPr lang="en-US" dirty="0" smtClean="0"/>
          </a:p>
          <a:p>
            <a:pPr algn="ctr"/>
            <a:r>
              <a:rPr lang="en-US" dirty="0" smtClean="0"/>
              <a:t>Technology and its services for sending and receiving electronic messages (called "emails") as a distributed computer network. E-mail on the composition of the elements and the principle of operation is virtually identical to the system of normal (paper) mail, to borrow a term (e-mail, letter, envelope, attachment, box, delivery, etc.), and special features - ease of use, messaging delays, sufficient reliability and at the same time, there is no guarantee of delivery.</a:t>
            </a:r>
            <a:endParaRPr lang="ru-RU" dirty="0"/>
          </a:p>
        </p:txBody>
      </p:sp>
      <p:sp>
        <p:nvSpPr>
          <p:cNvPr id="18" name="Прямоугольник 17"/>
          <p:cNvSpPr/>
          <p:nvPr/>
        </p:nvSpPr>
        <p:spPr>
          <a:xfrm>
            <a:off x="928662" y="1285860"/>
            <a:ext cx="7286676" cy="43577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Web search engine</a:t>
            </a:r>
          </a:p>
          <a:p>
            <a:pPr algn="ctr"/>
            <a:endParaRPr lang="en-US" dirty="0" smtClean="0"/>
          </a:p>
          <a:p>
            <a:pPr algn="ctr"/>
            <a:r>
              <a:rPr lang="en-US" dirty="0" smtClean="0"/>
              <a:t>Software and hardware system with a web interface that provides the ability to search for information on the Internet. Under the search engine usually refers to a site on which is placed an interface system. The software part of the search engine is a search engine (search engine) - a set of programs that provides the functionality of a search engine and is usually a trade secret of the company-developer of search engine.</a:t>
            </a:r>
            <a:endParaRPr lang="ru-RU"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16"/>
                                        </p:tgtEl>
                                      </p:cBhvr>
                                    </p:animEffect>
                                    <p:anim calcmode="lin" valueType="num">
                                      <p:cBhvr>
                                        <p:cTn id="15" dur="1000"/>
                                        <p:tgtEl>
                                          <p:spTgt spid="16"/>
                                        </p:tgtEl>
                                        <p:attrNameLst>
                                          <p:attrName>ppt_x</p:attrName>
                                        </p:attrNameLst>
                                      </p:cBhvr>
                                      <p:tavLst>
                                        <p:tav tm="0">
                                          <p:val>
                                            <p:strVal val="ppt_x"/>
                                          </p:val>
                                        </p:tav>
                                        <p:tav tm="100000">
                                          <p:val>
                                            <p:strVal val="ppt_x"/>
                                          </p:val>
                                        </p:tav>
                                      </p:tavLst>
                                    </p:anim>
                                    <p:anim calcmode="lin" valueType="num">
                                      <p:cBhvr>
                                        <p:cTn id="16" dur="1000"/>
                                        <p:tgtEl>
                                          <p:spTgt spid="16"/>
                                        </p:tgtEl>
                                        <p:attrNameLst>
                                          <p:attrName>ppt_y</p:attrName>
                                        </p:attrNameLst>
                                      </p:cBhvr>
                                      <p:tavLst>
                                        <p:tav tm="0">
                                          <p:val>
                                            <p:strVal val="ppt_y"/>
                                          </p:val>
                                        </p:tav>
                                        <p:tav tm="100000">
                                          <p:val>
                                            <p:strVal val="ppt_y+.1"/>
                                          </p:val>
                                        </p:tav>
                                      </p:tavLst>
                                    </p:anim>
                                    <p:set>
                                      <p:cBhvr>
                                        <p:cTn id="1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18"/>
                                        </p:tgtEl>
                                      </p:cBhvr>
                                    </p:animEffect>
                                    <p:anim calcmode="lin" valueType="num">
                                      <p:cBhvr>
                                        <p:cTn id="31" dur="1000"/>
                                        <p:tgtEl>
                                          <p:spTgt spid="18"/>
                                        </p:tgtEl>
                                        <p:attrNameLst>
                                          <p:attrName>ppt_x</p:attrName>
                                        </p:attrNameLst>
                                      </p:cBhvr>
                                      <p:tavLst>
                                        <p:tav tm="0">
                                          <p:val>
                                            <p:strVal val="ppt_x"/>
                                          </p:val>
                                        </p:tav>
                                        <p:tav tm="100000">
                                          <p:val>
                                            <p:strVal val="ppt_x"/>
                                          </p:val>
                                        </p:tav>
                                      </p:tavLst>
                                    </p:anim>
                                    <p:anim calcmode="lin" valueType="num">
                                      <p:cBhvr>
                                        <p:cTn id="32" dur="1000"/>
                                        <p:tgtEl>
                                          <p:spTgt spid="18"/>
                                        </p:tgtEl>
                                        <p:attrNameLst>
                                          <p:attrName>ppt_y</p:attrName>
                                        </p:attrNameLst>
                                      </p:cBhvr>
                                      <p:tavLst>
                                        <p:tav tm="0">
                                          <p:val>
                                            <p:strVal val="ppt_y"/>
                                          </p:val>
                                        </p:tav>
                                        <p:tav tm="100000">
                                          <p:val>
                                            <p:strVal val="ppt_y+.1"/>
                                          </p:val>
                                        </p:tav>
                                      </p:tavLst>
                                    </p:anim>
                                    <p:set>
                                      <p:cBhvr>
                                        <p:cTn id="3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animBg="1"/>
      <p:bldP spid="16" grpId="1" animBg="1"/>
      <p:bldP spid="18" grpId="0" animBg="1"/>
      <p:bldP spid="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42910" y="500042"/>
            <a:ext cx="8001056" cy="1569660"/>
          </a:xfrm>
          <a:prstGeom prst="rect">
            <a:avLst/>
          </a:prstGeom>
        </p:spPr>
        <p:txBody>
          <a:bodyPr wrap="square">
            <a:spAutoFit/>
          </a:bodyPr>
          <a:lstStyle/>
          <a:p>
            <a:r>
              <a:rPr lang="en-US" sz="2400" dirty="0" smtClean="0"/>
              <a:t>Hello</a:t>
            </a:r>
            <a:r>
              <a:rPr lang="en-US" sz="2400" smtClean="0"/>
              <a:t>! My </a:t>
            </a:r>
            <a:r>
              <a:rPr lang="en-US" sz="2400" dirty="0" smtClean="0"/>
              <a:t>name is </a:t>
            </a:r>
            <a:r>
              <a:rPr lang="en-US" sz="2400" dirty="0" err="1" smtClean="0"/>
              <a:t>Artem</a:t>
            </a:r>
            <a:r>
              <a:rPr lang="en-US" sz="2400" dirty="0" smtClean="0"/>
              <a:t> </a:t>
            </a:r>
          </a:p>
          <a:p>
            <a:r>
              <a:rPr lang="en-US" sz="2400" smtClean="0"/>
              <a:t>and I’d like </a:t>
            </a:r>
            <a:r>
              <a:rPr lang="en-US" sz="2400" dirty="0" smtClean="0"/>
              <a:t>to tell you</a:t>
            </a:r>
          </a:p>
          <a:p>
            <a:r>
              <a:rPr lang="en-US" sz="2400" dirty="0" smtClean="0"/>
              <a:t>about </a:t>
            </a:r>
            <a:r>
              <a:rPr lang="en-US" sz="2400" u="sng" dirty="0" smtClean="0"/>
              <a:t>Information Technology </a:t>
            </a:r>
          </a:p>
          <a:p>
            <a:r>
              <a:rPr lang="en-US" sz="2400" b="1" smtClean="0"/>
              <a:t>by </a:t>
            </a:r>
            <a:r>
              <a:rPr lang="en-US" sz="2400" b="1" dirty="0" smtClean="0"/>
              <a:t>using </a:t>
            </a:r>
            <a:r>
              <a:rPr lang="en-US" sz="2400" b="1" u="sng" dirty="0" smtClean="0"/>
              <a:t>Information Technology</a:t>
            </a:r>
            <a:r>
              <a:rPr lang="en-US" sz="2400" b="1" dirty="0" smtClean="0"/>
              <a:t>!</a:t>
            </a:r>
          </a:p>
        </p:txBody>
      </p:sp>
      <p:sp>
        <p:nvSpPr>
          <p:cNvPr id="10" name="Прямоугольник 9"/>
          <p:cNvSpPr/>
          <p:nvPr/>
        </p:nvSpPr>
        <p:spPr>
          <a:xfrm>
            <a:off x="714348" y="4000504"/>
            <a:ext cx="6643734" cy="830997"/>
          </a:xfrm>
          <a:prstGeom prst="rect">
            <a:avLst/>
          </a:prstGeom>
        </p:spPr>
        <p:txBody>
          <a:bodyPr wrap="square">
            <a:spAutoFit/>
          </a:bodyPr>
          <a:lstStyle/>
          <a:p>
            <a:r>
              <a:rPr lang="en-US" sz="2400" smtClean="0"/>
              <a:t>It </a:t>
            </a:r>
            <a:r>
              <a:rPr lang="en-US" sz="2400" dirty="0" smtClean="0"/>
              <a:t>shows how differently we can use </a:t>
            </a:r>
          </a:p>
          <a:p>
            <a:r>
              <a:rPr lang="en-US" sz="2400" u="sng" dirty="0" smtClean="0"/>
              <a:t>Information Technology </a:t>
            </a:r>
            <a:r>
              <a:rPr lang="en-US" sz="2400" dirty="0" smtClean="0"/>
              <a:t>in our lives.</a:t>
            </a:r>
            <a:endParaRPr lang="ru-RU" sz="2400" dirty="0"/>
          </a:p>
        </p:txBody>
      </p:sp>
      <p:sp>
        <p:nvSpPr>
          <p:cNvPr id="11" name="Прямоугольник 10"/>
          <p:cNvSpPr/>
          <p:nvPr/>
        </p:nvSpPr>
        <p:spPr>
          <a:xfrm>
            <a:off x="714348" y="2428868"/>
            <a:ext cx="8143932" cy="1200329"/>
          </a:xfrm>
          <a:prstGeom prst="rect">
            <a:avLst/>
          </a:prstGeom>
        </p:spPr>
        <p:txBody>
          <a:bodyPr wrap="square">
            <a:spAutoFit/>
          </a:bodyPr>
          <a:lstStyle/>
          <a:p>
            <a:r>
              <a:rPr lang="en-US" sz="2400" dirty="0" smtClean="0"/>
              <a:t>Yes, this presentation is rather strange </a:t>
            </a:r>
          </a:p>
          <a:p>
            <a:r>
              <a:rPr lang="en-US" sz="2400" dirty="0" smtClean="0"/>
              <a:t>but significant way of communicating with a computer.</a:t>
            </a:r>
            <a:endParaRPr lang="ru-RU" sz="2400" dirty="0"/>
          </a:p>
        </p:txBody>
      </p:sp>
      <p:sp>
        <p:nvSpPr>
          <p:cNvPr id="13" name="Управляющая кнопка: далее 12">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Управляющая кнопка: назад 13">
            <a:hlinkClick r:id="" action="ppaction://hlinkshowjump?jump=previousslide" highlightClick="1"/>
          </p:cNvPr>
          <p:cNvSpPr/>
          <p:nvPr/>
        </p:nvSpPr>
        <p:spPr>
          <a:xfrm>
            <a:off x="7858148"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2000"/>
                                        <p:tgtEl>
                                          <p:spTgt spid="11">
                                            <p:txEl>
                                              <p:pRg st="0" end="0"/>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2000"/>
                                        <p:tgtEl>
                                          <p:spTgt spid="11">
                                            <p:txEl>
                                              <p:pRg st="1" end="1"/>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2000"/>
                                        <p:tgtEl>
                                          <p:spTgt spid="10">
                                            <p:txEl>
                                              <p:pRg st="0" end="0"/>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2000"/>
                                        <p:tgtEl>
                                          <p:spTgt spid="10">
                                            <p:txEl>
                                              <p:pRg st="1" end="1"/>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8601" y="3198168"/>
            <a:ext cx="5166799" cy="461665"/>
          </a:xfrm>
          <a:prstGeom prst="rect">
            <a:avLst/>
          </a:prstGeom>
          <a:noFill/>
        </p:spPr>
        <p:txBody>
          <a:bodyPr wrap="none" rtlCol="0">
            <a:spAutoFit/>
          </a:bodyPr>
          <a:lstStyle/>
          <a:p>
            <a:r>
              <a:rPr lang="en-US" sz="2400" dirty="0" smtClean="0"/>
              <a:t>What is Information Technology</a:t>
            </a:r>
            <a:r>
              <a:rPr lang="ru-RU" sz="2400" dirty="0" smtClean="0"/>
              <a:t>:?</a:t>
            </a:r>
            <a:endParaRPr lang="ru-RU" sz="2400" dirty="0"/>
          </a:p>
        </p:txBody>
      </p:sp>
      <p:sp>
        <p:nvSpPr>
          <p:cNvPr id="3" name="Управляющая кнопка: далее 2">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 name="Управляющая кнопка: назад 3">
            <a:hlinkClick r:id="" action="ppaction://hlinkshowjump?jump=previousslide" highlightClick="1"/>
          </p:cNvPr>
          <p:cNvSpPr/>
          <p:nvPr/>
        </p:nvSpPr>
        <p:spPr>
          <a:xfrm>
            <a:off x="7858148"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714356"/>
            <a:ext cx="7733207" cy="1200329"/>
          </a:xfrm>
          <a:prstGeom prst="rect">
            <a:avLst/>
          </a:prstGeom>
          <a:noFill/>
        </p:spPr>
        <p:txBody>
          <a:bodyPr wrap="none" rtlCol="0">
            <a:spAutoFit/>
          </a:bodyPr>
          <a:lstStyle/>
          <a:p>
            <a:r>
              <a:rPr lang="en-US" sz="2400" b="1" dirty="0" smtClean="0"/>
              <a:t>Information technology </a:t>
            </a:r>
            <a:r>
              <a:rPr lang="en-US" sz="2400" dirty="0" smtClean="0"/>
              <a:t>(</a:t>
            </a:r>
            <a:r>
              <a:rPr lang="en-US" sz="2400" b="1" dirty="0" smtClean="0"/>
              <a:t>IT</a:t>
            </a:r>
            <a:r>
              <a:rPr lang="en-US" sz="2400" dirty="0" smtClean="0"/>
              <a:t>) is the application </a:t>
            </a:r>
          </a:p>
          <a:p>
            <a:r>
              <a:rPr lang="en-US" sz="2400" dirty="0" smtClean="0"/>
              <a:t>of computers and telecommunications equipment </a:t>
            </a:r>
          </a:p>
          <a:p>
            <a:r>
              <a:rPr lang="en-US" sz="2400" dirty="0" smtClean="0"/>
              <a:t>to store, retrieve, transmit and manipulate data.</a:t>
            </a:r>
            <a:endParaRPr lang="ru-RU" sz="2400" dirty="0"/>
          </a:p>
        </p:txBody>
      </p:sp>
      <p:pic>
        <p:nvPicPr>
          <p:cNvPr id="2050" name="Picture 2" descr="C:\Users\PITHON\Desktop\information-technology-positions.jpg"/>
          <p:cNvPicPr>
            <a:picLocks noChangeAspect="1" noChangeArrowheads="1"/>
          </p:cNvPicPr>
          <p:nvPr/>
        </p:nvPicPr>
        <p:blipFill>
          <a:blip r:embed="rId2" cstate="print"/>
          <a:srcRect/>
          <a:stretch>
            <a:fillRect/>
          </a:stretch>
        </p:blipFill>
        <p:spPr bwMode="auto">
          <a:xfrm>
            <a:off x="2786050" y="2357430"/>
            <a:ext cx="5310173" cy="3290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Управляющая кнопка: далее 5">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286644"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Управляющая кнопка: сведения 11">
            <a:hlinkClick r:id="" action="ppaction://noaction" highlightClick="1"/>
          </p:cNvPr>
          <p:cNvSpPr/>
          <p:nvPr/>
        </p:nvSpPr>
        <p:spPr>
          <a:xfrm>
            <a:off x="7858148" y="6143644"/>
            <a:ext cx="500066" cy="500066"/>
          </a:xfrm>
          <a:prstGeom prst="actionButtonInformation">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3" name="Прямоугольник 12"/>
          <p:cNvSpPr/>
          <p:nvPr/>
        </p:nvSpPr>
        <p:spPr>
          <a:xfrm>
            <a:off x="928662" y="1250141"/>
            <a:ext cx="7286676" cy="4357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term is commonly used as a synonym for computers and computer networks, but it also encompasses other information distribution technologies such as television and telephones. Several industries are associated with information technology, including computer hardware, software, electronics, semiconductors, internet, telecom equipment, engineering, healthcare, e-commerce and computer services.</a:t>
            </a:r>
            <a:endParaRPr lang="ru-RU"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13"/>
                                        </p:tgtEl>
                                      </p:cBhvr>
                                    </p:animEffect>
                                    <p:anim calcmode="lin" valueType="num">
                                      <p:cBhvr>
                                        <p:cTn id="15" dur="1000"/>
                                        <p:tgtEl>
                                          <p:spTgt spid="13"/>
                                        </p:tgtEl>
                                        <p:attrNameLst>
                                          <p:attrName>ppt_x</p:attrName>
                                        </p:attrNameLst>
                                      </p:cBhvr>
                                      <p:tavLst>
                                        <p:tav tm="0">
                                          <p:val>
                                            <p:strVal val="ppt_x"/>
                                          </p:val>
                                        </p:tav>
                                        <p:tav tm="100000">
                                          <p:val>
                                            <p:strVal val="ppt_x"/>
                                          </p:val>
                                        </p:tav>
                                      </p:tavLst>
                                    </p:anim>
                                    <p:anim calcmode="lin" valueType="num">
                                      <p:cBhvr>
                                        <p:cTn id="16" dur="1000"/>
                                        <p:tgtEl>
                                          <p:spTgt spid="13"/>
                                        </p:tgtEl>
                                        <p:attrNameLst>
                                          <p:attrName>ppt_y</p:attrName>
                                        </p:attrNameLst>
                                      </p:cBhvr>
                                      <p:tavLst>
                                        <p:tav tm="0">
                                          <p:val>
                                            <p:strVal val="ppt_y"/>
                                          </p:val>
                                        </p:tav>
                                        <p:tav tm="100000">
                                          <p:val>
                                            <p:strVal val="ppt_y+.1"/>
                                          </p:val>
                                        </p:tav>
                                      </p:tavLst>
                                    </p:anim>
                                    <p:set>
                                      <p:cBhvr>
                                        <p:cTn id="1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642918"/>
            <a:ext cx="7572428" cy="2246769"/>
          </a:xfrm>
          <a:prstGeom prst="rect">
            <a:avLst/>
          </a:prstGeom>
          <a:noFill/>
        </p:spPr>
        <p:txBody>
          <a:bodyPr wrap="square" rtlCol="0">
            <a:spAutoFit/>
          </a:bodyPr>
          <a:lstStyle/>
          <a:p>
            <a:r>
              <a:rPr lang="en-US" sz="2000" b="1" dirty="0" smtClean="0"/>
              <a:t>History of Information Technology </a:t>
            </a:r>
            <a:r>
              <a:rPr lang="en-US" sz="2000" dirty="0" smtClean="0"/>
              <a:t>takes its origin long before the modern discipline of computer science, which appeared in the 20th century. Information technology related to the study of methods and means of collection, processing and transmission in order to obtain information about the quality of the new state of the object, process or phenomenon.	</a:t>
            </a:r>
            <a:endParaRPr lang="ru-RU" sz="2000" dirty="0"/>
          </a:p>
        </p:txBody>
      </p:sp>
      <p:sp>
        <p:nvSpPr>
          <p:cNvPr id="11" name="Управляющая кнопка: далее 10">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7286644"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Управляющая кнопка: сведения 12">
            <a:hlinkClick r:id="" action="ppaction://noaction" highlightClick="1"/>
          </p:cNvPr>
          <p:cNvSpPr/>
          <p:nvPr/>
        </p:nvSpPr>
        <p:spPr>
          <a:xfrm>
            <a:off x="7858148" y="6143644"/>
            <a:ext cx="500066" cy="500066"/>
          </a:xfrm>
          <a:prstGeom prst="actionButtonInformation">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pic>
        <p:nvPicPr>
          <p:cNvPr id="3074" name="Picture 2" descr="C:\Users\PITHON\Desktop\PictographSumerian2.jpg"/>
          <p:cNvPicPr>
            <a:picLocks noChangeAspect="1" noChangeArrowheads="1"/>
          </p:cNvPicPr>
          <p:nvPr/>
        </p:nvPicPr>
        <p:blipFill>
          <a:blip r:embed="rId2" cstate="print"/>
          <a:srcRect/>
          <a:stretch>
            <a:fillRect/>
          </a:stretch>
        </p:blipFill>
        <p:spPr bwMode="auto">
          <a:xfrm>
            <a:off x="857224" y="3000372"/>
            <a:ext cx="3009511" cy="2676003"/>
          </a:xfrm>
          <a:prstGeom prst="rect">
            <a:avLst/>
          </a:prstGeom>
          <a:noFill/>
        </p:spPr>
      </p:pic>
      <p:sp>
        <p:nvSpPr>
          <p:cNvPr id="16" name="TextBox 15"/>
          <p:cNvSpPr txBox="1"/>
          <p:nvPr/>
        </p:nvSpPr>
        <p:spPr>
          <a:xfrm>
            <a:off x="4071934" y="3000372"/>
            <a:ext cx="4940776" cy="2862322"/>
          </a:xfrm>
          <a:prstGeom prst="rect">
            <a:avLst/>
          </a:prstGeom>
          <a:noFill/>
        </p:spPr>
        <p:txBody>
          <a:bodyPr wrap="none" rtlCol="0">
            <a:spAutoFit/>
          </a:bodyPr>
          <a:lstStyle/>
          <a:p>
            <a:r>
              <a:rPr lang="en-US" dirty="0" smtClean="0"/>
              <a:t>In view of increasing needs of mankind </a:t>
            </a:r>
          </a:p>
          <a:p>
            <a:r>
              <a:rPr lang="en-US" dirty="0" smtClean="0"/>
              <a:t>in the processing of all the large amounts </a:t>
            </a:r>
          </a:p>
          <a:p>
            <a:r>
              <a:rPr lang="en-US" dirty="0" smtClean="0"/>
              <a:t>of data, improved means of obtaining </a:t>
            </a:r>
          </a:p>
          <a:p>
            <a:r>
              <a:rPr lang="en-US" dirty="0" smtClean="0"/>
              <a:t>information from the earliest mechanical </a:t>
            </a:r>
          </a:p>
          <a:p>
            <a:r>
              <a:rPr lang="en-US" dirty="0" smtClean="0"/>
              <a:t>inventions to modern computers. </a:t>
            </a:r>
          </a:p>
          <a:p>
            <a:r>
              <a:rPr lang="en-US" dirty="0" smtClean="0"/>
              <a:t>Also as part of the development</a:t>
            </a:r>
          </a:p>
          <a:p>
            <a:r>
              <a:rPr lang="en-US" dirty="0" smtClean="0"/>
              <a:t>of information technology there is </a:t>
            </a:r>
          </a:p>
          <a:p>
            <a:r>
              <a:rPr lang="en-US" dirty="0" smtClean="0"/>
              <a:t>a concomitant of mathematical </a:t>
            </a:r>
          </a:p>
          <a:p>
            <a:r>
              <a:rPr lang="en-US" dirty="0" smtClean="0"/>
              <a:t>theories, who now form </a:t>
            </a:r>
          </a:p>
          <a:p>
            <a:r>
              <a:rPr lang="en-US" dirty="0" smtClean="0"/>
              <a:t>the modern concept</a:t>
            </a:r>
            <a:endParaRPr lang="ru-RU" dirty="0"/>
          </a:p>
        </p:txBody>
      </p:sp>
      <p:grpSp>
        <p:nvGrpSpPr>
          <p:cNvPr id="20" name="Группа 19"/>
          <p:cNvGrpSpPr/>
          <p:nvPr/>
        </p:nvGrpSpPr>
        <p:grpSpPr>
          <a:xfrm>
            <a:off x="928662" y="1250141"/>
            <a:ext cx="7286676" cy="4357718"/>
            <a:chOff x="928662" y="1250141"/>
            <a:chExt cx="7286676" cy="4357718"/>
          </a:xfrm>
        </p:grpSpPr>
        <p:sp>
          <p:nvSpPr>
            <p:cNvPr id="18" name="Прямоугольник 17"/>
            <p:cNvSpPr/>
            <p:nvPr/>
          </p:nvSpPr>
          <p:spPr>
            <a:xfrm>
              <a:off x="928662" y="1250141"/>
              <a:ext cx="7286676" cy="4357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19" name="Рисунок 18" descr="social_media_timeline-71.jpg"/>
            <p:cNvPicPr>
              <a:picLocks noChangeAspect="1"/>
            </p:cNvPicPr>
            <p:nvPr/>
          </p:nvPicPr>
          <p:blipFill>
            <a:blip r:embed="rId3" cstate="print"/>
            <a:stretch>
              <a:fillRect/>
            </a:stretch>
          </p:blipFill>
          <p:spPr>
            <a:xfrm>
              <a:off x="1214414" y="1428736"/>
              <a:ext cx="6715172" cy="4000528"/>
            </a:xfrm>
            <a:prstGeom prst="rect">
              <a:avLst/>
            </a:prstGeom>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20"/>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20"/>
                                        </p:tgtEl>
                                      </p:cBhvr>
                                    </p:animEffect>
                                    <p:anim calcmode="lin" valueType="num">
                                      <p:cBhvr>
                                        <p:cTn id="15" dur="1000"/>
                                        <p:tgtEl>
                                          <p:spTgt spid="20"/>
                                        </p:tgtEl>
                                        <p:attrNameLst>
                                          <p:attrName>ppt_x</p:attrName>
                                        </p:attrNameLst>
                                      </p:cBhvr>
                                      <p:tavLst>
                                        <p:tav tm="0">
                                          <p:val>
                                            <p:strVal val="ppt_x"/>
                                          </p:val>
                                        </p:tav>
                                        <p:tav tm="100000">
                                          <p:val>
                                            <p:strVal val="ppt_x"/>
                                          </p:val>
                                        </p:tav>
                                      </p:tavLst>
                                    </p:anim>
                                    <p:anim calcmode="lin" valueType="num">
                                      <p:cBhvr>
                                        <p:cTn id="16" dur="1000"/>
                                        <p:tgtEl>
                                          <p:spTgt spid="20"/>
                                        </p:tgtEl>
                                        <p:attrNameLst>
                                          <p:attrName>ppt_y</p:attrName>
                                        </p:attrNameLst>
                                      </p:cBhvr>
                                      <p:tavLst>
                                        <p:tav tm="0">
                                          <p:val>
                                            <p:strVal val="ppt_y"/>
                                          </p:val>
                                        </p:tav>
                                        <p:tav tm="100000">
                                          <p:val>
                                            <p:strVal val="ppt_y+.1"/>
                                          </p:val>
                                        </p:tav>
                                      </p:tavLst>
                                    </p:anim>
                                    <p:set>
                                      <p:cBhvr>
                                        <p:cTn id="1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04" y="1714488"/>
            <a:ext cx="7000924" cy="1200329"/>
          </a:xfrm>
          <a:prstGeom prst="rect">
            <a:avLst/>
          </a:prstGeom>
        </p:spPr>
        <p:txBody>
          <a:bodyPr wrap="square">
            <a:spAutoFit/>
          </a:bodyPr>
          <a:lstStyle/>
          <a:p>
            <a:r>
              <a:rPr lang="en-US" dirty="0" smtClean="0"/>
              <a:t>Information technology includes all the resources needed to manage information, especially computers, software, and network necessary for the creation, storage, management, sharing and retrieval of information.</a:t>
            </a:r>
          </a:p>
        </p:txBody>
      </p:sp>
      <p:sp>
        <p:nvSpPr>
          <p:cNvPr id="3" name="Прямоугольник 2"/>
          <p:cNvSpPr/>
          <p:nvPr/>
        </p:nvSpPr>
        <p:spPr>
          <a:xfrm>
            <a:off x="1785918" y="3357562"/>
            <a:ext cx="228601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Network</a:t>
            </a:r>
          </a:p>
        </p:txBody>
      </p:sp>
      <p:sp>
        <p:nvSpPr>
          <p:cNvPr id="4" name="Прямоугольник 3"/>
          <p:cNvSpPr/>
          <p:nvPr/>
        </p:nvSpPr>
        <p:spPr>
          <a:xfrm>
            <a:off x="1785918" y="4000504"/>
            <a:ext cx="228601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Terminals</a:t>
            </a:r>
          </a:p>
        </p:txBody>
      </p:sp>
      <p:sp>
        <p:nvSpPr>
          <p:cNvPr id="5" name="Прямоугольник 4"/>
          <p:cNvSpPr/>
          <p:nvPr/>
        </p:nvSpPr>
        <p:spPr>
          <a:xfrm>
            <a:off x="1785918" y="4643446"/>
            <a:ext cx="228601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Services</a:t>
            </a:r>
          </a:p>
        </p:txBody>
      </p:sp>
      <p:cxnSp>
        <p:nvCxnSpPr>
          <p:cNvPr id="20" name="Прямая соединительная линия 19"/>
          <p:cNvCxnSpPr/>
          <p:nvPr/>
        </p:nvCxnSpPr>
        <p:spPr>
          <a:xfrm rot="5400000">
            <a:off x="-465173" y="3107529"/>
            <a:ext cx="3501256" cy="7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285852" y="3500438"/>
            <a:ext cx="500066"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285852" y="4143380"/>
            <a:ext cx="500066"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1285852" y="4857760"/>
            <a:ext cx="500066"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6" name="Управляющая кнопка: далее 25">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7" name="Управляющая кнопка: назад 26">
            <a:hlinkClick r:id="" action="ppaction://hlinkshowjump?jump=previousslide" highlightClick="1"/>
          </p:cNvPr>
          <p:cNvSpPr/>
          <p:nvPr/>
        </p:nvSpPr>
        <p:spPr>
          <a:xfrm>
            <a:off x="7858148"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1071538" y="1000108"/>
            <a:ext cx="228601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smtClean="0"/>
              <a:t> IT Technologies</a:t>
            </a:r>
            <a:endParaRPr lang="ru-RU" dirty="0"/>
          </a:p>
        </p:txBody>
      </p:sp>
      <p:sp>
        <p:nvSpPr>
          <p:cNvPr id="30" name="Управляющая кнопка: справка 29">
            <a:hlinkClick r:id="rId2" action="ppaction://hlinksldjump" highlightClick="1"/>
          </p:cNvPr>
          <p:cNvSpPr/>
          <p:nvPr/>
        </p:nvSpPr>
        <p:spPr>
          <a:xfrm>
            <a:off x="4214810" y="3357562"/>
            <a:ext cx="357190" cy="357190"/>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1" name="Управляющая кнопка: справка 30">
            <a:hlinkClick r:id="rId3" action="ppaction://hlinksldjump" highlightClick="1"/>
          </p:cNvPr>
          <p:cNvSpPr/>
          <p:nvPr/>
        </p:nvSpPr>
        <p:spPr>
          <a:xfrm>
            <a:off x="4214810" y="4000504"/>
            <a:ext cx="357190" cy="357190"/>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2" name="Управляющая кнопка: справка 31">
            <a:hlinkClick r:id="rId4" action="ppaction://hlinksldjump" highlightClick="1"/>
          </p:cNvPr>
          <p:cNvSpPr/>
          <p:nvPr/>
        </p:nvSpPr>
        <p:spPr>
          <a:xfrm>
            <a:off x="4214810" y="4643446"/>
            <a:ext cx="357190" cy="357190"/>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7032694" cy="1200329"/>
          </a:xfrm>
          <a:prstGeom prst="rect">
            <a:avLst/>
          </a:prstGeom>
          <a:noFill/>
        </p:spPr>
        <p:txBody>
          <a:bodyPr wrap="none" rtlCol="0">
            <a:spAutoFit/>
          </a:bodyPr>
          <a:lstStyle/>
          <a:p>
            <a:pPr algn="ctr"/>
            <a:r>
              <a:rPr lang="en-US" dirty="0" smtClean="0"/>
              <a:t>Every </a:t>
            </a:r>
            <a:r>
              <a:rPr lang="en-US" smtClean="0"/>
              <a:t>day new </a:t>
            </a:r>
            <a:r>
              <a:rPr lang="en-US" dirty="0" smtClean="0"/>
              <a:t>IT technologies and trends </a:t>
            </a:r>
          </a:p>
          <a:p>
            <a:pPr algn="ctr"/>
            <a:r>
              <a:rPr lang="en-US" dirty="0" smtClean="0"/>
              <a:t>that are currently on the wave of popularity of </a:t>
            </a:r>
            <a:r>
              <a:rPr lang="en-US" dirty="0" err="1" smtClean="0"/>
              <a:t>smartphones</a:t>
            </a:r>
            <a:r>
              <a:rPr lang="en-US" dirty="0" smtClean="0"/>
              <a:t>, </a:t>
            </a:r>
          </a:p>
          <a:p>
            <a:pPr algn="ctr"/>
            <a:r>
              <a:rPr lang="en-US" dirty="0" smtClean="0"/>
              <a:t>replacing the life of a lot of things </a:t>
            </a:r>
            <a:r>
              <a:rPr lang="en-US" smtClean="0"/>
              <a:t>and </a:t>
            </a:r>
          </a:p>
          <a:p>
            <a:pPr algn="ctr"/>
            <a:r>
              <a:rPr lang="en-US" smtClean="0"/>
              <a:t>take </a:t>
            </a:r>
            <a:r>
              <a:rPr lang="en-US" dirty="0" smtClean="0"/>
              <a:t>place in the </a:t>
            </a:r>
            <a:r>
              <a:rPr lang="en-US" smtClean="0"/>
              <a:t>Internet space, come out</a:t>
            </a:r>
            <a:endParaRPr lang="ru-RU" dirty="0"/>
          </a:p>
        </p:txBody>
      </p:sp>
      <p:pic>
        <p:nvPicPr>
          <p:cNvPr id="1028" name="Picture 4" descr="http://www.digitalrabbitcellular.com/wp-content/uploads/2015/06/LG-Nexus-5-Black.jpg"/>
          <p:cNvPicPr>
            <a:picLocks noChangeAspect="1" noChangeArrowheads="1"/>
          </p:cNvPicPr>
          <p:nvPr/>
        </p:nvPicPr>
        <p:blipFill>
          <a:blip r:embed="rId2" cstate="print"/>
          <a:srcRect/>
          <a:stretch>
            <a:fillRect/>
          </a:stretch>
        </p:blipFill>
        <p:spPr bwMode="auto">
          <a:xfrm>
            <a:off x="1956421" y="2214554"/>
            <a:ext cx="5231158" cy="3571900"/>
          </a:xfrm>
          <a:prstGeom prst="rect">
            <a:avLst/>
          </a:prstGeom>
          <a:noFill/>
        </p:spPr>
      </p:pic>
      <p:sp>
        <p:nvSpPr>
          <p:cNvPr id="6" name="Управляющая кнопка: далее 5">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286644"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Управляющая кнопка: сведения 7">
            <a:hlinkClick r:id="" action="ppaction://noaction" highlightClick="1"/>
          </p:cNvPr>
          <p:cNvSpPr/>
          <p:nvPr/>
        </p:nvSpPr>
        <p:spPr>
          <a:xfrm>
            <a:off x="7858148" y="6143644"/>
            <a:ext cx="500066" cy="500066"/>
          </a:xfrm>
          <a:prstGeom prst="actionButtonInformation">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1" name="Прямоугольник 10"/>
          <p:cNvSpPr/>
          <p:nvPr/>
        </p:nvSpPr>
        <p:spPr>
          <a:xfrm>
            <a:off x="928662" y="1250141"/>
            <a:ext cx="7286676" cy="4357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a:t>
            </a:r>
            <a:r>
              <a:rPr lang="en-US" dirty="0" err="1" smtClean="0"/>
              <a:t>smartphone</a:t>
            </a:r>
            <a:r>
              <a:rPr lang="en-US" dirty="0" smtClean="0"/>
              <a:t> is a mobile phone with an advanced mobile operating system which combines features of a personal computer operating system with other features useful for mobile or handheld use. They typically combine the features of a cell phone with those of other popular mobile devices, such as personal digital assistant (PDA), media player and GPS navigation unit.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1"/>
                                        </p:tgtEl>
                                      </p:cBhvr>
                                    </p:animEffect>
                                    <p:anim calcmode="lin" valueType="num">
                                      <p:cBhvr>
                                        <p:cTn id="25" dur="1000"/>
                                        <p:tgtEl>
                                          <p:spTgt spid="11"/>
                                        </p:tgtEl>
                                        <p:attrNameLst>
                                          <p:attrName>ppt_x</p:attrName>
                                        </p:attrNameLst>
                                      </p:cBhvr>
                                      <p:tavLst>
                                        <p:tav tm="0">
                                          <p:val>
                                            <p:strVal val="ppt_x"/>
                                          </p:val>
                                        </p:tav>
                                        <p:tav tm="100000">
                                          <p:val>
                                            <p:strVal val="ppt_x"/>
                                          </p:val>
                                        </p:tav>
                                      </p:tavLst>
                                    </p:anim>
                                    <p:anim calcmode="lin" valueType="num">
                                      <p:cBhvr>
                                        <p:cTn id="26" dur="1000"/>
                                        <p:tgtEl>
                                          <p:spTgt spid="11"/>
                                        </p:tgtEl>
                                        <p:attrNameLst>
                                          <p:attrName>ppt_y</p:attrName>
                                        </p:attrNameLst>
                                      </p:cBhvr>
                                      <p:tavLst>
                                        <p:tav tm="0">
                                          <p:val>
                                            <p:strVal val="ppt_y"/>
                                          </p:val>
                                        </p:tav>
                                        <p:tav tm="100000">
                                          <p:val>
                                            <p:strVal val="ppt_y+.1"/>
                                          </p:val>
                                        </p:tav>
                                      </p:tavLst>
                                    </p:anim>
                                    <p:set>
                                      <p:cBhvr>
                                        <p:cTn id="2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2" grpId="0"/>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3009" y="857232"/>
            <a:ext cx="6357982" cy="646331"/>
          </a:xfrm>
          <a:prstGeom prst="rect">
            <a:avLst/>
          </a:prstGeom>
        </p:spPr>
        <p:txBody>
          <a:bodyPr wrap="square">
            <a:spAutoFit/>
          </a:bodyPr>
          <a:lstStyle/>
          <a:p>
            <a:pPr algn="ctr"/>
            <a:r>
              <a:rPr lang="en-US" dirty="0" smtClean="0"/>
              <a:t>Almost everyone already has a </a:t>
            </a:r>
            <a:r>
              <a:rPr lang="en-US" dirty="0" err="1" smtClean="0"/>
              <a:t>smartphone</a:t>
            </a:r>
            <a:r>
              <a:rPr lang="en-US" dirty="0" smtClean="0"/>
              <a:t> and use it for various purposes</a:t>
            </a:r>
            <a:endParaRPr lang="ru-RU" dirty="0"/>
          </a:p>
        </p:txBody>
      </p:sp>
      <p:pic>
        <p:nvPicPr>
          <p:cNvPr id="26625" name="Picture 1" descr="C:\Users\PITHON\Downloads\image003.png"/>
          <p:cNvPicPr>
            <a:picLocks noChangeAspect="1" noChangeArrowheads="1"/>
          </p:cNvPicPr>
          <p:nvPr/>
        </p:nvPicPr>
        <p:blipFill>
          <a:blip r:embed="rId2" cstate="print"/>
          <a:srcRect/>
          <a:stretch>
            <a:fillRect/>
          </a:stretch>
        </p:blipFill>
        <p:spPr bwMode="auto">
          <a:xfrm>
            <a:off x="1244068" y="1785926"/>
            <a:ext cx="6655864" cy="4019539"/>
          </a:xfrm>
          <a:prstGeom prst="rect">
            <a:avLst/>
          </a:prstGeom>
          <a:noFill/>
        </p:spPr>
      </p:pic>
      <p:sp>
        <p:nvSpPr>
          <p:cNvPr id="4" name="Управляющая кнопка: далее 3">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858148"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625"/>
                                        </p:tgtEl>
                                        <p:attrNameLst>
                                          <p:attrName>style.visibility</p:attrName>
                                        </p:attrNameLst>
                                      </p:cBhvr>
                                      <p:to>
                                        <p:strVal val="visible"/>
                                      </p:to>
                                    </p:set>
                                    <p:animEffect transition="in" filter="fade">
                                      <p:cBhvr>
                                        <p:cTn id="11" dur="2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1285860"/>
            <a:ext cx="6858048" cy="646331"/>
          </a:xfrm>
          <a:prstGeom prst="rect">
            <a:avLst/>
          </a:prstGeom>
        </p:spPr>
        <p:txBody>
          <a:bodyPr wrap="square">
            <a:spAutoFit/>
          </a:bodyPr>
          <a:lstStyle/>
          <a:p>
            <a:pPr algn="ctr"/>
            <a:r>
              <a:rPr lang="en-US" dirty="0" err="1" smtClean="0"/>
              <a:t>Smartphones</a:t>
            </a:r>
            <a:r>
              <a:rPr lang="en-US" dirty="0" smtClean="0"/>
              <a:t> have all the opportunities that the computer, and now occupy an important place in the Internet space</a:t>
            </a:r>
            <a:endParaRPr lang="ru-RU" dirty="0"/>
          </a:p>
        </p:txBody>
      </p:sp>
      <p:pic>
        <p:nvPicPr>
          <p:cNvPr id="27650" name="Picture 2" descr="C:\Users\PITHON\Downloads\image007.png"/>
          <p:cNvPicPr>
            <a:picLocks noChangeAspect="1" noChangeArrowheads="1"/>
          </p:cNvPicPr>
          <p:nvPr/>
        </p:nvPicPr>
        <p:blipFill>
          <a:blip r:embed="rId2" cstate="print"/>
          <a:srcRect/>
          <a:stretch>
            <a:fillRect/>
          </a:stretch>
        </p:blipFill>
        <p:spPr bwMode="auto">
          <a:xfrm>
            <a:off x="1571604" y="2428868"/>
            <a:ext cx="6315676" cy="3076580"/>
          </a:xfrm>
          <a:prstGeom prst="rect">
            <a:avLst/>
          </a:prstGeom>
          <a:noFill/>
        </p:spPr>
      </p:pic>
      <p:sp>
        <p:nvSpPr>
          <p:cNvPr id="4" name="Управляющая кнопка: далее 3">
            <a:hlinkClick r:id="" action="ppaction://hlinkshowjump?jump=nextslide" highlightClick="1"/>
          </p:cNvPr>
          <p:cNvSpPr/>
          <p:nvPr/>
        </p:nvSpPr>
        <p:spPr>
          <a:xfrm>
            <a:off x="8429652" y="6143644"/>
            <a:ext cx="500066" cy="500066"/>
          </a:xfrm>
          <a:prstGeom prst="actionButtonForwardNex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858148" y="6143644"/>
            <a:ext cx="500066" cy="500066"/>
          </a:xfrm>
          <a:prstGeom prst="actionButtonBackPreviou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fade">
                                      <p:cBhvr>
                                        <p:cTn id="11"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1182</TotalTime>
  <Words>892</Words>
  <Application>Microsoft Office PowerPoint</Application>
  <PresentationFormat>Экран (4:3)</PresentationFormat>
  <Paragraphs>92</Paragraphs>
  <Slides>14</Slides>
  <Notes>1</Notes>
  <HiddenSlides>3</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Открытая</vt:lpstr>
      <vt:lpstr>Information Technology</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in my life</dc:title>
  <dc:creator>PITHON</dc:creator>
  <cp:lastModifiedBy>4sppev</cp:lastModifiedBy>
  <cp:revision>124</cp:revision>
  <dcterms:created xsi:type="dcterms:W3CDTF">2016-02-19T17:28:23Z</dcterms:created>
  <dcterms:modified xsi:type="dcterms:W3CDTF">2016-03-20T11:19:58Z</dcterms:modified>
</cp:coreProperties>
</file>