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FC57-290E-4AFA-B9C0-F705540687CF}" type="datetimeFigureOut">
              <a:rPr lang="ru-RU" smtClean="0"/>
              <a:t>19.03.2016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6B1F-2C24-4CB1-BD0B-37219AA8DB7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FC57-290E-4AFA-B9C0-F705540687CF}" type="datetimeFigureOut">
              <a:rPr lang="ru-RU" smtClean="0"/>
              <a:t>19.03.2016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6B1F-2C24-4CB1-BD0B-37219AA8DB7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FC57-290E-4AFA-B9C0-F705540687CF}" type="datetimeFigureOut">
              <a:rPr lang="ru-RU" smtClean="0"/>
              <a:t>19.03.2016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6B1F-2C24-4CB1-BD0B-37219AA8DB7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FC57-290E-4AFA-B9C0-F705540687CF}" type="datetimeFigureOut">
              <a:rPr lang="ru-RU" smtClean="0"/>
              <a:t>19.03.2016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6B1F-2C24-4CB1-BD0B-37219AA8DB7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FC57-290E-4AFA-B9C0-F705540687CF}" type="datetimeFigureOut">
              <a:rPr lang="ru-RU" smtClean="0"/>
              <a:t>19.03.2016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6B1F-2C24-4CB1-BD0B-37219AA8DB7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FC57-290E-4AFA-B9C0-F705540687CF}" type="datetimeFigureOut">
              <a:rPr lang="ru-RU" smtClean="0"/>
              <a:t>19.03.2016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6B1F-2C24-4CB1-BD0B-37219AA8DB7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FC57-290E-4AFA-B9C0-F705540687CF}" type="datetimeFigureOut">
              <a:rPr lang="ru-RU" smtClean="0"/>
              <a:t>19.03.2016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6B1F-2C24-4CB1-BD0B-37219AA8DB7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FC57-290E-4AFA-B9C0-F705540687CF}" type="datetimeFigureOut">
              <a:rPr lang="ru-RU" smtClean="0"/>
              <a:t>19.03.2016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6B1F-2C24-4CB1-BD0B-37219AA8DB7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FC57-290E-4AFA-B9C0-F705540687CF}" type="datetimeFigureOut">
              <a:rPr lang="ru-RU" smtClean="0"/>
              <a:t>19.03.2016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6B1F-2C24-4CB1-BD0B-37219AA8DB7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FC57-290E-4AFA-B9C0-F705540687CF}" type="datetimeFigureOut">
              <a:rPr lang="ru-RU" smtClean="0"/>
              <a:t>19.03.2016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6B1F-2C24-4CB1-BD0B-37219AA8DB76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5FC57-290E-4AFA-B9C0-F705540687CF}" type="datetimeFigureOut">
              <a:rPr lang="ru-RU" smtClean="0"/>
              <a:t>19.03.2016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E6B1F-2C24-4CB1-BD0B-37219AA8DB7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6F5FC57-290E-4AFA-B9C0-F705540687CF}" type="datetimeFigureOut">
              <a:rPr lang="ru-RU" smtClean="0"/>
              <a:t>19.03.2016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59E6B1F-2C24-4CB1-BD0B-37219AA8DB76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7581226" cy="2088232"/>
          </a:xfrm>
        </p:spPr>
        <p:txBody>
          <a:bodyPr>
            <a:noAutofit/>
          </a:bodyPr>
          <a:lstStyle/>
          <a:p>
            <a:pPr algn="r"/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Подготовили и провели:     Воронина Е.А</a:t>
            </a:r>
          </a:p>
          <a:p>
            <a:pPr algn="r"/>
            <a:r>
              <a:rPr lang="ru-RU" sz="1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Затонская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З.Л</a:t>
            </a:r>
          </a:p>
          <a:p>
            <a:pPr algn="r"/>
            <a:r>
              <a:rPr lang="ru-RU" sz="1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Будковая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И.С</a:t>
            </a:r>
          </a:p>
          <a:p>
            <a:pPr algn="r"/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Попов С.В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Калач 2016 г.</a:t>
            </a:r>
          </a:p>
          <a:p>
            <a:pPr algn="r"/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268760"/>
            <a:ext cx="7175351" cy="3381439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</a:t>
            </a:r>
            <a:r>
              <a:rPr lang="ru-RU" sz="2000" dirty="0" smtClean="0">
                <a:effectLst/>
              </a:rPr>
              <a:t/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родительского 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собрание в  форме игрового практикума</a:t>
            </a:r>
            <a:b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подготовительной группе №3</a:t>
            </a:r>
            <a: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rgbClr val="002060"/>
                </a:solidFill>
                <a:effectLst/>
              </a:rPr>
              <a:t/>
            </a:r>
            <a:br>
              <a:rPr lang="ru-RU" sz="2000" dirty="0">
                <a:solidFill>
                  <a:srgbClr val="002060"/>
                </a:solidFill>
                <a:effectLst/>
              </a:rPr>
            </a:b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“Роль 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дидактической игры в формировании и развитии фонематического </a:t>
            </a:r>
            <a:r>
              <a:rPr lang="ru-RU" sz="24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слуха,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слоговой структуры слова и зрительного восприятия у </a:t>
            </a:r>
            <a:r>
              <a:rPr lang="ru-RU" sz="24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общим недоразвитием речи”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6206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МКДОУ «ЦРР – детский сад №7»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97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5002" y="620688"/>
            <a:ext cx="3394342" cy="226289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9001" y="620687"/>
            <a:ext cx="3368341" cy="224556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5002" y="4077072"/>
            <a:ext cx="3556918" cy="237127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9001" y="4077072"/>
            <a:ext cx="3448813" cy="229920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9832" y="2170900"/>
            <a:ext cx="3005776" cy="2003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17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332656"/>
            <a:ext cx="8208912" cy="6192688"/>
          </a:xfrm>
        </p:spPr>
        <p:txBody>
          <a:bodyPr/>
          <a:lstStyle/>
          <a:p>
            <a:pPr marL="45720" indent="0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Дидактическая игра «Посчитаем слоги»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Цель:</a:t>
            </a:r>
            <a:r>
              <a:rPr lang="ru-RU" dirty="0" smtClean="0"/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учить слоговому анализу слова. Формировать навык деления слов на слоги; произносить каждую часть слова.</a:t>
            </a:r>
          </a:p>
          <a:p>
            <a:pPr marL="45720" indent="0">
              <a:buNone/>
            </a:pPr>
            <a:r>
              <a:rPr lang="ru-RU" b="1" dirty="0" smtClean="0">
                <a:solidFill>
                  <a:srgbClr val="002060"/>
                </a:solidFill>
              </a:rPr>
              <a:t>Ход игры: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дети берут по одному киндер-сюрпризу, достают игрушку и называют ее. Определяют количество слогов в слове и самостоятельно выкладывают столько кубиков, сколько слогов в этом слове.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38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8064" y="3973389"/>
            <a:ext cx="3672408" cy="24482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4033477"/>
            <a:ext cx="3582274" cy="238818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404664"/>
            <a:ext cx="3654282" cy="243618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8064" y="404664"/>
            <a:ext cx="3672408" cy="244827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9832" y="2576823"/>
            <a:ext cx="2952328" cy="1968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567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04664"/>
            <a:ext cx="8424936" cy="6048672"/>
          </a:xfrm>
        </p:spPr>
        <p:txBody>
          <a:bodyPr/>
          <a:lstStyle/>
          <a:p>
            <a:pPr marL="45720" indent="0">
              <a:buNone/>
            </a:pPr>
            <a:r>
              <a:rPr lang="ru-RU" sz="2400" b="1" dirty="0">
                <a:solidFill>
                  <a:srgbClr val="C00000"/>
                </a:solidFill>
                <a:latin typeface="+mj-lt"/>
              </a:rPr>
              <a:t>Дидактическая  </a:t>
            </a:r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игра </a:t>
            </a:r>
            <a:r>
              <a:rPr lang="ru-RU" sz="2400" dirty="0" smtClean="0">
                <a:solidFill>
                  <a:srgbClr val="C00000"/>
                </a:solidFill>
              </a:rPr>
              <a:t>”</a:t>
            </a:r>
            <a:r>
              <a:rPr lang="ru-RU" sz="2400" b="1" dirty="0" smtClean="0">
                <a:solidFill>
                  <a:srgbClr val="C00000"/>
                </a:solidFill>
                <a:latin typeface="+mj-lt"/>
              </a:rPr>
              <a:t>Тайное слово</a:t>
            </a:r>
            <a:r>
              <a:rPr lang="ru-RU" sz="2400" dirty="0" smtClean="0">
                <a:solidFill>
                  <a:srgbClr val="C00000"/>
                </a:solidFill>
              </a:rPr>
              <a:t>”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Цель:</a:t>
            </a:r>
            <a:r>
              <a:rPr lang="ru-RU" sz="2400" b="1" dirty="0" smtClean="0"/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упражнять детей в выделении звука в слове: в начале, в середине, в конце; закрепить знания о геометрических фигурах; воспитывать внимание.</a:t>
            </a:r>
          </a:p>
          <a:p>
            <a:pPr marL="4572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Ход </a:t>
            </a:r>
            <a:r>
              <a:rPr lang="ru-RU" sz="2400" b="1" dirty="0">
                <a:solidFill>
                  <a:srgbClr val="002060"/>
                </a:solidFill>
              </a:rPr>
              <a:t>игры</a:t>
            </a:r>
            <a:r>
              <a:rPr lang="ru-RU" sz="2400" b="1" dirty="0" smtClean="0">
                <a:solidFill>
                  <a:srgbClr val="002060"/>
                </a:solidFill>
              </a:rPr>
              <a:t>: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команды на магнитных досках с изображением цветных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геометрических фигур,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будут записывать “тайное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”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слово, используя магнитную азбуку.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У команды родителей должно получиться слово</a:t>
            </a:r>
            <a:r>
              <a:rPr lang="ru-RU" sz="2400" dirty="0">
                <a:solidFill>
                  <a:srgbClr val="0070C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”март”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sz="2400" b="1" dirty="0" smtClean="0">
                <a:solidFill>
                  <a:srgbClr val="0070C0"/>
                </a:solidFill>
              </a:rPr>
              <a:t> </a:t>
            </a:r>
            <a:r>
              <a:rPr lang="ru-RU" sz="2400" dirty="0">
                <a:solidFill>
                  <a:srgbClr val="0070C0"/>
                </a:solidFill>
              </a:rPr>
              <a:t> </a:t>
            </a: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У команды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детей </a:t>
            </a:r>
            <a:r>
              <a:rPr lang="ru-RU" sz="2400" b="1" dirty="0" smtClean="0">
                <a:solidFill>
                  <a:srgbClr val="C00000"/>
                </a:solidFill>
              </a:rPr>
              <a:t>”мама”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13513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3789040"/>
            <a:ext cx="3947864" cy="263190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8" y="304725"/>
            <a:ext cx="3947864" cy="263190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70705" y="3789040"/>
            <a:ext cx="3947864" cy="263190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4825" y="304725"/>
            <a:ext cx="3733744" cy="248916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816" y="2132856"/>
            <a:ext cx="3275856" cy="2183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3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776864" cy="564980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Проект </a:t>
            </a:r>
            <a:r>
              <a:rPr lang="ru-RU" sz="2400" b="1" dirty="0">
                <a:solidFill>
                  <a:srgbClr val="002060"/>
                </a:solidFill>
              </a:rPr>
              <a:t>решения родительского собрания: 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Поручить Пьявкиной И.В, Сорокиной К.М распечатать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памятки по изготовлению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применению дидактических игр по формированию и развитию фонематического слуха и зрительного восприятия. </a:t>
            </a:r>
          </a:p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Рекомендовать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родителя по памяткам изготовить дидактические игры дома и в игровой форме закреплять умения по формированию фонематического слуха у детей. </a:t>
            </a: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Ответственные: творческая группа родителей, руководитель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группы Блажкова Е.Н</a:t>
            </a:r>
            <a:r>
              <a:rPr lang="ru-RU" sz="2400" dirty="0" smtClean="0">
                <a:solidFill>
                  <a:srgbClr val="0070C0"/>
                </a:solidFill>
              </a:rPr>
              <a:t>.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787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76672"/>
            <a:ext cx="8352928" cy="60486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Вручение подарков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1052736"/>
            <a:ext cx="3232364" cy="215490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536" y="4221088"/>
            <a:ext cx="3457295" cy="230486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76056" y="4317706"/>
            <a:ext cx="3312368" cy="220824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5816" y="2780928"/>
            <a:ext cx="3138128" cy="209208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6096" y="995990"/>
            <a:ext cx="3312368" cy="2208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00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145752"/>
          </a:xfrm>
        </p:spPr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r>
              <a:rPr lang="ru-RU" sz="96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Цель</a:t>
            </a:r>
            <a:r>
              <a:rPr lang="ru-RU" sz="96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:</a:t>
            </a:r>
            <a:r>
              <a:rPr lang="ru-RU" sz="9600" b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96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знакомство </a:t>
            </a:r>
            <a:r>
              <a:rPr lang="ru-RU" sz="9600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родителей с дидактическими играми, направленными на формирование и развитие фонематического </a:t>
            </a:r>
            <a:r>
              <a:rPr lang="ru-RU" sz="96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слуха, слоговой структуры слова </a:t>
            </a:r>
            <a:r>
              <a:rPr lang="ru-RU" sz="9600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и зрительного </a:t>
            </a:r>
            <a:r>
              <a:rPr lang="ru-RU" sz="96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восприятия</a:t>
            </a:r>
            <a:r>
              <a:rPr lang="ru-RU" sz="9600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r>
              <a:rPr lang="ru-RU" sz="96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Задачи:</a:t>
            </a:r>
          </a:p>
          <a:p>
            <a:r>
              <a:rPr lang="ru-RU" sz="9600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п</a:t>
            </a:r>
            <a:r>
              <a:rPr lang="ru-RU" sz="96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омочь </a:t>
            </a:r>
            <a:r>
              <a:rPr lang="ru-RU" sz="9600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понять родителям, что дидактические игры развивают фонематический слух и предупреждают появление дисграфических ошибок при обучении грамоте, способствуют интенсивному развитию навыка чтения целыми словами.   </a:t>
            </a:r>
          </a:p>
          <a:p>
            <a:r>
              <a:rPr lang="ru-RU" sz="9600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 п</a:t>
            </a:r>
            <a:r>
              <a:rPr lang="ru-RU" sz="96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оказать </a:t>
            </a:r>
            <a:r>
              <a:rPr lang="ru-RU" sz="9600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на практике, как в игровой форме можно закрепить знания детей по развитию фонематического слуха.</a:t>
            </a:r>
          </a:p>
          <a:p>
            <a:pPr marL="45720" indent="0">
              <a:buNone/>
            </a:pPr>
            <a:r>
              <a:rPr lang="ru-RU" sz="9600" dirty="0">
                <a:latin typeface="+mj-lt"/>
                <a:cs typeface="Times New Roman" panose="02020603050405020304" pitchFamily="18" charset="0"/>
              </a:rPr>
              <a:t> </a:t>
            </a:r>
          </a:p>
          <a:p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2951138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7137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Участники родительского собрания: </a:t>
            </a:r>
            <a:endParaRPr lang="ru-RU" sz="2400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учитель-логопед, воспитатель, дети, родители.</a:t>
            </a:r>
          </a:p>
          <a:p>
            <a:pPr marL="4572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Структура 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родительского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собрания</a:t>
            </a:r>
          </a:p>
          <a:p>
            <a:pPr lvl="0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Поздравление мам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с праздником 8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марта</a:t>
            </a:r>
          </a:p>
          <a:p>
            <a:pPr lvl="0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Выступление воспитателя</a:t>
            </a:r>
          </a:p>
          <a:p>
            <a:pPr lvl="0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Выступление логопеда</a:t>
            </a:r>
          </a:p>
          <a:p>
            <a:pPr lvl="0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Игровой практикум</a:t>
            </a:r>
          </a:p>
          <a:p>
            <a:pPr lvl="0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Проект решения</a:t>
            </a:r>
          </a:p>
          <a:p>
            <a:pPr lvl="0"/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Вручение подарков мамам</a:t>
            </a:r>
          </a:p>
          <a:p>
            <a:pPr lvl="0"/>
            <a:endParaRPr lang="ru-RU" sz="24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6583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496944" cy="564980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Поздравление мам с праздником 8 марта</a:t>
            </a:r>
            <a:endParaRPr lang="ru-RU" sz="2400" b="1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0688" y="1667035"/>
            <a:ext cx="3343279" cy="230056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0687" y="4149081"/>
            <a:ext cx="3343279" cy="227616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1712007"/>
            <a:ext cx="3312368" cy="223224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16016" y="4121938"/>
            <a:ext cx="3333359" cy="2276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66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04664"/>
            <a:ext cx="8280920" cy="59046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Выступление воспитателя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51920" y="3068960"/>
            <a:ext cx="4788024" cy="319201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984228"/>
            <a:ext cx="4788024" cy="319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132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Выступление логопеда</a:t>
            </a:r>
            <a:endParaRPr lang="ru-RU" sz="2400" b="1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7584" y="1371102"/>
            <a:ext cx="3740271" cy="249351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7824" y="4155380"/>
            <a:ext cx="3719359" cy="24795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3891" y="1371102"/>
            <a:ext cx="3740272" cy="249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26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Игровой практикум</a:t>
            </a:r>
          </a:p>
          <a:p>
            <a:pPr marL="45720" indent="0">
              <a:buNone/>
            </a:pPr>
            <a:r>
              <a:rPr lang="ru-RU" sz="24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Дидактическая игра «Назови имя</a:t>
            </a:r>
            <a:r>
              <a:rPr lang="ru-RU" sz="2400" b="1" dirty="0" smtClean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» </a:t>
            </a:r>
            <a:endParaRPr lang="ru-RU" sz="2400" b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  <a:p>
            <a:pPr marL="4572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Цель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: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упражнять детей в определении первого звука в слове и составлении слова из букв, воспитывать внимание, сосредоточенность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.</a:t>
            </a:r>
          </a:p>
          <a:p>
            <a:pPr marL="45720" indent="0">
              <a:buNone/>
            </a:pPr>
            <a:r>
              <a:rPr lang="ru-RU" sz="2400" b="1" dirty="0" smtClean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Ход игры:</a:t>
            </a:r>
            <a:r>
              <a:rPr lang="ru-RU" sz="2400" b="1" dirty="0">
                <a:solidFill>
                  <a:srgbClr val="0070C0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anose="02020603050405020304" pitchFamily="18" charset="0"/>
              </a:rPr>
              <a:t>командам выдаются кассы букв и карточки с изображением мальчика или девочки. Вверху карточки кармашки с картинками. В каждой картинке нужно выделить первый звук, и в кассе букв выложить имя. </a:t>
            </a:r>
          </a:p>
        </p:txBody>
      </p:sp>
    </p:spTree>
    <p:extLst>
      <p:ext uri="{BB962C8B-B14F-4D97-AF65-F5344CB8AC3E}">
        <p14:creationId xmlns:p14="http://schemas.microsoft.com/office/powerpoint/2010/main" val="242057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082" y="4077071"/>
            <a:ext cx="2817773" cy="201622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52120" y="518454"/>
            <a:ext cx="2612763" cy="190243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082" y="518455"/>
            <a:ext cx="2673758" cy="190243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50536" y="4077072"/>
            <a:ext cx="2815929" cy="20162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9792" y="2132856"/>
            <a:ext cx="3168352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8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76672"/>
            <a:ext cx="8253536" cy="5976664"/>
          </a:xfrm>
        </p:spPr>
        <p:txBody>
          <a:bodyPr/>
          <a:lstStyle/>
          <a:p>
            <a:pPr marL="45720" indent="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Дидактическая игра «Ромашки»</a:t>
            </a:r>
          </a:p>
          <a:p>
            <a:pPr marL="4572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Цель: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развивать слоговую структуру слова. Формировать навык деления на слоги. Развивать тонкую моторику, координацию движений, абстрактно-логическое мышление.</a:t>
            </a:r>
          </a:p>
          <a:p>
            <a:pPr marL="45720" indent="0">
              <a:buNone/>
            </a:pPr>
            <a:r>
              <a:rPr lang="ru-RU" sz="2400" b="1" dirty="0" smtClean="0">
                <a:solidFill>
                  <a:srgbClr val="002060"/>
                </a:solidFill>
              </a:rPr>
              <a:t>Ход игры: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Родители по одному берут перевернутые лепестки, называют изображенную на нем картинку, определяют количество слогов в слове и самостоятельно вставляют лепесток в соответствующую сердцевину. Желательно, чтобы ответы были полными, например: «В слове зонт один слог», «В слове самолет три слога» и т. п. 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104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489</TotalTime>
  <Words>394</Words>
  <Application>Microsoft Office PowerPoint</Application>
  <PresentationFormat>Экран (4:3)</PresentationFormat>
  <Paragraphs>45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Презентация родительского собрание в  форме игрового практикума в подготовительной группе №3   “Роль дидактической игры в формировании и развитии фонематического слуха, слоговой структуры слова и зрительного восприятия у детей с общим недоразвитием речи”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родительского собрание в  форме игрового практикума в логопедической подготовительной группе    “Роль дидактической игры в формировании и развитии фонематического слуха и зрительного восприятия у детей с общим недоразвитием речи”</dc:title>
  <dc:creator>User</dc:creator>
  <cp:lastModifiedBy>user</cp:lastModifiedBy>
  <cp:revision>33</cp:revision>
  <dcterms:created xsi:type="dcterms:W3CDTF">2016-03-04T10:13:50Z</dcterms:created>
  <dcterms:modified xsi:type="dcterms:W3CDTF">2016-03-19T16:03:27Z</dcterms:modified>
</cp:coreProperties>
</file>