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u="sng" dirty="0">
                <a:ea typeface="Calibri"/>
                <a:cs typeface="Times New Roman"/>
              </a:rPr>
              <a:t>«Давайте познакомимся. Адаптационный период</a:t>
            </a:r>
            <a:r>
              <a:rPr lang="ru-RU" b="1" u="sng" dirty="0" smtClean="0">
                <a:ea typeface="Calibri"/>
                <a:cs typeface="Times New Roman"/>
              </a:rPr>
              <a:t>.»</a:t>
            </a: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85728"/>
            <a:ext cx="4329091" cy="1785950"/>
          </a:xfrm>
        </p:spPr>
        <p:txBody>
          <a:bodyPr rtlCol="0">
            <a:normAutofit fontScale="70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Авторы:Коданева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Галина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ячеславовна,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Молькова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Евгения Вячеславовна.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МАДОУ «Детский сад № 57» г. Сыктывкара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ru-RU" dirty="0"/>
              <a:t>Конечно, многие мамы ждут, что негативные моменты поведения и реагирования малыша уйдут в первые же дни. И расстраиваются или даже сердятся, когда этого не происходит. Обычно адаптация проходит за 3-4 недели, но случается, что она растягивается на 3-4 месяца.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8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2348880"/>
            <a:ext cx="8928992" cy="720080"/>
          </a:xfrm>
        </p:spPr>
        <p:txBody>
          <a:bodyPr/>
          <a:lstStyle/>
          <a:p>
            <a:r>
              <a:rPr lang="ru-RU" sz="3200" b="1" dirty="0"/>
              <a:t>II. Почему он так себя ведёт? Или что провоцирует стресс?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2780928"/>
            <a:ext cx="9252520" cy="3345235"/>
          </a:xfrm>
        </p:spPr>
        <p:txBody>
          <a:bodyPr/>
          <a:lstStyle/>
          <a:p>
            <a:r>
              <a:rPr lang="ru-RU" sz="2800" b="1" dirty="0" smtClean="0"/>
              <a:t>1.</a:t>
            </a:r>
            <a:r>
              <a:rPr lang="ru-RU" sz="2800" dirty="0" smtClean="0"/>
              <a:t>В огромной степени стресс провоцирует отрыв от матери. </a:t>
            </a:r>
          </a:p>
          <a:p>
            <a:r>
              <a:rPr lang="ru-RU" sz="2800" b="1" dirty="0" smtClean="0"/>
              <a:t>2</a:t>
            </a:r>
            <a:r>
              <a:rPr lang="ru-RU" sz="2800" dirty="0" smtClean="0"/>
              <a:t>. Чтобы в этой новой обстановке продержаться, ему необходимо здесь вести себя не так, как дома. Но он не знает этой новой формы поведения и от того страдает, боясь сделать что-то не так. </a:t>
            </a:r>
          </a:p>
          <a:p>
            <a:r>
              <a:rPr lang="ru-RU" sz="2800" b="1" dirty="0"/>
              <a:t>3.</a:t>
            </a:r>
            <a:r>
              <a:rPr lang="ru-RU" sz="2800" dirty="0"/>
              <a:t> Обычно, мальчики 3-5 лет более уязвимы в плане адаптации к детскому саду, чем </a:t>
            </a:r>
            <a:r>
              <a:rPr lang="ru-RU" sz="2800" dirty="0" smtClean="0"/>
              <a:t>девочки.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9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/>
          <a:lstStyle/>
          <a:p>
            <a:r>
              <a:rPr lang="ru-RU" sz="3200" b="1" dirty="0"/>
              <a:t>III. Кому легко, а кому трудно</a:t>
            </a:r>
            <a:r>
              <a:rPr lang="ru-RU" sz="32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492896"/>
            <a:ext cx="8928992" cy="3633267"/>
          </a:xfrm>
        </p:spPr>
        <p:txBody>
          <a:bodyPr/>
          <a:lstStyle/>
          <a:p>
            <a:r>
              <a:rPr lang="ru-RU" i="1" dirty="0" smtClean="0"/>
              <a:t> </a:t>
            </a:r>
            <a:r>
              <a:rPr lang="ru-RU" i="1" dirty="0"/>
              <a:t>Детям, чьи родители готовили их к посещению сада </a:t>
            </a:r>
            <a:r>
              <a:rPr lang="ru-RU" i="1" dirty="0" smtClean="0"/>
              <a:t>заранее</a:t>
            </a:r>
          </a:p>
          <a:p>
            <a:r>
              <a:rPr lang="ru-RU" i="1" dirty="0"/>
              <a:t> Детям, физически здоровым, т.е. не имеющим ни хронических </a:t>
            </a:r>
            <a:r>
              <a:rPr lang="ru-RU" i="1" dirty="0" smtClean="0"/>
              <a:t>заболеваний</a:t>
            </a:r>
          </a:p>
          <a:p>
            <a:r>
              <a:rPr lang="ru-RU" i="1" dirty="0"/>
              <a:t>Детям, имеющим навыки </a:t>
            </a:r>
            <a:r>
              <a:rPr lang="ru-RU" i="1" dirty="0" smtClean="0"/>
              <a:t>самостоятельности</a:t>
            </a:r>
          </a:p>
          <a:p>
            <a:r>
              <a:rPr lang="ru-RU" i="1" dirty="0"/>
              <a:t>Детям, чей режим близок к режиму сада</a:t>
            </a:r>
            <a:endParaRPr lang="ru-RU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7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IV. Чем могут помочь родители?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252520" cy="4525963"/>
          </a:xfrm>
        </p:spPr>
        <p:txBody>
          <a:bodyPr/>
          <a:lstStyle/>
          <a:p>
            <a:r>
              <a:rPr lang="ru-RU" sz="2800" dirty="0"/>
              <a:t>В присутствии ребенка всегда отзывайтесь положительно о воспитателях и саде. </a:t>
            </a:r>
            <a:endParaRPr lang="ru-RU" sz="2800" dirty="0" smtClean="0"/>
          </a:p>
          <a:p>
            <a:r>
              <a:rPr lang="ru-RU" sz="2800" dirty="0"/>
              <a:t>В выходные дни не меняйте режим дня ребенка. </a:t>
            </a:r>
            <a:endParaRPr lang="ru-RU" sz="2800" dirty="0" smtClean="0"/>
          </a:p>
          <a:p>
            <a:r>
              <a:rPr lang="ru-RU" sz="2800" dirty="0"/>
              <a:t>Не перегружайте малыша  в период </a:t>
            </a:r>
            <a:r>
              <a:rPr lang="ru-RU" sz="2800" dirty="0" smtClean="0"/>
              <a:t>адаптации.</a:t>
            </a:r>
          </a:p>
          <a:p>
            <a:r>
              <a:rPr lang="ru-RU" sz="2800" dirty="0"/>
              <a:t>Постарайтесь, чтобы дома малыша окружала спокойная и бесконфликтная атмосфера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Будьте терпимее к капризам. </a:t>
            </a:r>
            <a:endParaRPr lang="ru-RU" sz="2800" dirty="0" smtClean="0"/>
          </a:p>
          <a:p>
            <a:r>
              <a:rPr lang="ru-RU" sz="2800" dirty="0"/>
              <a:t>Согласовав предварительно с воспитателем, дайте в сад небольшую мягкую </a:t>
            </a:r>
            <a:r>
              <a:rPr lang="ru-RU" sz="2800" dirty="0" smtClean="0"/>
              <a:t>игрушку.</a:t>
            </a:r>
          </a:p>
          <a:p>
            <a:r>
              <a:rPr lang="ru-RU" sz="2800" dirty="0"/>
              <a:t>Призовите на помощь сказку или игру. </a:t>
            </a: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977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8856984" cy="1656184"/>
          </a:xfrm>
        </p:spPr>
        <p:txBody>
          <a:bodyPr/>
          <a:lstStyle/>
          <a:p>
            <a:pPr algn="just"/>
            <a:r>
              <a:rPr lang="ru-RU" dirty="0"/>
              <a:t> </a:t>
            </a:r>
            <a:r>
              <a:rPr lang="ru-RU" sz="2800" dirty="0"/>
              <a:t>Как известно, круг близких людей для ребенка – это семья. Но, придя в детский сад, ребенок сталкивается с необходимостью взаимодействовать с воспитателями группы.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761656"/>
            <a:ext cx="8928992" cy="3096344"/>
          </a:xfrm>
        </p:spPr>
        <p:txBody>
          <a:bodyPr/>
          <a:lstStyle/>
          <a:p>
            <a:pPr lvl="0"/>
            <a:r>
              <a:rPr lang="ru-RU" dirty="0"/>
              <a:t>Что могут сделать родители, чтобы приблизить образ «чужой тети» - воспитателя к «своему» кругу общения ребенка?</a:t>
            </a:r>
          </a:p>
          <a:p>
            <a:pPr lvl="0"/>
            <a:r>
              <a:rPr lang="ru-RU" dirty="0"/>
              <a:t>Каким, на ваш взгляд, должен быть педагог, чтобы обрести доверие родителя?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56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b="1" dirty="0"/>
              <a:t>V. Спокойное утро.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525963"/>
          </a:xfrm>
        </p:spPr>
        <p:txBody>
          <a:bodyPr/>
          <a:lstStyle/>
          <a:p>
            <a:r>
              <a:rPr lang="ru-RU" sz="2800" dirty="0"/>
              <a:t>С</a:t>
            </a:r>
            <a:r>
              <a:rPr lang="ru-RU" sz="2800" dirty="0" smtClean="0"/>
              <a:t>покойна </a:t>
            </a:r>
            <a:r>
              <a:rPr lang="ru-RU" sz="2800" dirty="0"/>
              <a:t>мама — спокоен малыш. Он "считывает" вашу неуверенность и еще больше расстраивается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И дома, и в саду говорите с малышом спокойно, уверенно. Проявляйте доброжелательную настойчивость при пробуждении, одевании, а в саду — раздевании. </a:t>
            </a:r>
            <a:endParaRPr lang="ru-RU" sz="2800" dirty="0" smtClean="0"/>
          </a:p>
          <a:p>
            <a:r>
              <a:rPr lang="ru-RU" sz="2800" dirty="0"/>
              <a:t>Пусть малыша отводит тот родитель или родственник, с которым ему легче расстаться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Обязательно </a:t>
            </a:r>
            <a:r>
              <a:rPr lang="ru-RU" sz="2800" dirty="0"/>
              <a:t>скажите, что вы придете, и обозначьте когда (после прогулки, или после обеда, или после того, как он поспит и покушает).</a:t>
            </a:r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39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VI. Типичные ошибки родителей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ru-RU" sz="2800" dirty="0" smtClean="0"/>
              <a:t>Нельзя наказывать или сердиться на малыша за то, что он плачет при расставании или дома при упоминании необходимости идти в сад! </a:t>
            </a:r>
          </a:p>
          <a:p>
            <a:r>
              <a:rPr lang="ru-RU" sz="2800" dirty="0" smtClean="0"/>
              <a:t>Стоит избегать разговоров о </a:t>
            </a:r>
            <a:r>
              <a:rPr lang="ru-RU" sz="2800" dirty="0" err="1" smtClean="0"/>
              <a:t>слёзах</a:t>
            </a:r>
            <a:r>
              <a:rPr lang="ru-RU" sz="2800" dirty="0" smtClean="0"/>
              <a:t> малыша с другими членами семьи в его присутствии. </a:t>
            </a:r>
          </a:p>
          <a:p>
            <a:r>
              <a:rPr lang="ru-RU" sz="2800" dirty="0" smtClean="0"/>
              <a:t>Нельзя пугать детским садом .</a:t>
            </a:r>
          </a:p>
          <a:p>
            <a:r>
              <a:rPr lang="ru-RU" sz="2800" dirty="0"/>
              <a:t>Нельзя плохо отзываться о воспитателях и саде при ребенке. </a:t>
            </a:r>
            <a:endParaRPr lang="ru-RU" sz="2800" dirty="0" smtClean="0"/>
          </a:p>
          <a:p>
            <a:r>
              <a:rPr lang="ru-RU" sz="2800" dirty="0" smtClean="0"/>
              <a:t>Нельзя </a:t>
            </a:r>
            <a:r>
              <a:rPr lang="ru-RU" sz="2800" dirty="0"/>
              <a:t>обманывать ребенка, говоря, что вы придете очень скоро, если малышу, например, предстоит оставаться в садике полдня или даже полный день. </a:t>
            </a: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02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08720"/>
          </a:xfrm>
        </p:spPr>
        <p:txBody>
          <a:bodyPr/>
          <a:lstStyle/>
          <a:p>
            <a:r>
              <a:rPr lang="ru-RU" sz="3200" b="1" dirty="0" smtClean="0"/>
              <a:t>VII. Помощь нужна еще и родителям!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Чтобы помочь себе, нужно: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быть уверенными, что посещение сада действительно нужно семье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поверить, что малыш на самом деле вовсе не "слабое" </a:t>
            </a:r>
            <a:r>
              <a:rPr lang="ru-RU" dirty="0" smtClean="0"/>
              <a:t>создание.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воспользоваться </a:t>
            </a:r>
            <a:r>
              <a:rPr lang="ru-RU" dirty="0" smtClean="0"/>
              <a:t>помощью психолога.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заручиться поддержкой. Вокруг вас родители, переживающие те же чувства в этот период.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40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503" y="3000375"/>
            <a:ext cx="3714994" cy="3125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051720" y="1682015"/>
            <a:ext cx="4752529" cy="1170921"/>
          </a:xfrm>
        </p:spPr>
        <p:txBody>
          <a:bodyPr/>
          <a:lstStyle/>
          <a:p>
            <a:r>
              <a:rPr lang="ru-RU" b="1" dirty="0" smtClean="0"/>
              <a:t>Ребенок</a:t>
            </a:r>
            <a:endParaRPr lang="ru-RU" b="1" dirty="0" smtClean="0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2699792" y="3019756"/>
            <a:ext cx="3384376" cy="338437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 rot="16200000">
            <a:off x="3902776" y="29290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4254207">
            <a:off x="5263835" y="44588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06360">
            <a:off x="2581149" y="4416115"/>
            <a:ext cx="1012024" cy="54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4509120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Педагог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288566" y="4487039"/>
            <a:ext cx="2672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Родитель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2400" b="1" dirty="0"/>
              <a:t>Адаптация</a:t>
            </a:r>
            <a:r>
              <a:rPr lang="ru-RU" sz="2400" dirty="0"/>
              <a:t> - это приспособление или привыкание организма к новой обстановке. </a:t>
            </a:r>
            <a:endParaRPr lang="ru-RU" sz="2400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340768"/>
            <a:ext cx="4431977" cy="44644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новой обстановке малыш постоянно находится в сильном нервно-психическом напряжении, стрессе, который не прекращается ни на минуту особенно в первые дни.</a:t>
            </a: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32856"/>
            <a:ext cx="2203617" cy="3206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964488" cy="413732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 I. Портрет ребёнка, поступившего в детский </a:t>
            </a:r>
            <a:r>
              <a:rPr lang="ru-RU" b="1" dirty="0" smtClean="0"/>
              <a:t>сад.</a:t>
            </a:r>
          </a:p>
          <a:p>
            <a:pPr marL="0" indent="0" algn="r">
              <a:buNone/>
            </a:pPr>
            <a:r>
              <a:rPr lang="ru-RU" u="sng" dirty="0" smtClean="0"/>
              <a:t>Эмоции ребенка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смену отрицательным эмоциям обязательно придут положительные, свидетельствующие о завершении адаптационного периода.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75804"/>
            <a:ext cx="2769096" cy="207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244" y="3290714"/>
            <a:ext cx="2764103" cy="1803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13" y="2780928"/>
            <a:ext cx="3127896" cy="2086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50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91264" cy="720080"/>
          </a:xfrm>
        </p:spPr>
        <p:txBody>
          <a:bodyPr/>
          <a:lstStyle/>
          <a:p>
            <a:r>
              <a:rPr lang="ru-RU" sz="2800" u="sng" dirty="0"/>
              <a:t>Контакты со сверстниками и воспитателем</a:t>
            </a:r>
            <a:endParaRPr lang="ru-RU" sz="2800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2420888"/>
            <a:ext cx="5368081" cy="4248200"/>
          </a:xfrm>
        </p:spPr>
        <p:txBody>
          <a:bodyPr/>
          <a:lstStyle/>
          <a:p>
            <a:r>
              <a:rPr lang="ru-RU" dirty="0"/>
              <a:t>О том, что адаптация идет успешно, можно судить по тому, что кроха все охотнее взаимодействует с воспитателем в группе, откликается на его просьбы, следует режимным моментам.</a:t>
            </a:r>
          </a:p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8" b="13444"/>
          <a:stretch/>
        </p:blipFill>
        <p:spPr>
          <a:xfrm>
            <a:off x="5292080" y="4005064"/>
            <a:ext cx="3461257" cy="2358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030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39552" y="2266154"/>
            <a:ext cx="3240360" cy="2160240"/>
          </a:xfrm>
        </p:spPr>
        <p:txBody>
          <a:bodyPr/>
          <a:lstStyle/>
          <a:p>
            <a:r>
              <a:rPr lang="ru-RU" sz="2800" u="sng" dirty="0" smtClean="0"/>
              <a:t>Познавательная </a:t>
            </a:r>
            <a:r>
              <a:rPr lang="ru-RU" sz="2800" u="sng" dirty="0"/>
              <a:t>активность</a:t>
            </a:r>
            <a:endParaRPr lang="ru-RU" sz="2800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67544" y="4581128"/>
            <a:ext cx="8136904" cy="4954588"/>
          </a:xfrm>
        </p:spPr>
        <p:txBody>
          <a:bodyPr/>
          <a:lstStyle/>
          <a:p>
            <a:r>
              <a:rPr lang="ru-RU" dirty="0"/>
              <a:t>Первое время познавательная активность бывает снижена или даже вовсе отсутствовать на фоне стрессовых реакций. </a:t>
            </a: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988840"/>
            <a:ext cx="3486273" cy="261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64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2314600" cy="864096"/>
          </a:xfrm>
        </p:spPr>
        <p:txBody>
          <a:bodyPr/>
          <a:lstStyle/>
          <a:p>
            <a:r>
              <a:rPr lang="ru-RU" sz="2800" u="sng" dirty="0"/>
              <a:t>Навыки.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48880"/>
            <a:ext cx="9036496" cy="1872209"/>
          </a:xfrm>
        </p:spPr>
        <p:txBody>
          <a:bodyPr/>
          <a:lstStyle/>
          <a:p>
            <a:r>
              <a:rPr lang="ru-RU" sz="2800" dirty="0"/>
              <a:t>Успешность адаптации определяется тем, что ребенок не только "вспоминает" забытое, но вы, с удивлением и радостью, отмечаете новые достижения, которым он научился в саду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4218149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latin typeface="+mn-lt"/>
              </a:rPr>
              <a:t>Особенности речи</a:t>
            </a:r>
            <a:r>
              <a:rPr lang="ru-RU" sz="2800" dirty="0">
                <a:latin typeface="+mn-lt"/>
              </a:rPr>
              <a:t>.</a:t>
            </a:r>
            <a:endParaRPr lang="ru-RU" sz="28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788384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>
                <a:latin typeface="+mn-lt"/>
                <a:ea typeface="Times New Roman"/>
              </a:rPr>
              <a:t>У некоторых детей словарный запас скудеет или появляются "облегченные" слова и предложения. Не волнуйтесь! Речь восстановится и обогатится, когда адаптация будет завершена.</a:t>
            </a:r>
            <a:endParaRPr lang="ru-RU" sz="2800" dirty="0">
              <a:effectLst/>
              <a:latin typeface="+mn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962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712968" cy="11430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2800" u="sng" dirty="0"/>
              <a:t>Двигательная активность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Некоторые </a:t>
            </a:r>
            <a:r>
              <a:rPr lang="ru-RU" sz="2800" dirty="0"/>
              <a:t>дети становятся "заторможенными", а некоторые — неуправляемо активными. Это зависит от темперамента ребенка. Изменяется также и домашняя активность.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149080"/>
            <a:ext cx="8229600" cy="2376264"/>
          </a:xfrm>
        </p:spPr>
        <p:txBody>
          <a:bodyPr/>
          <a:lstStyle/>
          <a:p>
            <a:r>
              <a:rPr lang="ru-RU" sz="2800" u="sng" dirty="0"/>
              <a:t>Сон</a:t>
            </a:r>
            <a:r>
              <a:rPr lang="ru-RU" sz="2800" u="sng" dirty="0" smtClean="0"/>
              <a:t>.</a:t>
            </a:r>
          </a:p>
          <a:p>
            <a:pPr marL="0" indent="0">
              <a:buNone/>
            </a:pPr>
            <a:r>
              <a:rPr lang="ru-RU" sz="2800" dirty="0"/>
              <a:t>Если вы оставляете ребенка в саду на дневной сон, то готовьтесь, что в первые дни он будет засыпать плохо. Иногда дети вскакивают, или, уснув, вскоре просыпаться с плачем.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2199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6832"/>
            <a:ext cx="8964488" cy="1944216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2800" u="sng" dirty="0"/>
              <a:t>Аппетит</a:t>
            </a:r>
            <a:r>
              <a:rPr lang="ru-RU" sz="2800" dirty="0" smtClean="0"/>
              <a:t>.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/>
              <a:t>первое время у ребенка бывает пониженный аппетит. Это связано с непривычной пищей (непривычен и вид, и вкус), а также со стрессовыми реакциями — малышу просто не хочется есть.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05064"/>
            <a:ext cx="8928992" cy="2121099"/>
          </a:xfrm>
        </p:spPr>
        <p:txBody>
          <a:bodyPr/>
          <a:lstStyle/>
          <a:p>
            <a:r>
              <a:rPr lang="ru-RU" sz="2800" u="sng" dirty="0" smtClean="0"/>
              <a:t>Здоровье</a:t>
            </a:r>
          </a:p>
          <a:p>
            <a:pPr marL="0" indent="0">
              <a:buNone/>
            </a:pPr>
            <a:r>
              <a:rPr lang="ru-RU" sz="2800" dirty="0"/>
              <a:t>Стресс приводит к тому, что ребёнок слабеет, снижается сопротивляемость организма инфекциям и он может заболеть в первый месяц (а то и раньше) посещения садика.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1654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137</TotalTime>
  <Words>799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Шаблон 2</vt:lpstr>
      <vt:lpstr>«Давайте познакомимся. Адаптационный период.»</vt:lpstr>
      <vt:lpstr>Ребенок</vt:lpstr>
      <vt:lpstr>Адаптация - это приспособление или привыкание организма к новой обстановке. </vt:lpstr>
      <vt:lpstr>Презентация PowerPoint</vt:lpstr>
      <vt:lpstr>Контакты со сверстниками и воспитателем</vt:lpstr>
      <vt:lpstr>Познавательная активность</vt:lpstr>
      <vt:lpstr>Навыки.</vt:lpstr>
      <vt:lpstr>Двигательная активность. Некоторые дети становятся "заторможенными", а некоторые — неуправляемо активными. Это зависит от темперамента ребенка. Изменяется также и домашняя активность. </vt:lpstr>
      <vt:lpstr>Аппетит.  В первое время у ребенка бывает пониженный аппетит. Это связано с непривычной пищей (непривычен и вид, и вкус), а также со стрессовыми реакциями — малышу просто не хочется есть. </vt:lpstr>
      <vt:lpstr>Презентация PowerPoint</vt:lpstr>
      <vt:lpstr>II. Почему он так себя ведёт? Или что провоцирует стресс? </vt:lpstr>
      <vt:lpstr>III. Кому легко, а кому трудно. </vt:lpstr>
      <vt:lpstr>IV. Чем могут помочь родители? </vt:lpstr>
      <vt:lpstr> Как известно, круг близких людей для ребенка – это семья. Но, придя в детский сад, ребенок сталкивается с необходимостью взаимодействовать с воспитателями группы. </vt:lpstr>
      <vt:lpstr>V. Спокойное утро.</vt:lpstr>
      <vt:lpstr>VI. Типичные ошибки родителей </vt:lpstr>
      <vt:lpstr>VII. Помощь нужна еще и родителям!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«Давайте познакомимся. Адаптационный период.»</dc:title>
  <dc:creator>User</dc:creator>
  <cp:lastModifiedBy>User</cp:lastModifiedBy>
  <cp:revision>11</cp:revision>
  <dcterms:created xsi:type="dcterms:W3CDTF">2015-09-09T17:01:39Z</dcterms:created>
  <dcterms:modified xsi:type="dcterms:W3CDTF">2015-09-09T19:19:34Z</dcterms:modified>
</cp:coreProperties>
</file>