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6444" autoAdjust="0"/>
  </p:normalViewPr>
  <p:slideViewPr>
    <p:cSldViewPr>
      <p:cViewPr varScale="1">
        <p:scale>
          <a:sx n="64" d="100"/>
          <a:sy n="64" d="100"/>
        </p:scale>
        <p:origin x="-6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8F401C4-D1A0-4362-A2EC-0D7E0C0C8FBF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E137595-706C-48B9-BCAC-2C1760697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1C4-D1A0-4362-A2EC-0D7E0C0C8FBF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7595-706C-48B9-BCAC-2C1760697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1C4-D1A0-4362-A2EC-0D7E0C0C8FBF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7595-706C-48B9-BCAC-2C1760697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8F401C4-D1A0-4362-A2EC-0D7E0C0C8FBF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7595-706C-48B9-BCAC-2C1760697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8F401C4-D1A0-4362-A2EC-0D7E0C0C8FBF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E137595-706C-48B9-BCAC-2C176069749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8F401C4-D1A0-4362-A2EC-0D7E0C0C8FBF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137595-706C-48B9-BCAC-2C1760697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8F401C4-D1A0-4362-A2EC-0D7E0C0C8FBF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E137595-706C-48B9-BCAC-2C1760697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01C4-D1A0-4362-A2EC-0D7E0C0C8FBF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7595-706C-48B9-BCAC-2C1760697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8F401C4-D1A0-4362-A2EC-0D7E0C0C8FBF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137595-706C-48B9-BCAC-2C1760697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8F401C4-D1A0-4362-A2EC-0D7E0C0C8FBF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E137595-706C-48B9-BCAC-2C1760697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8F401C4-D1A0-4362-A2EC-0D7E0C0C8FBF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E137595-706C-48B9-BCAC-2C1760697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8F401C4-D1A0-4362-A2EC-0D7E0C0C8FBF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E137595-706C-48B9-BCAC-2C1760697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olnet.ee/gallery/dream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olnet.ee/parents/p1_61_pic02zv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solnet.ee/parents/p1_61_pic03zv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net.ee/parents/p1_58.html" TargetMode="External"/><Relationship Id="rId2" Type="http://schemas.openxmlformats.org/officeDocument/2006/relationships/hyperlink" Target="http://www.solnet.ee/names/index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785794"/>
            <a:ext cx="650085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0066"/>
                </a:solidFill>
                <a:latin typeface="Book Antiqua" pitchFamily="18" charset="0"/>
                <a:ea typeface="Times New Roman" pitchFamily="18" charset="0"/>
              </a:rPr>
              <a:t>Система оценки достижений планируемых результатов освоения</a:t>
            </a:r>
            <a:endParaRPr lang="en-US" sz="4000" b="1" dirty="0" smtClean="0">
              <a:solidFill>
                <a:srgbClr val="000066"/>
              </a:solidFill>
              <a:latin typeface="Book Antiqua" pitchFamily="18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0066"/>
                </a:solidFill>
                <a:latin typeface="Book Antiqua" pitchFamily="18" charset="0"/>
                <a:ea typeface="Times New Roman" pitchFamily="18" charset="0"/>
              </a:rPr>
              <a:t> основной образовательной программы начального общего образования</a:t>
            </a:r>
            <a:endParaRPr lang="en-US" sz="4000" b="1" dirty="0" smtClean="0">
              <a:solidFill>
                <a:srgbClr val="000066"/>
              </a:solidFill>
              <a:latin typeface="Book Antiqua" pitchFamily="18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4000" b="1" dirty="0" smtClean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4000" b="1" dirty="0" smtClean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ртфолио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235745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71802" y="500042"/>
            <a:ext cx="53578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Все мероприятия, которые проводятся вне рамок учебной деятельности можно отнести к общественной работе (поручениям). </a:t>
            </a:r>
          </a:p>
          <a:p>
            <a:endParaRPr lang="ru-RU" dirty="0"/>
          </a:p>
        </p:txBody>
      </p:sp>
      <p:pic>
        <p:nvPicPr>
          <p:cNvPr id="5" name="Рисунок 4" descr="Портфолио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357562"/>
            <a:ext cx="2428892" cy="307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1472" y="3857628"/>
            <a:ext cx="46434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В этот раздел ребенок помещает свои творческие работы: </a:t>
            </a:r>
            <a:r>
              <a:rPr lang="ru-RU" sz="2400" b="1" dirty="0" smtClean="0">
                <a:solidFill>
                  <a:schemeClr val="bg1"/>
                </a:solidFill>
                <a:hlinkClick r:id="rId4"/>
              </a:rPr>
              <a:t>рисунки</a:t>
            </a:r>
            <a:r>
              <a:rPr lang="ru-RU" sz="2400" b="1" dirty="0" smtClean="0">
                <a:solidFill>
                  <a:schemeClr val="bg1"/>
                </a:solidFill>
              </a:rPr>
              <a:t>, сказки, стихи. Если выполнена объемная работа (поделка), нужно поместить ее фотографию.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ортфолио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142876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Портфолио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285992"/>
            <a:ext cx="142876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Портфолио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572008"/>
            <a:ext cx="135732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5984" y="214290"/>
            <a:ext cx="65722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В начальной школе дети принимают активное участие в экскурсионно-познавательных программах, ходят в театр, на выставки, посещают музеи. Необходимо в завершение экскурсии или похода предложить ребенку творческое домашнее задание, выполняя которое, он не только вспомнит содержание экскурсии, но и получит возможность выразить свои впечатления.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214546" y="2643182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Здесь размещаются грамоты, сертификаты, дипломы, благодарственные письма, а также итоговые аттестационные ведомости.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4296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Выпускник овладел опорной системой знаний и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учебными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действиями, необходимыми для продолжения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образования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следующей ступени</a:t>
            </a:r>
            <a:endParaRPr lang="ru-RU" sz="28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285992"/>
            <a:ext cx="857256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достижение планируемых </a:t>
            </a:r>
            <a:r>
              <a:rPr lang="ru-RU" sz="2800" dirty="0" smtClean="0"/>
              <a:t>результатов </a:t>
            </a:r>
            <a:r>
              <a:rPr lang="ru-RU" sz="2800" dirty="0" smtClean="0"/>
              <a:t>по всем основным разделам учебной программы с </a:t>
            </a:r>
            <a:r>
              <a:rPr lang="ru-RU" sz="2800" u="sng" dirty="0" smtClean="0">
                <a:solidFill>
                  <a:srgbClr val="C00000"/>
                </a:solidFill>
              </a:rPr>
              <a:t>оценкой «удовлетворительно», </a:t>
            </a:r>
            <a:r>
              <a:rPr lang="ru-RU" sz="2800" dirty="0" smtClean="0"/>
              <a:t>а </a:t>
            </a:r>
            <a:r>
              <a:rPr lang="ru-RU" sz="2800" dirty="0" smtClean="0"/>
              <a:t>результаты </a:t>
            </a:r>
            <a:r>
              <a:rPr lang="ru-RU" sz="2800" dirty="0" smtClean="0"/>
              <a:t>выполнения итоговых работ свидетельствуют о </a:t>
            </a:r>
            <a:r>
              <a:rPr lang="ru-RU" sz="2800" dirty="0" smtClean="0"/>
              <a:t>правильном </a:t>
            </a:r>
            <a:r>
              <a:rPr lang="ru-RU" sz="2800" dirty="0" smtClean="0"/>
              <a:t>выполнении </a:t>
            </a:r>
            <a:r>
              <a:rPr lang="ru-RU" sz="2800" u="sng" dirty="0" smtClean="0">
                <a:solidFill>
                  <a:srgbClr val="C00000"/>
                </a:solidFill>
              </a:rPr>
              <a:t>не менее 50 % заданий</a:t>
            </a:r>
            <a:r>
              <a:rPr lang="ru-RU" sz="2800" dirty="0" smtClean="0"/>
              <a:t> базового уровня.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792961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Выпускник овладел опорной системой знаний,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необходимой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для продолжения образования на следующей ступени, на уровне осознанного произвольного овладения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учебными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действиями.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928934"/>
            <a:ext cx="7786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rgbClr val="C00000"/>
                </a:solidFill>
              </a:rPr>
              <a:t>оценка «хорошо» или «отлично», </a:t>
            </a:r>
            <a:endParaRPr lang="ru-RU" sz="3200" u="sng" dirty="0" smtClean="0">
              <a:solidFill>
                <a:srgbClr val="C00000"/>
              </a:solidFill>
            </a:endParaRPr>
          </a:p>
          <a:p>
            <a:r>
              <a:rPr lang="ru-RU" sz="3200" dirty="0" smtClean="0"/>
              <a:t>а </a:t>
            </a:r>
            <a:r>
              <a:rPr lang="ru-RU" sz="3200" dirty="0" smtClean="0"/>
              <a:t>результаты выполнения итоговых </a:t>
            </a:r>
            <a:r>
              <a:rPr lang="ru-RU" sz="3200" dirty="0" smtClean="0"/>
              <a:t>работ </a:t>
            </a:r>
            <a:r>
              <a:rPr lang="ru-RU" sz="3200" dirty="0" smtClean="0"/>
              <a:t>свидетельствуют о правильном выполнении </a:t>
            </a:r>
            <a:r>
              <a:rPr lang="ru-RU" sz="3200" u="sng" dirty="0" smtClean="0">
                <a:solidFill>
                  <a:srgbClr val="C00000"/>
                </a:solidFill>
              </a:rPr>
              <a:t>не менее 65 % заданий</a:t>
            </a:r>
            <a:r>
              <a:rPr lang="ru-RU" sz="3200" dirty="0" smtClean="0"/>
              <a:t> базового уровня 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428604"/>
            <a:ext cx="850112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C000"/>
                </a:solidFill>
                <a:latin typeface="Georgia" pitchFamily="18" charset="0"/>
              </a:rPr>
              <a:t>Выпускник не овладел опорной системой знаний и </a:t>
            </a:r>
            <a:r>
              <a:rPr lang="ru-RU" sz="2800" b="1" i="1" dirty="0" smtClean="0">
                <a:solidFill>
                  <a:srgbClr val="FFC000"/>
                </a:solidFill>
                <a:latin typeface="Georgia" pitchFamily="18" charset="0"/>
              </a:rPr>
              <a:t>учебными </a:t>
            </a:r>
            <a:r>
              <a:rPr lang="ru-RU" sz="2800" b="1" i="1" dirty="0" smtClean="0">
                <a:solidFill>
                  <a:srgbClr val="FFC000"/>
                </a:solidFill>
                <a:latin typeface="Georgia" pitchFamily="18" charset="0"/>
              </a:rPr>
              <a:t>действиями, необходимыми для продолжения </a:t>
            </a:r>
            <a:r>
              <a:rPr lang="ru-RU" sz="2800" b="1" i="1" dirty="0" smtClean="0">
                <a:solidFill>
                  <a:srgbClr val="FFC000"/>
                </a:solidFill>
                <a:latin typeface="Georgia" pitchFamily="18" charset="0"/>
              </a:rPr>
              <a:t>образования </a:t>
            </a:r>
            <a:r>
              <a:rPr lang="ru-RU" sz="2800" b="1" i="1" dirty="0" smtClean="0">
                <a:solidFill>
                  <a:srgbClr val="FFC000"/>
                </a:solidFill>
                <a:latin typeface="Georgia" pitchFamily="18" charset="0"/>
              </a:rPr>
              <a:t>на следующей ступени.</a:t>
            </a: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3000372"/>
            <a:ext cx="707236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результаты выполнения итоговых работ свидетельствуют о </a:t>
            </a:r>
            <a:r>
              <a:rPr lang="ru-RU" sz="3200" dirty="0" smtClean="0"/>
              <a:t>правильном </a:t>
            </a:r>
            <a:r>
              <a:rPr lang="ru-RU" sz="3200" dirty="0" smtClean="0"/>
              <a:t>выполнении </a:t>
            </a:r>
            <a:r>
              <a:rPr lang="ru-RU" sz="3200" u="sng" dirty="0" smtClean="0">
                <a:solidFill>
                  <a:srgbClr val="C00000"/>
                </a:solidFill>
              </a:rPr>
              <a:t>менее 50 % заданий</a:t>
            </a:r>
            <a:r>
              <a:rPr lang="ru-RU" sz="3200" dirty="0" smtClean="0"/>
              <a:t> базового уровня.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71480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FF00"/>
                </a:solidFill>
                <a:latin typeface="Arial Black" pitchFamily="34" charset="0"/>
              </a:rPr>
              <a:t>Три группы образовательных результатов:</a:t>
            </a:r>
            <a:endParaRPr lang="ru-RU" sz="2800" i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2143116"/>
            <a:ext cx="4500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Book Antiqua" pitchFamily="18" charset="0"/>
              </a:rPr>
              <a:t>личностные</a:t>
            </a:r>
            <a:endParaRPr lang="ru-RU" sz="4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3214686"/>
            <a:ext cx="56436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solidFill>
                  <a:srgbClr val="FF0000"/>
                </a:solidFill>
                <a:latin typeface="Book Antiqua" pitchFamily="18" charset="0"/>
              </a:rPr>
              <a:t>метапредметные</a:t>
            </a:r>
            <a:endParaRPr lang="ru-RU" sz="4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48" y="4429132"/>
            <a:ext cx="4214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Book Antiqua" pitchFamily="18" charset="0"/>
              </a:rPr>
              <a:t>предметные</a:t>
            </a:r>
            <a:endParaRPr lang="ru-RU" sz="4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500042"/>
            <a:ext cx="757242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 smtClean="0"/>
              <a:t>       </a:t>
            </a:r>
            <a:r>
              <a:rPr lang="ru-RU" sz="2800" b="1" i="1" dirty="0" smtClean="0">
                <a:solidFill>
                  <a:schemeClr val="bg1"/>
                </a:solidFill>
              </a:rPr>
              <a:t>В </a:t>
            </a:r>
            <a:r>
              <a:rPr lang="ru-RU" sz="2800" b="1" i="1" dirty="0" smtClean="0">
                <a:solidFill>
                  <a:schemeClr val="bg1"/>
                </a:solidFill>
              </a:rPr>
              <a:t>школе ученики получили задание подобрать материалы об одном из древних городов России и составить такие вопросы, которые позволили бы проверить знания по нескольким предметам. </a:t>
            </a:r>
            <a:endParaRPr lang="ru-RU" sz="2800" b="1" i="1" dirty="0" smtClean="0">
              <a:solidFill>
                <a:schemeClr val="bg1"/>
              </a:solidFill>
            </a:endParaRPr>
          </a:p>
          <a:p>
            <a:pPr algn="just"/>
            <a:r>
              <a:rPr lang="ru-RU" sz="2800" b="1" i="1" dirty="0" smtClean="0">
                <a:solidFill>
                  <a:schemeClr val="bg1"/>
                </a:solidFill>
              </a:rPr>
              <a:t>     Твоя </a:t>
            </a:r>
            <a:r>
              <a:rPr lang="ru-RU" sz="2800" b="1" i="1" dirty="0" smtClean="0">
                <a:solidFill>
                  <a:schemeClr val="bg1"/>
                </a:solidFill>
              </a:rPr>
              <a:t>задача – оценить, справились ли ребята с этим заданием. Прочитай тексты, которые они подобрали, ответь на их вопросы, а в конце сделай вывод о работе ребят</a:t>
            </a:r>
            <a:r>
              <a:rPr lang="ru-RU" sz="2800" b="1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821537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каком году основан город Юрьев-Польский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окружающий мир)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571612"/>
            <a:ext cx="792961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Объяснение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названия города Юрьев-Польский встречается два раза. Выпиши эти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объяснения</a:t>
            </a:r>
            <a:endPara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работать с текстом)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786058"/>
            <a:ext cx="778674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менее двух родственных слов ко второй части названия города </a:t>
            </a:r>
            <a:endParaRPr lang="ru-RU" sz="2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русский язык)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3929066"/>
            <a:ext cx="77153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какую геометрическую фигуру напоминает исторический центр города </a:t>
            </a:r>
            <a:endParaRPr lang="ru-RU" sz="2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математика)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5000636"/>
            <a:ext cx="81439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Семья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Леоновых путешествовала в праздничный день. Как называется праздник, который отмечают 9 мая? С каким событием в истории России он связан? </a:t>
            </a:r>
            <a:endParaRPr lang="ru-RU" sz="2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история)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750098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УРОВНЕВЫЙ ПОДХОД К ПЛАНИРУЕМЫМ РЕЗУЛЬТАТАМ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2714620"/>
            <a:ext cx="6429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C000"/>
                </a:solidFill>
                <a:latin typeface="Comic Sans MS" pitchFamily="66" charset="0"/>
              </a:rPr>
              <a:t>Выпускник научится</a:t>
            </a:r>
            <a:endParaRPr lang="ru-RU" sz="4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4000504"/>
            <a:ext cx="72866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  <a:latin typeface="Comic Sans MS" pitchFamily="66" charset="0"/>
              </a:rPr>
              <a:t>Выпускник получит возможность научится</a:t>
            </a:r>
            <a:endParaRPr lang="ru-RU" sz="4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solnet.ee/parents/pic/sk/portfolio/solnet-ee-z01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21471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472" y="4429133"/>
            <a:ext cx="807249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Содержит основную информацию (фамилия имя и отчество; учебное заведение, класс), контактную информацию и фото ученика.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ртфолио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228601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3286124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6" name="Рисунок 5" descr="Портфолио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1428736"/>
            <a:ext cx="221457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Портфолио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3000372"/>
            <a:ext cx="250033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Здесь можно поместить любую информацию, которая интересна и важна для ребенка. Возможные заголовки листов: </a:t>
            </a:r>
          </a:p>
          <a:p>
            <a:pPr lvl="0" algn="just"/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"Мое имя"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- информация о том, </a:t>
            </a:r>
            <a:r>
              <a:rPr lang="ru-RU" dirty="0" smtClean="0">
                <a:hlinkClick r:id="rId2"/>
              </a:rPr>
              <a:t>что означает имя</a:t>
            </a:r>
            <a:r>
              <a:rPr lang="ru-RU" dirty="0" smtClean="0"/>
              <a:t>, можно написать о </a:t>
            </a:r>
            <a:r>
              <a:rPr lang="ru-RU" dirty="0" smtClean="0">
                <a:hlinkClick r:id="rId3"/>
              </a:rPr>
              <a:t>знаменитых людях, носивших и носящих это имя</a:t>
            </a:r>
            <a:r>
              <a:rPr lang="ru-RU" dirty="0" smtClean="0"/>
              <a:t>. Если у ребенка редкая или интересная фамилия, можно найти информацию о том, что она означает. </a:t>
            </a:r>
          </a:p>
          <a:p>
            <a:pPr lvl="0" algn="just"/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"Моя семья"</a:t>
            </a:r>
            <a:r>
              <a:rPr lang="ru-RU" dirty="0" smtClean="0"/>
              <a:t> - здесь можно рассказать о каждом члене семьи или составить небольшой рассказ о своей семье. </a:t>
            </a:r>
            <a:endParaRPr lang="ru-RU" dirty="0" smtClean="0"/>
          </a:p>
          <a:p>
            <a:pPr lvl="0" algn="just"/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"Мой город"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- рассказ о родном городе (селе, деревне), о его интересных местах. </a:t>
            </a:r>
          </a:p>
          <a:p>
            <a:pPr lvl="0" algn="just"/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"Мои друзья"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- фотографии друзей, информация об их интересах, увлечениях. </a:t>
            </a:r>
          </a:p>
          <a:p>
            <a:pPr lvl="0" algn="just"/>
            <a:r>
              <a:rPr lang="ru-RU" b="1" i="1" dirty="0" smtClean="0"/>
              <a:t>"</a:t>
            </a:r>
            <a:r>
              <a:rPr lang="ru-RU" b="1" i="1" dirty="0" smtClean="0">
                <a:solidFill>
                  <a:srgbClr val="FF0000"/>
                </a:solidFill>
              </a:rPr>
              <a:t>Мои увлечения"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- небольшой рассказ о том, чем увлекается ребенок. Здесь же можно написать о занятиях в спортивной секции, учебе в музыкальной школе или других учебных заведениях дополнительного образования. </a:t>
            </a:r>
          </a:p>
          <a:p>
            <a:pPr lvl="0" algn="just"/>
            <a:r>
              <a:rPr lang="ru-RU" b="1" i="1" dirty="0" smtClean="0">
                <a:solidFill>
                  <a:srgbClr val="FF0000"/>
                </a:solidFill>
              </a:rPr>
              <a:t>"</a:t>
            </a:r>
            <a:r>
              <a:rPr lang="ru-RU" b="1" i="1" dirty="0" smtClean="0">
                <a:solidFill>
                  <a:srgbClr val="FF0000"/>
                </a:solidFill>
              </a:rPr>
              <a:t>Моя школа"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- рассказ о школе и о педагогах. </a:t>
            </a:r>
          </a:p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"</a:t>
            </a:r>
            <a:r>
              <a:rPr lang="ru-RU" b="1" i="1" dirty="0" smtClean="0">
                <a:solidFill>
                  <a:srgbClr val="FF0000"/>
                </a:solidFill>
              </a:rPr>
              <a:t>Мои любимые школьные предметы"</a:t>
            </a:r>
            <a:r>
              <a:rPr lang="ru-RU" dirty="0" smtClean="0"/>
              <a:t> - небольшие заметки о любимых школьных предметах, построенные по принципу "мне нравится..., потому что...". Также неплох вариант с названием </a:t>
            </a:r>
            <a:r>
              <a:rPr lang="ru-RU" b="1" i="1" dirty="0" smtClean="0"/>
              <a:t>"Школьные предметы"</a:t>
            </a:r>
            <a:r>
              <a:rPr lang="ru-RU" dirty="0" smtClean="0"/>
              <a:t>. При этом ребенок может высказаться о каждом предмете, найдя в нём что-то важное и нужное для себя.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ртфолио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207170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Портфолио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785794"/>
            <a:ext cx="192882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Портфолио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214290"/>
            <a:ext cx="171451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Портфолио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785794"/>
            <a:ext cx="178595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Портфолио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3214686"/>
            <a:ext cx="185738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Портфолио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14612" y="3857628"/>
            <a:ext cx="200026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Портфолио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29190" y="3071810"/>
            <a:ext cx="171451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Портфолио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92" y="3714752"/>
            <a:ext cx="185738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111</TotalTime>
  <Words>652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2011-01-09T14:52:44Z</dcterms:created>
  <dcterms:modified xsi:type="dcterms:W3CDTF">2011-01-09T17:54:46Z</dcterms:modified>
</cp:coreProperties>
</file>