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4" r:id="rId15"/>
    <p:sldId id="275" r:id="rId16"/>
    <p:sldId id="268" r:id="rId17"/>
    <p:sldId id="276" r:id="rId18"/>
    <p:sldId id="269" r:id="rId19"/>
    <p:sldId id="281" r:id="rId20"/>
    <p:sldId id="270" r:id="rId21"/>
    <p:sldId id="271" r:id="rId22"/>
    <p:sldId id="277" r:id="rId23"/>
    <p:sldId id="272" r:id="rId24"/>
    <p:sldId id="278" r:id="rId25"/>
    <p:sldId id="279" r:id="rId26"/>
    <p:sldId id="282" r:id="rId27"/>
    <p:sldId id="283" r:id="rId28"/>
    <p:sldId id="284" r:id="rId29"/>
    <p:sldId id="287" r:id="rId30"/>
    <p:sldId id="285" r:id="rId31"/>
    <p:sldId id="286" r:id="rId32"/>
    <p:sldId id="288" r:id="rId33"/>
    <p:sldId id="289" r:id="rId34"/>
    <p:sldId id="280" r:id="rId35"/>
    <p:sldId id="290" r:id="rId36"/>
    <p:sldId id="292" r:id="rId37"/>
    <p:sldId id="291" r:id="rId38"/>
    <p:sldId id="293" r:id="rId3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341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41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8B465-102C-45EA-8B12-EA5474760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86A43-410B-4CB6-A373-78CEBA9CF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6EC9B-45B9-462A-AEA5-5D1450616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A41D9-7E03-4799-99A4-C3597AAC3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BBF9A-E744-473A-A92F-304F92BBD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71D23-BB55-4B32-BBB2-BA581FE7D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2CC0E-1AEA-4A37-A14F-742DDCE1C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30BC3-646D-4157-ABCA-3AF3C706E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1210F-8E79-4A82-B4FA-2CAFFEC7C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DD96C-63CB-4792-89D1-6B1950E55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AFF95-C021-4437-A6BF-B709CACA7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27EEB-9E80-4DE8-9A29-A2910CB7F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D0568-AFAC-4917-A82B-D2BC9C710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9532A-59EA-476A-9D92-6565D8DF3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2D38DFF2-E5F4-4CEE-87A9-994FE621D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3312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3312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3312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3312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3312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3313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3313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3313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3313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3313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3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4" grpId="0"/>
      <p:bldP spid="13313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3313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3313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3313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3313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331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День народного единства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4797425"/>
            <a:ext cx="7804150" cy="14398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400" b="1" smtClean="0"/>
          </a:p>
          <a:p>
            <a:pPr eaLnBrk="1" hangingPunct="1">
              <a:lnSpc>
                <a:spcPct val="80000"/>
              </a:lnSpc>
            </a:pPr>
            <a:endParaRPr lang="ru-RU" sz="1400" b="1" smtClean="0"/>
          </a:p>
          <a:p>
            <a:pPr eaLnBrk="1" hangingPunct="1">
              <a:lnSpc>
                <a:spcPct val="80000"/>
              </a:lnSpc>
            </a:pPr>
            <a:r>
              <a:rPr lang="ru-RU" sz="1300" smtClean="0"/>
              <a:t>     </a:t>
            </a:r>
          </a:p>
          <a:p>
            <a:pPr eaLnBrk="1" hangingPunct="1">
              <a:lnSpc>
                <a:spcPct val="80000"/>
              </a:lnSpc>
            </a:pPr>
            <a:r>
              <a:rPr lang="ru-RU" sz="1300" smtClean="0"/>
              <a:t>                    </a:t>
            </a:r>
            <a:r>
              <a:rPr lang="ru-RU" sz="2000" b="1" smtClean="0"/>
              <a:t>История нового Российского праздника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b="1" smtClean="0"/>
              <a:t>4 ноября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           </a:t>
            </a:r>
            <a:r>
              <a:rPr lang="ru-RU" sz="2800" b="1" smtClean="0"/>
              <a:t>1611 год - первое народное     </a:t>
            </a:r>
            <a:br>
              <a:rPr lang="ru-RU" sz="2800" b="1" smtClean="0"/>
            </a:br>
            <a:r>
              <a:rPr lang="ru-RU" sz="2800" b="1" smtClean="0"/>
              <a:t>                             ополчение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8988"/>
            <a:ext cx="4038600" cy="3808412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sz="2800" smtClean="0"/>
              <a:t>В Рязани было создано первое ополчение под руководством князя Д.Пожарского. Но оно не смогло освободить Москву.</a:t>
            </a: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0" y="2312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773238"/>
            <a:ext cx="251936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5651500" y="5589588"/>
            <a:ext cx="2214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>
                <a:solidFill>
                  <a:srgbClr val="656565"/>
                </a:solidFill>
                <a:cs typeface="Times New Roman" pitchFamily="18" charset="0"/>
              </a:rPr>
              <a:t>Д. М. Пожарский.</a:t>
            </a:r>
            <a:endParaRPr lang="ru-RU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folHlink"/>
          </a:solidFill>
        </p:spPr>
        <p:txBody>
          <a:bodyPr/>
          <a:lstStyle/>
          <a:p>
            <a:pPr eaLnBrk="1" hangingPunct="1"/>
            <a:r>
              <a:rPr lang="ru-RU" sz="2400" b="1" smtClean="0"/>
              <a:t>    Центром освободительного движения с осени           </a:t>
            </a:r>
            <a:br>
              <a:rPr lang="ru-RU" sz="2400" b="1" smtClean="0"/>
            </a:br>
            <a:r>
              <a:rPr lang="ru-RU" sz="2400" b="1" smtClean="0"/>
              <a:t>               1611 года стал Нижний Новгород.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998913" y="2316163"/>
            <a:ext cx="4681537" cy="3332162"/>
          </a:xfrm>
        </p:spPr>
        <p:txBody>
          <a:bodyPr/>
          <a:lstStyle/>
          <a:p>
            <a:pPr eaLnBrk="1" hangingPunct="1"/>
            <a:r>
              <a:rPr lang="ru-RU" sz="2800" smtClean="0"/>
              <a:t>Земский староста К.А.Минин обратился к жителям с призывом помочь всеми силами в создании нового ополчения для освобождения России от иноземных захватчиков.</a:t>
            </a:r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</p:txBody>
      </p:sp>
      <p:sp>
        <p:nvSpPr>
          <p:cNvPr id="13316" name="Rectangle 35"/>
          <p:cNvSpPr>
            <a:spLocks noChangeArrowheads="1"/>
          </p:cNvSpPr>
          <p:nvPr/>
        </p:nvSpPr>
        <p:spPr bwMode="auto">
          <a:xfrm>
            <a:off x="0" y="2273300"/>
            <a:ext cx="18415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000">
                <a:cs typeface="Times New Roman" pitchFamily="18" charset="0"/>
              </a:rPr>
              <a:t/>
            </a:r>
            <a:br>
              <a:rPr lang="ru-RU" sz="1000">
                <a:cs typeface="Times New Roman" pitchFamily="18" charset="0"/>
              </a:rPr>
            </a:br>
            <a:endParaRPr lang="ru-RU" sz="1100"/>
          </a:p>
          <a:p>
            <a:pPr eaLnBrk="0" hangingPunct="0"/>
            <a:endParaRPr lang="ru-RU"/>
          </a:p>
        </p:txBody>
      </p:sp>
      <p:sp>
        <p:nvSpPr>
          <p:cNvPr id="13317" name="Rectangle 36"/>
          <p:cNvSpPr>
            <a:spLocks noChangeArrowheads="1"/>
          </p:cNvSpPr>
          <p:nvPr/>
        </p:nvSpPr>
        <p:spPr bwMode="auto">
          <a:xfrm>
            <a:off x="0" y="2273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3318" name="Picture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060575"/>
            <a:ext cx="26654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102" name="Group 46"/>
          <p:cNvGraphicFramePr>
            <a:graphicFrameLocks noGrp="1"/>
          </p:cNvGraphicFramePr>
          <p:nvPr/>
        </p:nvGraphicFramePr>
        <p:xfrm>
          <a:off x="0" y="2960688"/>
          <a:ext cx="208280" cy="16256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162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    </a:t>
            </a:r>
            <a:r>
              <a:rPr lang="ru-RU" sz="2800" b="1" smtClean="0"/>
              <a:t>Организаторы нового ополчения  писали  </a:t>
            </a:r>
            <a:br>
              <a:rPr lang="ru-RU" sz="2800" b="1" smtClean="0"/>
            </a:br>
            <a:r>
              <a:rPr lang="ru-RU" sz="2800" b="1" smtClean="0"/>
              <a:t>                 в призывных грамотах:</a:t>
            </a:r>
            <a:br>
              <a:rPr lang="ru-RU" sz="2800" b="1" smtClean="0"/>
            </a:br>
            <a:r>
              <a:rPr lang="ru-RU" sz="2800" b="1" smtClean="0"/>
              <a:t>        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/>
              <a:t> «Быти нам, всем православным христианам, в любви и в соединении... и Московское государство от врагов наших... очищати неослабно до смерти своей... и своим произволом на Московское государство государя без совету всей земли не обирать».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i="1" smtClean="0"/>
              <a:t>        </a:t>
            </a:r>
            <a:r>
              <a:rPr lang="ru-RU" sz="2800" i="1" smtClean="0"/>
              <a:t>Воззвание Минина к нижегородцам.1611г.</a:t>
            </a:r>
            <a:br>
              <a:rPr lang="ru-RU" sz="2800" i="1" smtClean="0"/>
            </a:br>
            <a:r>
              <a:rPr lang="ru-RU" sz="2400" i="1" smtClean="0"/>
              <a:t>                   Художник А. Кившенко. 1950г.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981200"/>
            <a:ext cx="7777162" cy="46164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18487" cy="55102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mtClean="0"/>
              <a:t>Ополчение оказалось удивительным явлением, оно появилось тогда, когда казалось, что Россия доживает последние дни, когда казалось, что нет такой силы, которая была бы в состоянии противостоять захватчикам.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Это была демонстрация воли к независимости, любви к Родине, умения самоорганизоваться, когда нет центральной власти, когда военные части перешли на сторону противника. На троне были люди, чуждые России.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362950" cy="5870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mtClean="0"/>
              <a:t>Казалось, что России больше нет, в небытие уйдёт культура, и быт, и мораль, и право.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Любовь к России оказалась сильнее, чем ненависть к крепостникам.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Призыв объединиться шёл из низов общества.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Самостоятельно приняли решение, забыв обиды, встали в один строй люди разных общественных страт: купечество, крестьянство, дворянство, духовенство, казачество.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Именно ополчение решило судьбу русского государства.</a:t>
            </a:r>
          </a:p>
          <a:p>
            <a:pPr eaLnBrk="1" hangingPunct="1">
              <a:lnSpc>
                <a:spcPct val="80000"/>
              </a:lnSpc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folHlink"/>
          </a:solidFill>
        </p:spPr>
        <p:txBody>
          <a:bodyPr/>
          <a:lstStyle/>
          <a:p>
            <a:pPr eaLnBrk="1" hangingPunct="1"/>
            <a:r>
              <a:rPr lang="ru-RU" sz="3600" b="1" smtClean="0"/>
              <a:t>       22 – 26 октября 1612 года–                 </a:t>
            </a:r>
            <a:br>
              <a:rPr lang="ru-RU" sz="3600" b="1" smtClean="0"/>
            </a:br>
            <a:r>
              <a:rPr lang="ru-RU" sz="3600" b="1" smtClean="0"/>
              <a:t>            сражение за Москву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68513"/>
            <a:ext cx="4038600" cy="3578225"/>
          </a:xfrm>
        </p:spPr>
        <p:txBody>
          <a:bodyPr/>
          <a:lstStyle/>
          <a:p>
            <a:pPr eaLnBrk="1" hangingPunct="1"/>
            <a:r>
              <a:rPr lang="ru-RU" sz="2400" smtClean="0"/>
              <a:t>Ополченцы переправились через Москву-реку  и с тыла ударили по врагам. Положение польских войск стало безнадёжным. Приступом взят Китай-город,  позже сдались засевшие в Кремле поляки. Москва была освобождена.</a:t>
            </a: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0" y="-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916113"/>
            <a:ext cx="34671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169" name="Group 17"/>
          <p:cNvGraphicFramePr>
            <a:graphicFrameLocks noGrp="1"/>
          </p:cNvGraphicFramePr>
          <p:nvPr/>
        </p:nvGraphicFramePr>
        <p:xfrm>
          <a:off x="0" y="-180975"/>
          <a:ext cx="207963" cy="3286125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328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0" name="Rectangle 18"/>
          <p:cNvSpPr>
            <a:spLocks noChangeArrowheads="1"/>
          </p:cNvSpPr>
          <p:nvPr/>
        </p:nvSpPr>
        <p:spPr bwMode="auto">
          <a:xfrm>
            <a:off x="0" y="3105150"/>
            <a:ext cx="3959225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051991" tIns="914112" rIns="1905987" bIns="457056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graphicFrame>
        <p:nvGraphicFramePr>
          <p:cNvPr id="49205" name="Group 53"/>
          <p:cNvGraphicFramePr>
            <a:graphicFrameLocks noGrp="1"/>
          </p:cNvGraphicFramePr>
          <p:nvPr/>
        </p:nvGraphicFramePr>
        <p:xfrm>
          <a:off x="900113" y="5300663"/>
          <a:ext cx="7343775" cy="731837"/>
        </p:xfrm>
        <a:graphic>
          <a:graphicData uri="http://schemas.openxmlformats.org/drawingml/2006/table">
            <a:tbl>
              <a:tblPr/>
              <a:tblGrid>
                <a:gridCol w="7343775"/>
              </a:tblGrid>
              <a:tr h="509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45454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Вид Китай-города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45454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 нач. 18 в.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45454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Прорись с плана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45454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Москвы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3" name="Rectangle 29"/>
          <p:cNvSpPr>
            <a:spLocks noChangeArrowheads="1"/>
          </p:cNvSpPr>
          <p:nvPr/>
        </p:nvSpPr>
        <p:spPr bwMode="auto">
          <a:xfrm>
            <a:off x="0" y="6000750"/>
            <a:ext cx="417513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/>
              <a:t/>
            </a:r>
            <a:br>
              <a:rPr lang="ru-RU" sz="1100"/>
            </a:br>
            <a:endParaRPr lang="ru-RU"/>
          </a:p>
          <a:p>
            <a:pPr eaLnBrk="0" hangingPunct="0"/>
            <a:r>
              <a:rPr lang="ru-RU" sz="1000">
                <a:cs typeface="Times New Roman" pitchFamily="18" charset="0"/>
              </a:rPr>
              <a:t> </a:t>
            </a:r>
            <a:endParaRPr lang="ru-RU" sz="1100"/>
          </a:p>
          <a:p>
            <a:pPr eaLnBrk="0" hangingPunct="0"/>
            <a:r>
              <a:rPr lang="ru-RU" sz="100">
                <a:cs typeface="Times New Roman" pitchFamily="18" charset="0"/>
              </a:rPr>
              <a:t/>
            </a:r>
            <a:br>
              <a:rPr lang="ru-RU" sz="100">
                <a:cs typeface="Times New Roman" pitchFamily="18" charset="0"/>
              </a:rPr>
            </a:br>
            <a:endParaRPr lang="ru-RU" sz="1100"/>
          </a:p>
          <a:p>
            <a:pPr eaLnBrk="0" hangingPunct="0"/>
            <a:r>
              <a:rPr lang="ru-RU" sz="1100">
                <a:solidFill>
                  <a:srgbClr val="000000"/>
                </a:solidFill>
                <a:cs typeface="Times New Roman" pitchFamily="18" charset="0"/>
              </a:rPr>
              <a:t>399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01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365125"/>
            <a:ext cx="8459788" cy="64928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>         Костромской крестьянин </a:t>
            </a:r>
            <a:br>
              <a:rPr lang="ru-RU" sz="3200" b="1" smtClean="0"/>
            </a:br>
            <a:r>
              <a:rPr lang="ru-RU" sz="3200" b="1" smtClean="0"/>
              <a:t>                   Иван   Сусанин</a:t>
            </a:r>
          </a:p>
        </p:txBody>
      </p:sp>
      <p:sp>
        <p:nvSpPr>
          <p:cNvPr id="20483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981200"/>
            <a:ext cx="4105275" cy="38862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sz="2400" smtClean="0"/>
              <a:t>Освобождение Москвы вызвало подъём народной борьбы против остававшихся на территории России захватчиков. Героический подвиг совершил Иван Осипович Сусанин.</a:t>
            </a:r>
          </a:p>
        </p:txBody>
      </p:sp>
      <p:sp>
        <p:nvSpPr>
          <p:cNvPr id="20484" name="Rectangle 19"/>
          <p:cNvSpPr>
            <a:spLocks noChangeArrowheads="1"/>
          </p:cNvSpPr>
          <p:nvPr/>
        </p:nvSpPr>
        <p:spPr bwMode="auto">
          <a:xfrm>
            <a:off x="0" y="214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485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205038"/>
            <a:ext cx="21605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20"/>
          <p:cNvSpPr>
            <a:spLocks noChangeArrowheads="1"/>
          </p:cNvSpPr>
          <p:nvPr/>
        </p:nvSpPr>
        <p:spPr bwMode="auto">
          <a:xfrm>
            <a:off x="4211638" y="5013325"/>
            <a:ext cx="65944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cs typeface="Times New Roman" pitchFamily="18" charset="0"/>
              </a:rPr>
              <a:t>Портрет Ивана Сусанина.</a:t>
            </a:r>
            <a:endParaRPr lang="ru-RU" sz="1600" b="1">
              <a:solidFill>
                <a:srgbClr val="000000"/>
              </a:solidFill>
            </a:endParaRPr>
          </a:p>
          <a:p>
            <a:r>
              <a:rPr lang="ru-RU" sz="1600" b="1">
                <a:solidFill>
                  <a:srgbClr val="000000"/>
                </a:solidFill>
                <a:cs typeface="Times New Roman" pitchFamily="18" charset="0"/>
              </a:rPr>
              <a:t> Художник С. Ф. Худояров</a:t>
            </a:r>
            <a:r>
              <a:rPr lang="ru-RU" sz="1100"/>
              <a:t> </a:t>
            </a:r>
            <a:endParaRPr lang="ru-RU"/>
          </a:p>
        </p:txBody>
      </p:sp>
      <p:sp>
        <p:nvSpPr>
          <p:cNvPr id="20487" name="Rectangle 22"/>
          <p:cNvSpPr>
            <a:spLocks noChangeArrowheads="1"/>
          </p:cNvSpPr>
          <p:nvPr/>
        </p:nvSpPr>
        <p:spPr bwMode="auto">
          <a:xfrm>
            <a:off x="6877050" y="4124325"/>
            <a:ext cx="20891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/>
              <a:t>     </a:t>
            </a:r>
            <a:r>
              <a:rPr lang="ru-RU" sz="1400" b="1">
                <a:cs typeface="Times New Roman" pitchFamily="18" charset="0"/>
              </a:rPr>
              <a:t>Памятник</a:t>
            </a:r>
            <a:r>
              <a:rPr lang="ru-RU" sz="1400" b="1"/>
              <a:t>  </a:t>
            </a:r>
          </a:p>
          <a:p>
            <a:r>
              <a:rPr lang="ru-RU" sz="1400" b="1"/>
              <a:t>    </a:t>
            </a:r>
            <a:r>
              <a:rPr lang="ru-RU" sz="1400" b="1">
                <a:cs typeface="Times New Roman" pitchFamily="18" charset="0"/>
              </a:rPr>
              <a:t>И.Сусанину в </a:t>
            </a:r>
            <a:endParaRPr lang="ru-RU" sz="1400" b="1"/>
          </a:p>
          <a:p>
            <a:r>
              <a:rPr lang="ru-RU" sz="1400" b="1"/>
              <a:t>      </a:t>
            </a:r>
            <a:r>
              <a:rPr lang="ru-RU" sz="1400" b="1">
                <a:cs typeface="Times New Roman" pitchFamily="18" charset="0"/>
              </a:rPr>
              <a:t>г.Кострома. </a:t>
            </a:r>
            <a:endParaRPr lang="ru-RU" sz="1400" b="1"/>
          </a:p>
          <a:p>
            <a:r>
              <a:rPr lang="ru-RU" sz="1400" b="1">
                <a:cs typeface="Times New Roman" pitchFamily="18" charset="0"/>
              </a:rPr>
              <a:t>Скульптор В.Иванов</a:t>
            </a:r>
            <a:endParaRPr lang="ru-RU" sz="1400" b="1"/>
          </a:p>
          <a:p>
            <a:pPr eaLnBrk="0" hangingPunct="0"/>
            <a:endParaRPr lang="ru-RU" sz="1400" b="1"/>
          </a:p>
        </p:txBody>
      </p:sp>
      <p:pic>
        <p:nvPicPr>
          <p:cNvPr id="20488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981075"/>
            <a:ext cx="22669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Rectangle 23"/>
          <p:cNvSpPr>
            <a:spLocks noChangeArrowheads="1"/>
          </p:cNvSpPr>
          <p:nvPr/>
        </p:nvSpPr>
        <p:spPr bwMode="auto">
          <a:xfrm>
            <a:off x="0" y="5118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pPr algn="l"/>
            <a:fld id="{48938A68-2525-4586-91DC-AB1089492F28}" type="slidenum">
              <a:rPr lang="ru-RU" smtClean="0">
                <a:latin typeface="Arial" charset="0"/>
              </a:rPr>
              <a:pPr algn="l"/>
              <a:t>19</a:t>
            </a:fld>
            <a:endParaRPr lang="ru-RU" smtClean="0">
              <a:latin typeface="Arial" charset="0"/>
            </a:endParaRPr>
          </a:p>
        </p:txBody>
      </p:sp>
      <p:sp>
        <p:nvSpPr>
          <p:cNvPr id="1331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571500" y="214313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Памятник Ивану Сусанину</a:t>
            </a:r>
          </a:p>
        </p:txBody>
      </p:sp>
      <p:pic>
        <p:nvPicPr>
          <p:cNvPr id="21508" name="Picture 4" descr="208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68413"/>
            <a:ext cx="9144000" cy="5949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371600"/>
          </a:xfrm>
        </p:spPr>
        <p:txBody>
          <a:bodyPr/>
          <a:lstStyle/>
          <a:p>
            <a:pPr eaLnBrk="1" hangingPunct="1"/>
            <a:r>
              <a:rPr lang="ru-RU" sz="2800" b="1" smtClean="0"/>
              <a:t>        В 2004 году Государственная Дума  </a:t>
            </a:r>
            <a:br>
              <a:rPr lang="ru-RU" sz="2800" b="1" smtClean="0"/>
            </a:br>
            <a:r>
              <a:rPr lang="ru-RU" sz="2800" b="1" smtClean="0"/>
              <a:t>   Российской Федерации учредила новый </a:t>
            </a:r>
            <a:br>
              <a:rPr lang="ru-RU" sz="2800" b="1" smtClean="0"/>
            </a:br>
            <a:r>
              <a:rPr lang="ru-RU" sz="2800" b="1" smtClean="0"/>
              <a:t>           Государственный праздник  </a:t>
            </a:r>
            <a:br>
              <a:rPr lang="ru-RU" sz="2800" b="1" smtClean="0"/>
            </a:br>
            <a:r>
              <a:rPr lang="ru-RU" sz="2800" b="1" smtClean="0"/>
              <a:t>      4 ноября – День народного единства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2420938"/>
            <a:ext cx="4038600" cy="388620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i="1" smtClean="0"/>
              <a:t>Новый праздник основывается на одной из сложных страниц истории, на осознании того, что народ, объединившись, может совершить большие дела</a:t>
            </a:r>
          </a:p>
        </p:txBody>
      </p:sp>
      <p:pic>
        <p:nvPicPr>
          <p:cNvPr id="135174" name="Picture 6" descr="553201_2003060413145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05038"/>
            <a:ext cx="4122738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755650" y="6021388"/>
            <a:ext cx="457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/>
              <a:t>ЗАЛ  ЗАСЕДАНИЙ  ГОСУДАРСТВЕННОЙ  ДУМЫ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11 июля 1613 года венчан на царство   </a:t>
            </a:r>
            <a:br>
              <a:rPr lang="ru-RU" sz="3600" smtClean="0"/>
            </a:br>
            <a:r>
              <a:rPr lang="ru-RU" sz="3600" smtClean="0"/>
              <a:t>     Михаил Фёдорович  Романов</a:t>
            </a:r>
            <a:r>
              <a:rPr lang="ru-RU" sz="4000" smtClean="0"/>
              <a:t> 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body" sz="half" idx="2"/>
          </p:nvPr>
        </p:nvSpPr>
        <p:spPr>
          <a:solidFill>
            <a:schemeClr val="folHlink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Земский собор из нескольких кандидатур выбрал М. Романова, который являлся дальним родственником Ивана </a:t>
            </a:r>
            <a:r>
              <a:rPr lang="en-US" sz="2400" smtClean="0"/>
              <a:t>IV</a:t>
            </a:r>
            <a:r>
              <a:rPr lang="ru-RU" sz="24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Смутное время закончилось утверждением самодержавной монархии</a:t>
            </a: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0" y="2836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89138"/>
            <a:ext cx="446563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539750" y="5622925"/>
            <a:ext cx="41767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>
                <a:solidFill>
                  <a:srgbClr val="575757"/>
                </a:solidFill>
                <a:cs typeface="Times New Roman" pitchFamily="18" charset="0"/>
              </a:rPr>
              <a:t>Знаки царской власти Михаила Романова:</a:t>
            </a:r>
            <a:endParaRPr lang="ru-RU" sz="1600" b="1">
              <a:solidFill>
                <a:srgbClr val="575757"/>
              </a:solidFill>
            </a:endParaRPr>
          </a:p>
          <a:p>
            <a:r>
              <a:rPr lang="ru-RU" sz="1600" b="1">
                <a:solidFill>
                  <a:srgbClr val="575757"/>
                </a:solidFill>
                <a:cs typeface="Times New Roman" pitchFamily="18" charset="0"/>
              </a:rPr>
              <a:t> держава, венец (корона), скипетр. </a:t>
            </a:r>
            <a:endParaRPr lang="ru-RU" sz="16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folHlink"/>
          </a:solidFill>
        </p:spPr>
        <p:txBody>
          <a:bodyPr/>
          <a:lstStyle/>
          <a:p>
            <a:pPr eaLnBrk="1" hangingPunct="1"/>
            <a:r>
              <a:rPr lang="ru-RU" sz="4000" smtClean="0"/>
              <a:t> Икона Казанской Божией матери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400" i="1" smtClean="0"/>
              <a:t>Икона Казанской Божией Матери, бывшая во Втором ополчении. 17 в.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Накануне решающего сражения перед ней три дня молилось воинство и просило о милости.</a:t>
            </a:r>
          </a:p>
          <a:p>
            <a:pPr eaLnBrk="1" hangingPunct="1"/>
            <a:endParaRPr lang="ru-RU" sz="2400" smtClean="0"/>
          </a:p>
        </p:txBody>
      </p:sp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84313"/>
            <a:ext cx="367188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i="1" smtClean="0"/>
              <a:t>В память об освобождении Москвы от интервентов на Красной площади на средства князя Дмитрия Пожарского был возведен храм в честь иконы Казанской Богоматери.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214313" y="357188"/>
            <a:ext cx="4572000" cy="2571750"/>
          </a:xfrm>
        </p:spPr>
        <p:txBody>
          <a:bodyPr/>
          <a:lstStyle/>
          <a:p>
            <a:pPr eaLnBrk="1" hangingPunct="1"/>
            <a:r>
              <a:rPr lang="ru-RU" sz="3200" b="1" smtClean="0"/>
              <a:t>      «Гражданину Минину и князю                 </a:t>
            </a:r>
            <a:br>
              <a:rPr lang="ru-RU" sz="3200" b="1" smtClean="0"/>
            </a:br>
            <a:r>
              <a:rPr lang="ru-RU" sz="3200" b="1" smtClean="0"/>
              <a:t>     Пожарскому благодарная Россия. </a:t>
            </a:r>
            <a:br>
              <a:rPr lang="ru-RU" sz="3200" b="1" smtClean="0"/>
            </a:br>
            <a:r>
              <a:rPr lang="ru-RU" sz="3200" b="1" smtClean="0"/>
              <a:t>        Лето 1818»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3571875"/>
            <a:ext cx="4038600" cy="29289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sz="2800" smtClean="0"/>
              <a:t>Скульптор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И. Мартос воздвиг памятник К.Минину и Д.Пожарскому на лобном месте Красной площади</a:t>
            </a:r>
          </a:p>
        </p:txBody>
      </p:sp>
      <p:pic>
        <p:nvPicPr>
          <p:cNvPr id="25604" name="Picture 4" descr="007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70425" y="0"/>
            <a:ext cx="4473575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Главное: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В дате 4 ноября важна жертвенность русского многонационального и многоконфессионального народа, различных слоёв  его. Объединение внезависимости от положения в обществе, национальности, вероисповедания.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Бородинское сражение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84313"/>
            <a:ext cx="9144000" cy="50355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pPr algn="l"/>
            <a:fld id="{7F476A20-4FF2-459B-A2EA-3476076C14A0}" type="slidenum">
              <a:rPr lang="ru-RU" smtClean="0">
                <a:latin typeface="Arial" charset="0"/>
              </a:rPr>
              <a:pPr algn="l"/>
              <a:t>26</a:t>
            </a:fld>
            <a:endParaRPr lang="ru-RU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t>Наступил 1917 год</a:t>
            </a:r>
          </a:p>
        </p:txBody>
      </p:sp>
      <p:sp>
        <p:nvSpPr>
          <p:cNvPr id="28676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 феврале 1917 года в России произошла буржуазная революция. </a:t>
            </a:r>
          </a:p>
          <a:p>
            <a:pPr eaLnBrk="1" hangingPunct="1"/>
            <a:r>
              <a:rPr lang="ru-RU" smtClean="0"/>
              <a:t>Династия Романовых была свергнута.</a:t>
            </a:r>
          </a:p>
          <a:p>
            <a:pPr eaLnBrk="1" hangingPunct="1"/>
            <a:r>
              <a:rPr lang="ru-RU" smtClean="0"/>
              <a:t>Власть перешла к Временному правительству.</a:t>
            </a:r>
          </a:p>
          <a:p>
            <a:pPr eaLnBrk="1" hangingPunct="1"/>
            <a:r>
              <a:rPr lang="ru-RU" smtClean="0"/>
              <a:t>25 октября( 7 ноября) большевики свергли Временное правительство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pPr algn="l"/>
            <a:fld id="{FADB377E-EFD1-446C-AE97-27B7849AFBCF}" type="slidenum">
              <a:rPr lang="ru-RU" smtClean="0">
                <a:latin typeface="Arial" charset="0"/>
              </a:rPr>
              <a:pPr algn="l"/>
              <a:t>27</a:t>
            </a:fld>
            <a:endParaRPr lang="ru-RU" smtClean="0">
              <a:latin typeface="Arial" charset="0"/>
            </a:endParaRPr>
          </a:p>
        </p:txBody>
      </p:sp>
      <p:pic>
        <p:nvPicPr>
          <p:cNvPr id="29699" name="Picture 4" descr="Временное правительство низложено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0"/>
            <a:ext cx="6156325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71500" y="-142875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Гражданская война -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война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между жителями одного государства  за власть в стране.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42875" y="1214438"/>
            <a:ext cx="8858250" cy="3171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 </a:t>
            </a:r>
            <a:r>
              <a:rPr lang="ru-RU" sz="2400" b="1" smtClean="0">
                <a:latin typeface="Times New Roman" pitchFamily="18" charset="0"/>
              </a:rPr>
              <a:t>В России было объявлено, что государственная власть  переходит теперь к Советам, земля крестьянам, фабрики и заводы -  рабочим. Будут  начаты переговоры о мире, война закончится, и солдаты смогут разойтись по домам.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latin typeface="Times New Roman" pitchFamily="18" charset="0"/>
              </a:rPr>
              <a:t>Создав правительство, большевики решили построить новую,  справедливую жизнь. Но многие люди по разному  представляли себе справедливость. Появилось все больше недовольных  действиями большевиков и советской властью. Многие считали власть незаконной. Страна раскололась на два враждующих лагеря.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latin typeface="Times New Roman" pitchFamily="18" charset="0"/>
              </a:rPr>
              <a:t>Сторонники большевиков и советской власти стали называть себя красными. Их противники - белыми. У тех и у других были свои армии. Так в России началась гражданская война.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latin typeface="Times New Roman" pitchFamily="18" charset="0"/>
              </a:rPr>
              <a:t>Белый цвет-  цвет чистоты помыслов. Власти государя, закона и порядка.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latin typeface="Times New Roman" pitchFamily="18" charset="0"/>
              </a:rPr>
              <a:t>Красный цвет- цвет крови трудящихся, пролитой в борьбе за свои права.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Каждый видел счастье России по-своему</a:t>
            </a:r>
          </a:p>
        </p:txBody>
      </p:sp>
      <p:sp>
        <p:nvSpPr>
          <p:cNvPr id="31747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Антон Иванович Деникин</a:t>
            </a:r>
          </a:p>
        </p:txBody>
      </p:sp>
      <p:sp>
        <p:nvSpPr>
          <p:cNvPr id="31748" name="Rectangle 6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К. Е. Ворошилов,</a:t>
            </a:r>
          </a:p>
          <a:p>
            <a:pPr eaLnBrk="1" hangingPunct="1"/>
            <a:r>
              <a:rPr lang="ru-RU" smtClean="0"/>
              <a:t>С. Ордженикидзе</a:t>
            </a:r>
          </a:p>
          <a:p>
            <a:pPr eaLnBrk="1" hangingPunct="1"/>
            <a:r>
              <a:rPr lang="ru-RU" smtClean="0"/>
              <a:t>С.М. Будённый </a:t>
            </a:r>
          </a:p>
          <a:p>
            <a:pPr eaLnBrk="1" hangingPunct="1"/>
            <a:endParaRPr lang="ru-RU" smtClean="0"/>
          </a:p>
        </p:txBody>
      </p:sp>
      <p:pic>
        <p:nvPicPr>
          <p:cNvPr id="31749" name="Picture 7" descr="iа и Деник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3638" y="2924175"/>
            <a:ext cx="1804987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8" descr="ворошило буденный и ордженикидз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3762375"/>
            <a:ext cx="21780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folHlink"/>
          </a:solidFill>
        </p:spPr>
        <p:txBody>
          <a:bodyPr/>
          <a:lstStyle/>
          <a:p>
            <a:pPr eaLnBrk="1" hangingPunct="1"/>
            <a:r>
              <a:rPr lang="ru-RU" sz="2900" smtClean="0"/>
              <a:t>       Н а ч а л о    С м у т н о г о     в р е м е н и.</a:t>
            </a:r>
            <a:br>
              <a:rPr lang="ru-RU" sz="2900" smtClean="0"/>
            </a:br>
            <a:r>
              <a:rPr lang="ru-RU" sz="2900" smtClean="0"/>
              <a:t>               </a:t>
            </a:r>
            <a:r>
              <a:rPr lang="ru-RU" sz="2500" smtClean="0"/>
              <a:t>Правление Фёдора Иоанновича  </a:t>
            </a:r>
            <a:br>
              <a:rPr lang="ru-RU" sz="2500" smtClean="0"/>
            </a:br>
            <a:r>
              <a:rPr lang="ru-RU" sz="2500" smtClean="0"/>
              <a:t>                              1584 – 1598 годы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smtClean="0"/>
              <a:t>    После смерти Ивана Грозного его сын Фёдор, не обладая крепким здоровьем, мало интересовался государственными делами, большую часть времени проводил в молитвах. От его имени управлять государством стал боярин Борис Годунов.</a:t>
            </a:r>
          </a:p>
        </p:txBody>
      </p:sp>
      <p:sp>
        <p:nvSpPr>
          <p:cNvPr id="6148" name="Rectangle 11"/>
          <p:cNvSpPr>
            <a:spLocks noChangeArrowheads="1"/>
          </p:cNvSpPr>
          <p:nvPr/>
        </p:nvSpPr>
        <p:spPr bwMode="auto">
          <a:xfrm>
            <a:off x="0" y="2246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9" name="Rectangle 12"/>
          <p:cNvSpPr>
            <a:spLocks noChangeArrowheads="1"/>
          </p:cNvSpPr>
          <p:nvPr/>
        </p:nvSpPr>
        <p:spPr bwMode="auto">
          <a:xfrm flipH="1">
            <a:off x="5076825" y="6143625"/>
            <a:ext cx="71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600" b="1"/>
          </a:p>
        </p:txBody>
      </p:sp>
      <p:sp>
        <p:nvSpPr>
          <p:cNvPr id="6150" name="Rectangle 14"/>
          <p:cNvSpPr>
            <a:spLocks noChangeArrowheads="1"/>
          </p:cNvSpPr>
          <p:nvPr/>
        </p:nvSpPr>
        <p:spPr bwMode="auto">
          <a:xfrm>
            <a:off x="5076825" y="5591175"/>
            <a:ext cx="36639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525252"/>
                </a:solidFill>
                <a:cs typeface="Times New Roman" pitchFamily="18" charset="0"/>
              </a:rPr>
              <a:t>ФЁДОР   ИВАНОВИЧ   </a:t>
            </a:r>
            <a:r>
              <a:rPr lang="ru-RU" sz="1400" b="1" i="1">
                <a:solidFill>
                  <a:srgbClr val="525252"/>
                </a:solidFill>
                <a:cs typeface="Times New Roman" pitchFamily="18" charset="0"/>
              </a:rPr>
              <a:t>(31.5.1557 6.1.1598 гг.) </a:t>
            </a:r>
            <a:r>
              <a:rPr lang="ru-RU" sz="1400" b="1">
                <a:solidFill>
                  <a:srgbClr val="525252"/>
                </a:solidFill>
                <a:cs typeface="Times New Roman" pitchFamily="18" charset="0"/>
              </a:rPr>
              <a:t>— царь с марта 1584 </a:t>
            </a:r>
            <a:r>
              <a:rPr lang="ru-RU" sz="1400" b="1">
                <a:solidFill>
                  <a:srgbClr val="525252"/>
                </a:solidFill>
              </a:rPr>
              <a:t>- </a:t>
            </a:r>
            <a:r>
              <a:rPr lang="ru-RU" sz="1400" b="1">
                <a:solidFill>
                  <a:srgbClr val="525252"/>
                </a:solidFill>
                <a:cs typeface="Times New Roman" pitchFamily="18" charset="0"/>
              </a:rPr>
              <a:t>последний русский государь из династии Рюриковичей.</a:t>
            </a:r>
            <a:endParaRPr lang="ru-RU" sz="1400" b="1"/>
          </a:p>
          <a:p>
            <a:pPr eaLnBrk="0" hangingPunct="0"/>
            <a:endParaRPr lang="ru-RU" sz="1400" b="1"/>
          </a:p>
        </p:txBody>
      </p:sp>
      <p:pic>
        <p:nvPicPr>
          <p:cNvPr id="6151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847850"/>
            <a:ext cx="2728913" cy="374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Страна оказалась в огне братоубийственной войны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1857375"/>
            <a:ext cx="2286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1643063"/>
            <a:ext cx="24288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8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2286000"/>
            <a:ext cx="182562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pPr algn="l"/>
            <a:fld id="{54FA9B53-7690-4E88-853B-3FEA80C345F4}" type="slidenum">
              <a:rPr lang="ru-RU" smtClean="0">
                <a:latin typeface="Arial" charset="0"/>
              </a:rPr>
              <a:pPr algn="l"/>
              <a:t>31</a:t>
            </a:fld>
            <a:endParaRPr lang="ru-RU" smtClean="0">
              <a:latin typeface="Arial" charset="0"/>
            </a:endParaRPr>
          </a:p>
        </p:txBody>
      </p:sp>
      <p:sp>
        <p:nvSpPr>
          <p:cNvPr id="4506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Царская семья была расстреляна в Екатеринбурге</a:t>
            </a:r>
          </a:p>
        </p:txBody>
      </p:sp>
      <p:sp>
        <p:nvSpPr>
          <p:cNvPr id="33796" name="Rectangle 6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785938"/>
            <a:ext cx="5935662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260350"/>
            <a:ext cx="8218487" cy="5865813"/>
          </a:xfrm>
        </p:spPr>
        <p:txBody>
          <a:bodyPr/>
          <a:lstStyle/>
          <a:p>
            <a:pPr algn="just" eaLnBrk="1" hangingPunct="1"/>
            <a:r>
              <a:rPr lang="ru-RU" sz="4000" smtClean="0">
                <a:latin typeface="Times New Roman" pitchFamily="18" charset="0"/>
              </a:rPr>
              <a:t>Стремление  сделать счастливыми всех   обернулось многолетними страданиями   жителей  разных национальностей нашей страны. Непримиримость, жестокость, смерть близких  людей были частыми спутниками того времени. Была создана огромная многонациональная держава СССР.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pPr algn="l"/>
            <a:fld id="{A3DACA25-1D75-4E15-A6DE-799EA5B5C337}" type="slidenum">
              <a:rPr lang="ru-RU" smtClean="0">
                <a:latin typeface="Arial" charset="0"/>
              </a:rPr>
              <a:pPr algn="l"/>
              <a:t>33</a:t>
            </a:fld>
            <a:endParaRPr lang="ru-RU" smtClean="0">
              <a:latin typeface="Arial" charset="0"/>
            </a:endParaRPr>
          </a:p>
        </p:txBody>
      </p:sp>
      <p:sp>
        <p:nvSpPr>
          <p:cNvPr id="4608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Началось время сталинских репрессий</a:t>
            </a:r>
          </a:p>
        </p:txBody>
      </p:sp>
      <p:pic>
        <p:nvPicPr>
          <p:cNvPr id="35844" name="Picture 8" descr="images6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8925" y="1773238"/>
            <a:ext cx="3903663" cy="4751387"/>
          </a:xfrm>
          <a:noFill/>
        </p:spPr>
      </p:pic>
      <p:pic>
        <p:nvPicPr>
          <p:cNvPr id="35845" name="Picture 10" descr="images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2786063"/>
            <a:ext cx="3128962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457200"/>
            <a:ext cx="8929687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Народное ополчение 1941 года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1941 год вновь показал, что ополчение – удивительное , неповторимое проявление русской души, факт готовности самопожертвования ради своей Родины. Добровольцы отвоевали время для развёртывания кадровой армии.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ИХ  ВСЕХ объединяет мысль: Кто, если не мы? Они шли на смерть, зная, за что умирают – за Родину! 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625" y="642938"/>
            <a:ext cx="8715375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В августе 1991 года страна снова оказалась на грани гражданской войны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85938"/>
            <a:ext cx="4386263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3981450"/>
            <a:ext cx="435768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571500"/>
            <a:ext cx="8786812" cy="16144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Митинг против ГКЧП на Дворцовой площади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20 августа 1991.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500313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Только мужество и стойкость россиян спасло страну</a:t>
            </a:r>
          </a:p>
        </p:txBody>
      </p:sp>
      <p:sp>
        <p:nvSpPr>
          <p:cNvPr id="39939" name="Rectangle 6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143125"/>
            <a:ext cx="6096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00025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Прямоугольник 11"/>
          <p:cNvSpPr>
            <a:spLocks noChangeArrowheads="1"/>
          </p:cNvSpPr>
          <p:nvPr/>
        </p:nvSpPr>
        <p:spPr bwMode="auto">
          <a:xfrm>
            <a:off x="428625" y="5643563"/>
            <a:ext cx="242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Ельцин Борис Николаевич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63" y="714375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29 декабря 2004 года Государственная Дума объявила 4 ноября Днем народного единства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3214688"/>
            <a:ext cx="5715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229600" cy="1371600"/>
          </a:xfrm>
        </p:spPr>
        <p:txBody>
          <a:bodyPr/>
          <a:lstStyle/>
          <a:p>
            <a:pPr eaLnBrk="1" hangingPunct="1"/>
            <a:r>
              <a:rPr lang="ru-RU" sz="2900" smtClean="0"/>
              <a:t/>
            </a:r>
            <a:br>
              <a:rPr lang="ru-RU" sz="2900" smtClean="0"/>
            </a:br>
            <a:r>
              <a:rPr lang="ru-RU" sz="2900" smtClean="0"/>
              <a:t>1591 год – убийство царевича Дмитрия</a:t>
            </a:r>
            <a:br>
              <a:rPr lang="ru-RU" sz="2900" smtClean="0"/>
            </a:br>
            <a:r>
              <a:rPr lang="ru-RU" sz="2900" smtClean="0"/>
              <a:t>1598 год – смерть царя Фёдора</a:t>
            </a:r>
            <a:br>
              <a:rPr lang="ru-RU" sz="2900" smtClean="0"/>
            </a:br>
            <a:r>
              <a:rPr lang="ru-RU" sz="2900" smtClean="0"/>
              <a:t>1598 – 1605 годы правление Бориса Годунова</a:t>
            </a: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1150938" y="3017838"/>
          <a:ext cx="3335337" cy="2838450"/>
        </p:xfrm>
        <a:graphic>
          <a:graphicData uri="http://schemas.openxmlformats.org/presentationml/2006/ole">
            <p:oleObj spid="_x0000_s1026" name="Диаграмма" r:id="rId3" imgW="3343351" imgH="2848051" progId="MSGraph.Chart.8">
              <p:embed followColorScheme="full"/>
            </p:oleObj>
          </a:graphicData>
        </a:graphic>
      </p:graphicFrame>
      <p:sp>
        <p:nvSpPr>
          <p:cNvPr id="1028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205038"/>
            <a:ext cx="4038600" cy="38862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   Борис Годунов не был потомком Рюрика, но в течение нескольких лет управлял государством. И Земский собор выбрал царём Бориса Годунова.</a:t>
            </a:r>
          </a:p>
        </p:txBody>
      </p:sp>
      <p:sp>
        <p:nvSpPr>
          <p:cNvPr id="1029" name="Rectangle 11"/>
          <p:cNvSpPr>
            <a:spLocks noChangeArrowheads="1"/>
          </p:cNvSpPr>
          <p:nvPr/>
        </p:nvSpPr>
        <p:spPr bwMode="auto">
          <a:xfrm>
            <a:off x="0" y="2246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3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2133600"/>
            <a:ext cx="259238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1187450" y="5162550"/>
            <a:ext cx="288131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b="1" i="1">
              <a:solidFill>
                <a:srgbClr val="545454"/>
              </a:solidFill>
              <a:cs typeface="Times New Roman" pitchFamily="18" charset="0"/>
            </a:endParaRPr>
          </a:p>
          <a:p>
            <a:r>
              <a:rPr lang="ru-RU" b="1" i="1">
                <a:solidFill>
                  <a:srgbClr val="545454"/>
                </a:solidFill>
                <a:cs typeface="Times New Roman" pitchFamily="18" charset="0"/>
              </a:rPr>
              <a:t>             Царь   </a:t>
            </a:r>
            <a:endParaRPr lang="ru-RU" b="1" i="1">
              <a:solidFill>
                <a:srgbClr val="545454"/>
              </a:solidFill>
            </a:endParaRPr>
          </a:p>
          <a:p>
            <a:r>
              <a:rPr lang="ru-RU" b="1" i="1">
                <a:solidFill>
                  <a:srgbClr val="545454"/>
                </a:solidFill>
                <a:cs typeface="Times New Roman" pitchFamily="18" charset="0"/>
              </a:rPr>
              <a:t>Борис   Федорович             </a:t>
            </a:r>
          </a:p>
          <a:p>
            <a:r>
              <a:rPr lang="ru-RU" b="1" i="1">
                <a:solidFill>
                  <a:srgbClr val="545454"/>
                </a:solidFill>
                <a:cs typeface="Times New Roman" pitchFamily="18" charset="0"/>
              </a:rPr>
              <a:t>          Годунов.</a:t>
            </a:r>
            <a:endParaRPr lang="ru-RU" b="1" i="1"/>
          </a:p>
          <a:p>
            <a:pPr eaLnBrk="0" hangingPunct="0"/>
            <a:endParaRPr lang="ru-RU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folHlink"/>
          </a:solidFill>
        </p:spPr>
        <p:txBody>
          <a:bodyPr/>
          <a:lstStyle/>
          <a:p>
            <a:pPr eaLnBrk="1" hangingPunct="1"/>
            <a:r>
              <a:rPr lang="ru-RU" sz="2800" smtClean="0"/>
              <a:t>1605 – смерть Бориса Годунова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2800" smtClean="0"/>
              <a:t>1605 – 1606 годы – правление Лжедмитрия </a:t>
            </a:r>
            <a:r>
              <a:rPr lang="en-US" sz="2800" smtClean="0"/>
              <a:t>I</a:t>
            </a:r>
            <a:endParaRPr lang="ru-RU" sz="4000" smtClean="0"/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В июне 1605 года Лжедмитрий беспрепятственно вступил в Москву и был провозглашён царём. Он не считался с русскими обычаями, вызвал недовольство простого люда. Бояре-заговорщики убили самозванца.</a:t>
            </a:r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2133600"/>
            <a:ext cx="302418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6011863" y="5661025"/>
            <a:ext cx="1751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/>
              <a:t>Лжедмитрий </a:t>
            </a:r>
            <a:r>
              <a:rPr lang="en-US" b="1"/>
              <a:t>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sz="3200" b="1" smtClean="0"/>
              <a:t>1606 – 1610 годы – правление Василия                 </a:t>
            </a:r>
            <a:br>
              <a:rPr lang="ru-RU" sz="3200" b="1" smtClean="0"/>
            </a:br>
            <a:r>
              <a:rPr lang="ru-RU" sz="3200" b="1" smtClean="0"/>
              <a:t>                                   </a:t>
            </a:r>
            <a:r>
              <a:rPr lang="en-US" sz="3200" b="1" smtClean="0"/>
              <a:t>IV</a:t>
            </a:r>
            <a:r>
              <a:rPr lang="ru-RU" sz="3200" b="1" smtClean="0"/>
              <a:t> Шуйского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Царский престол пустовал недолго. Земский собор «выкрикнул» князя В.И.Шуйского. Василий Шуйский – боярский царь. Это привело к ещё большей смуте.</a:t>
            </a:r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0" y="233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773238"/>
            <a:ext cx="26654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5219700" y="5661025"/>
            <a:ext cx="3478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 i="1">
                <a:solidFill>
                  <a:srgbClr val="545454"/>
                </a:solidFill>
                <a:cs typeface="Times New Roman" pitchFamily="18" charset="0"/>
              </a:rPr>
              <a:t>Царь  Василий  Иванович Шуйский.</a:t>
            </a:r>
            <a:endParaRPr lang="ru-RU" sz="1600" b="1"/>
          </a:p>
          <a:p>
            <a:pPr eaLnBrk="0" hangingPunct="0"/>
            <a:endParaRPr lang="ru-RU" sz="16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folHlink"/>
          </a:solidFill>
        </p:spPr>
        <p:txBody>
          <a:bodyPr/>
          <a:lstStyle/>
          <a:p>
            <a:pPr eaLnBrk="1" hangingPunct="1"/>
            <a:r>
              <a:rPr lang="en-US" sz="2800" b="1" smtClean="0"/>
              <a:t>           </a:t>
            </a:r>
            <a:r>
              <a:rPr lang="ru-RU" sz="2800" b="1" smtClean="0"/>
              <a:t>Лето 1607 – декабрь 1610 года – </a:t>
            </a:r>
            <a:r>
              <a:rPr lang="en-US" sz="2800" b="1" smtClean="0"/>
              <a:t> </a:t>
            </a:r>
            <a:br>
              <a:rPr lang="en-US" sz="2800" b="1" smtClean="0"/>
            </a:br>
            <a:r>
              <a:rPr lang="en-US" sz="2800" b="1" smtClean="0"/>
              <a:t>           </a:t>
            </a:r>
            <a:r>
              <a:rPr lang="ru-RU" sz="2800" b="1" smtClean="0"/>
              <a:t>осада </a:t>
            </a:r>
            <a:r>
              <a:rPr lang="en-US" sz="2800" b="1" smtClean="0"/>
              <a:t>   </a:t>
            </a:r>
            <a:r>
              <a:rPr lang="ru-RU" sz="2800" b="1" smtClean="0"/>
              <a:t>Москвы Лжедмитрием </a:t>
            </a:r>
            <a:r>
              <a:rPr lang="en-US" sz="2800" b="1" smtClean="0"/>
              <a:t>II</a:t>
            </a:r>
            <a:endParaRPr lang="ru-RU" sz="2800" b="1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Летом 1608 года его войско обосновалось у подмосковного села Тушино. Народ прозвал его «тушинским вором». Вскоре туда прибыли польские отряды.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0" y="249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773238"/>
            <a:ext cx="28082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395288" y="5538788"/>
            <a:ext cx="4105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 b="1">
                <a:solidFill>
                  <a:srgbClr val="696969"/>
                </a:solidFill>
              </a:rPr>
              <a:t>               </a:t>
            </a:r>
            <a:r>
              <a:rPr lang="ru-RU" sz="1600" b="1">
                <a:solidFill>
                  <a:srgbClr val="696969"/>
                </a:solidFill>
                <a:cs typeface="Times New Roman" pitchFamily="18" charset="0"/>
              </a:rPr>
              <a:t>Предполагаемый портрет</a:t>
            </a:r>
            <a:r>
              <a:rPr lang="ru-RU" sz="1600" b="1">
                <a:solidFill>
                  <a:srgbClr val="696969"/>
                </a:solidFill>
              </a:rPr>
              <a:t> </a:t>
            </a:r>
          </a:p>
          <a:p>
            <a:pPr algn="just"/>
            <a:r>
              <a:rPr lang="ru-RU" sz="1600" b="1">
                <a:solidFill>
                  <a:srgbClr val="696969"/>
                </a:solidFill>
              </a:rPr>
              <a:t>            Лжедмитрия</a:t>
            </a:r>
            <a:r>
              <a:rPr lang="ru-RU" sz="1600" b="1">
                <a:solidFill>
                  <a:srgbClr val="696969"/>
                </a:solidFill>
                <a:cs typeface="Times New Roman" pitchFamily="18" charset="0"/>
              </a:rPr>
              <a:t> </a:t>
            </a:r>
            <a:r>
              <a:rPr lang="en-US" sz="1600" b="1">
                <a:solidFill>
                  <a:srgbClr val="696969"/>
                </a:solidFill>
                <a:cs typeface="Times New Roman" pitchFamily="18" charset="0"/>
              </a:rPr>
              <a:t>II</a:t>
            </a:r>
            <a:r>
              <a:rPr lang="ru-RU" sz="1600" b="1">
                <a:solidFill>
                  <a:srgbClr val="696969"/>
                </a:solidFill>
                <a:cs typeface="Times New Roman" pitchFamily="18" charset="0"/>
              </a:rPr>
              <a:t>. </a:t>
            </a:r>
            <a:r>
              <a:rPr lang="ru-RU" sz="1600" b="1" i="1">
                <a:solidFill>
                  <a:srgbClr val="696969"/>
                </a:solidFill>
                <a:cs typeface="Times New Roman" pitchFamily="18" charset="0"/>
              </a:rPr>
              <a:t>Гравюра </a:t>
            </a:r>
            <a:r>
              <a:rPr lang="en-US" sz="1600" b="1" i="1">
                <a:solidFill>
                  <a:srgbClr val="696969"/>
                </a:solidFill>
                <a:cs typeface="Times New Roman" pitchFamily="18" charset="0"/>
              </a:rPr>
              <a:t>XVII </a:t>
            </a:r>
            <a:r>
              <a:rPr lang="ru-RU" sz="1600" b="1" i="1">
                <a:solidFill>
                  <a:srgbClr val="696969"/>
                </a:solidFill>
                <a:cs typeface="Times New Roman" pitchFamily="18" charset="0"/>
              </a:rPr>
              <a:t>в.</a:t>
            </a:r>
            <a:endParaRPr lang="ru-RU" sz="16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sz="2400" smtClean="0"/>
              <a:t>В сентябре 1609 года Польша объявила войну России. Польско-литовское войско осадило Смоленск. В течение 20 месяцев небольшой гарнизон, горожане, жители окрестных сёл обороняли город.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1600" b="1" i="1" smtClean="0"/>
              <a:t>Осада Смоленска польскими войсками в 1609—1611 гг. Гравюра </a:t>
            </a:r>
            <a:r>
              <a:rPr lang="en-US" sz="1600" b="1" i="1" smtClean="0"/>
              <a:t>XVII </a:t>
            </a:r>
            <a:r>
              <a:rPr lang="ru-RU" sz="1600" b="1" i="1" smtClean="0"/>
              <a:t>в.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420938"/>
            <a:ext cx="75612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2878138" y="2427288"/>
            <a:ext cx="3387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800" i="1">
                <a:solidFill>
                  <a:srgbClr val="535353"/>
                </a:solidFill>
                <a:cs typeface="Times New Roman" pitchFamily="18" charset="0"/>
              </a:rPr>
              <a:t>Осада Смоленска польскими войсками в 1609—1611 гг. Гравюра </a:t>
            </a:r>
            <a:r>
              <a:rPr lang="en-US" sz="800" i="1">
                <a:solidFill>
                  <a:srgbClr val="535353"/>
                </a:solidFill>
                <a:cs typeface="Times New Roman" pitchFamily="18" charset="0"/>
              </a:rPr>
              <a:t>XVII </a:t>
            </a:r>
            <a:r>
              <a:rPr lang="ru-RU" sz="800" i="1">
                <a:solidFill>
                  <a:srgbClr val="535353"/>
                </a:solidFill>
                <a:cs typeface="Times New Roman" pitchFamily="18" charset="0"/>
              </a:rPr>
              <a:t>в.</a:t>
            </a:r>
            <a:endParaRPr lang="ru-RU" sz="1100"/>
          </a:p>
          <a:p>
            <a:pPr eaLnBrk="0" hangingPunct="0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Июль 1610 год – дворяне при поддержке посадского населения Москвы свергли Василия Шуйского. К власти пришла Боярская дума, в неё входило 7 знатных бояр – «семибоярщина».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3683000" cy="3886200"/>
          </a:xfrm>
          <a:solidFill>
            <a:schemeClr val="folHlink"/>
          </a:solidFill>
        </p:spPr>
        <p:txBody>
          <a:bodyPr/>
          <a:lstStyle/>
          <a:p>
            <a:pPr eaLnBrk="1" hangingPunct="1"/>
            <a:endParaRPr lang="ru-RU" sz="2400" smtClean="0"/>
          </a:p>
          <a:p>
            <a:pPr eaLnBrk="1" hangingPunct="1"/>
            <a:r>
              <a:rPr lang="ru-RU" sz="2400" smtClean="0"/>
              <a:t>В 1611 году шведские отряды захватили Новгород, добиваясь признания шведского принца русским царём. Под угрозу была поставлена независимость страны.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0" y="161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844675"/>
            <a:ext cx="44640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77" name="Group 17"/>
          <p:cNvGraphicFramePr>
            <a:graphicFrameLocks noGrp="1"/>
          </p:cNvGraphicFramePr>
          <p:nvPr/>
        </p:nvGraphicFramePr>
        <p:xfrm>
          <a:off x="0" y="1616075"/>
          <a:ext cx="208280" cy="2465388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2465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72" name="Rectangle 18"/>
          <p:cNvSpPr>
            <a:spLocks noChangeArrowheads="1"/>
          </p:cNvSpPr>
          <p:nvPr/>
        </p:nvSpPr>
        <p:spPr bwMode="auto">
          <a:xfrm>
            <a:off x="5076825" y="5300663"/>
            <a:ext cx="309403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r>
              <a:rPr lang="ru-RU" sz="1600" b="1">
                <a:cs typeface="Times New Roman" pitchFamily="18" charset="0"/>
              </a:rPr>
              <a:t>Новгород. Звонница. 16</a:t>
            </a:r>
            <a:r>
              <a:rPr lang="ru-RU" sz="1600" b="1"/>
              <a:t> </a:t>
            </a:r>
            <a:r>
              <a:rPr lang="ru-RU" sz="1600" b="1">
                <a:cs typeface="Times New Roman" pitchFamily="18" charset="0"/>
              </a:rPr>
              <a:t>-</a:t>
            </a:r>
            <a:r>
              <a:rPr lang="ru-RU" sz="1600" b="1"/>
              <a:t> </a:t>
            </a:r>
            <a:r>
              <a:rPr lang="ru-RU" sz="1600" b="1">
                <a:cs typeface="Times New Roman" pitchFamily="18" charset="0"/>
              </a:rPr>
              <a:t>18вв.</a:t>
            </a:r>
            <a:endParaRPr lang="ru-RU" sz="1600" b="1"/>
          </a:p>
          <a:p>
            <a:pPr eaLnBrk="0" hangingPunct="0"/>
            <a:endParaRPr lang="ru-RU" sz="16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451</TotalTime>
  <Words>1199</Words>
  <Application>Microsoft Office PowerPoint</Application>
  <PresentationFormat>Экран (4:3)</PresentationFormat>
  <Paragraphs>118</Paragraphs>
  <Slides>38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Wingdings</vt:lpstr>
      <vt:lpstr>Calibri</vt:lpstr>
      <vt:lpstr>Arial Black</vt:lpstr>
      <vt:lpstr>Times New Roman</vt:lpstr>
      <vt:lpstr>Пиксел</vt:lpstr>
      <vt:lpstr>Диаграмма Microsoft Graph</vt:lpstr>
      <vt:lpstr>День народного единства</vt:lpstr>
      <vt:lpstr>        В 2004 году Государственная Дума      Российской Федерации учредила новый             Государственный праздник         4 ноября – День народного единства</vt:lpstr>
      <vt:lpstr>       Н а ч а л о    С м у т н о г о     в р е м е н и.                Правление Фёдора Иоанновича                                 1584 – 1598 годы</vt:lpstr>
      <vt:lpstr> 1591 год – убийство царевича Дмитрия 1598 год – смерть царя Фёдора 1598 – 1605 годы правление Бориса Годунова</vt:lpstr>
      <vt:lpstr>1605 – смерть Бориса Годунова 1605 – 1606 годы – правление Лжедмитрия I</vt:lpstr>
      <vt:lpstr> 1606 – 1610 годы – правление Василия                                                     IV Шуйского</vt:lpstr>
      <vt:lpstr>           Лето 1607 – декабрь 1610 года –              осада    Москвы Лжедмитрием II</vt:lpstr>
      <vt:lpstr>В сентябре 1609 года Польша объявила войну России. Польско-литовское войско осадило Смоленск. В течение 20 месяцев небольшой гарнизон, горожане, жители окрестных сёл обороняли город.</vt:lpstr>
      <vt:lpstr>Июль 1610 год – дворяне при поддержке посадского населения Москвы свергли Василия Шуйского. К власти пришла Боярская дума, в неё входило 7 знатных бояр – «семибоярщина».</vt:lpstr>
      <vt:lpstr>           1611 год - первое народное                                   ополчение</vt:lpstr>
      <vt:lpstr>    Центром освободительного движения с осени                           1611 года стал Нижний Новгород.</vt:lpstr>
      <vt:lpstr>    Организаторы нового ополчения  писали                    в призывных грамотах:          </vt:lpstr>
      <vt:lpstr>        Воззвание Минина к нижегородцам.1611г.                    Художник А. Кившенко. 1950г.</vt:lpstr>
      <vt:lpstr>Слайд 14</vt:lpstr>
      <vt:lpstr>Слайд 15</vt:lpstr>
      <vt:lpstr>       22 – 26 октября 1612 года–                              сражение за Москву</vt:lpstr>
      <vt:lpstr>Слайд 17</vt:lpstr>
      <vt:lpstr>         Костромской крестьянин                     Иван   Сусанин</vt:lpstr>
      <vt:lpstr>Памятник Ивану Сусанину</vt:lpstr>
      <vt:lpstr>11 июля 1613 года венчан на царство         Михаил Фёдорович  Романов </vt:lpstr>
      <vt:lpstr> Икона Казанской Божией матери</vt:lpstr>
      <vt:lpstr>Слайд 22</vt:lpstr>
      <vt:lpstr>      «Гражданину Минину и князю                       Пожарскому благодарная Россия.          Лето 1818»</vt:lpstr>
      <vt:lpstr>Главное:</vt:lpstr>
      <vt:lpstr>Бородинское сражение</vt:lpstr>
      <vt:lpstr>Наступил 1917 год</vt:lpstr>
      <vt:lpstr>Слайд 27</vt:lpstr>
      <vt:lpstr>  Гражданская война - война между жителями одного государства  за власть в стране. </vt:lpstr>
      <vt:lpstr>Каждый видел счастье России по-своему</vt:lpstr>
      <vt:lpstr>Страна оказалась в огне братоубийственной войны</vt:lpstr>
      <vt:lpstr>Царская семья была расстреляна в Екатеринбурге</vt:lpstr>
      <vt:lpstr>Слайд 32</vt:lpstr>
      <vt:lpstr>Началось время сталинских репрессий</vt:lpstr>
      <vt:lpstr>Народное ополчение 1941 года</vt:lpstr>
      <vt:lpstr>В августе 1991 года страна снова оказалась на грани гражданской войны</vt:lpstr>
      <vt:lpstr>Митинг против ГКЧП на Дворцовой площади  20 августа 1991.</vt:lpstr>
      <vt:lpstr>Только мужество и стойкость россиян спасло страну</vt:lpstr>
      <vt:lpstr>  29 декабря 2004 года Государственная Дума объявила 4 ноября Днем народного единства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народного единства</dc:title>
  <dc:creator>offmaxx</dc:creator>
  <cp:lastModifiedBy>Пользователь</cp:lastModifiedBy>
  <cp:revision>57</cp:revision>
  <dcterms:created xsi:type="dcterms:W3CDTF">2006-11-15T13:20:49Z</dcterms:created>
  <dcterms:modified xsi:type="dcterms:W3CDTF">2011-12-15T13:32:03Z</dcterms:modified>
</cp:coreProperties>
</file>