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53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075" name="Picture 3" descr="A:\minispi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</p:spPr>
      </p:pic>
      <p:sp>
        <p:nvSpPr>
          <p:cNvPr id="307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3077" name="Picture 5" descr="A:\minispir.GIF"/>
          <p:cNvPicPr>
            <a:picLocks noChangeAspect="1" noChangeArrowheads="1"/>
          </p:cNvPicPr>
          <p:nvPr/>
        </p:nvPicPr>
        <p:blipFill>
          <a:blip r:embed="rId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>
          <a:xfrm>
            <a:off x="1117600" y="6115050"/>
            <a:ext cx="1930400" cy="514350"/>
          </a:xfrm>
        </p:spPr>
        <p:txBody>
          <a:bodyPr/>
          <a:lstStyle>
            <a:lvl1pPr>
              <a:defRPr>
                <a:solidFill>
                  <a:srgbClr val="CC9864"/>
                </a:solidFill>
              </a:defRPr>
            </a:lvl1pPr>
          </a:lstStyle>
          <a:p>
            <a:endParaRPr lang="ru-RU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556000" y="6115050"/>
            <a:ext cx="2844800" cy="514350"/>
          </a:xfrm>
        </p:spPr>
        <p:txBody>
          <a:bodyPr/>
          <a:lstStyle>
            <a:lvl1pPr>
              <a:defRPr>
                <a:solidFill>
                  <a:srgbClr val="CC9864"/>
                </a:solidFill>
              </a:defRPr>
            </a:lvl1pPr>
          </a:lstStyle>
          <a:p>
            <a:endParaRPr lang="ru-RU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115050"/>
            <a:ext cx="1828800" cy="514350"/>
          </a:xfrm>
        </p:spPr>
        <p:txBody>
          <a:bodyPr/>
          <a:lstStyle>
            <a:lvl1pPr>
              <a:defRPr>
                <a:solidFill>
                  <a:srgbClr val="CC9864"/>
                </a:solidFill>
              </a:defRPr>
            </a:lvl1pPr>
          </a:lstStyle>
          <a:p>
            <a:fld id="{F9C09EEB-59EF-4A33-94CA-AA0A6D617C7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37B453-F283-451D-83F5-412B51A29D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96100" y="40005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40005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01FE5B-579F-4E29-B3BA-A910A47394E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A7DD20-359E-4B13-905D-27F7BA8339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EF159-646D-4471-AD4F-1AFF39C94D5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437CC7-75B0-436A-8140-C3661DE9C94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EF0C3-FA8D-4714-A37E-BC4D6EF087F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2F15C0-2383-44C1-A919-AF0B8672858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33AFC1-0BB8-47D5-8E90-FECEFFB196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750EB9-39A7-487D-8568-85E05E6A7B8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A7F929-C847-4505-880B-DBC632E6AD9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8C735A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50800"/>
            <a:ext cx="8926513" cy="6743700"/>
            <a:chOff x="0" y="42"/>
            <a:chExt cx="4217" cy="5664"/>
          </a:xfrm>
        </p:grpSpPr>
        <p:grpSp>
          <p:nvGrpSpPr>
            <p:cNvPr id="2051" name="Group 3"/>
            <p:cNvGrpSpPr>
              <a:grpSpLocks/>
            </p:cNvGrpSpPr>
            <p:nvPr/>
          </p:nvGrpSpPr>
          <p:grpSpPr bwMode="auto">
            <a:xfrm>
              <a:off x="0" y="42"/>
              <a:ext cx="4217" cy="5664"/>
              <a:chOff x="0" y="42"/>
              <a:chExt cx="4217" cy="5664"/>
            </a:xfrm>
          </p:grpSpPr>
          <p:sp>
            <p:nvSpPr>
              <p:cNvPr id="2052" name="Rectangle 4"/>
              <p:cNvSpPr>
                <a:spLocks noChangeArrowheads="1"/>
              </p:cNvSpPr>
              <p:nvPr/>
            </p:nvSpPr>
            <p:spPr bwMode="ltGray">
              <a:xfrm>
                <a:off x="250" y="169"/>
                <a:ext cx="3967" cy="543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2053" name="Picture 5" descr="A:\minispir.GIF"/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ltGray">
              <a:xfrm>
                <a:off x="0" y="42"/>
                <a:ext cx="558" cy="3600"/>
              </a:xfrm>
              <a:prstGeom prst="rect">
                <a:avLst/>
              </a:prstGeom>
              <a:noFill/>
            </p:spPr>
          </p:pic>
          <p:sp>
            <p:nvSpPr>
              <p:cNvPr id="2054" name="Rectangle 6"/>
              <p:cNvSpPr>
                <a:spLocks noChangeArrowheads="1"/>
              </p:cNvSpPr>
              <p:nvPr/>
            </p:nvSpPr>
            <p:spPr bwMode="ltGray">
              <a:xfrm>
                <a:off x="282" y="3468"/>
                <a:ext cx="492" cy="384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2055" name="Picture 7" descr="A:\minispir.GIF"/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 t="39999"/>
              <a:stretch>
                <a:fillRect/>
              </a:stretch>
            </p:blipFill>
            <p:spPr bwMode="ltGray">
              <a:xfrm>
                <a:off x="0" y="3546"/>
                <a:ext cx="558" cy="2160"/>
              </a:xfrm>
              <a:prstGeom prst="rect">
                <a:avLst/>
              </a:prstGeom>
              <a:noFill/>
            </p:spPr>
          </p:pic>
        </p:grpSp>
        <p:grpSp>
          <p:nvGrpSpPr>
            <p:cNvPr id="2056" name="Group 8"/>
            <p:cNvGrpSpPr>
              <a:grpSpLocks/>
            </p:cNvGrpSpPr>
            <p:nvPr/>
          </p:nvGrpSpPr>
          <p:grpSpPr bwMode="auto">
            <a:xfrm>
              <a:off x="543" y="1296"/>
              <a:ext cx="3658" cy="4032"/>
              <a:chOff x="198" y="1296"/>
              <a:chExt cx="3658" cy="4032"/>
            </a:xfrm>
          </p:grpSpPr>
          <p:sp>
            <p:nvSpPr>
              <p:cNvPr id="2057" name="Line 9"/>
              <p:cNvSpPr>
                <a:spLocks noChangeShapeType="1"/>
              </p:cNvSpPr>
              <p:nvPr/>
            </p:nvSpPr>
            <p:spPr bwMode="ltGray">
              <a:xfrm>
                <a:off x="198" y="129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58" name="Line 10"/>
              <p:cNvSpPr>
                <a:spLocks noChangeShapeType="1"/>
              </p:cNvSpPr>
              <p:nvPr/>
            </p:nvSpPr>
            <p:spPr bwMode="ltGray">
              <a:xfrm>
                <a:off x="198" y="148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59" name="Line 11"/>
              <p:cNvSpPr>
                <a:spLocks noChangeShapeType="1"/>
              </p:cNvSpPr>
              <p:nvPr/>
            </p:nvSpPr>
            <p:spPr bwMode="ltGray">
              <a:xfrm>
                <a:off x="198" y="1680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60" name="Line 12"/>
              <p:cNvSpPr>
                <a:spLocks noChangeShapeType="1"/>
              </p:cNvSpPr>
              <p:nvPr/>
            </p:nvSpPr>
            <p:spPr bwMode="ltGray">
              <a:xfrm>
                <a:off x="198" y="1872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61" name="Line 13"/>
              <p:cNvSpPr>
                <a:spLocks noChangeShapeType="1"/>
              </p:cNvSpPr>
              <p:nvPr/>
            </p:nvSpPr>
            <p:spPr bwMode="ltGray">
              <a:xfrm>
                <a:off x="198" y="2064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62" name="Line 14"/>
              <p:cNvSpPr>
                <a:spLocks noChangeShapeType="1"/>
              </p:cNvSpPr>
              <p:nvPr/>
            </p:nvSpPr>
            <p:spPr bwMode="ltGray">
              <a:xfrm>
                <a:off x="198" y="225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63" name="Line 15"/>
              <p:cNvSpPr>
                <a:spLocks noChangeShapeType="1"/>
              </p:cNvSpPr>
              <p:nvPr/>
            </p:nvSpPr>
            <p:spPr bwMode="ltGray">
              <a:xfrm>
                <a:off x="198" y="244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64" name="Line 16"/>
              <p:cNvSpPr>
                <a:spLocks noChangeShapeType="1"/>
              </p:cNvSpPr>
              <p:nvPr/>
            </p:nvSpPr>
            <p:spPr bwMode="ltGray">
              <a:xfrm>
                <a:off x="198" y="2640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65" name="Line 17"/>
              <p:cNvSpPr>
                <a:spLocks noChangeShapeType="1"/>
              </p:cNvSpPr>
              <p:nvPr/>
            </p:nvSpPr>
            <p:spPr bwMode="ltGray">
              <a:xfrm>
                <a:off x="198" y="2832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66" name="Line 18"/>
              <p:cNvSpPr>
                <a:spLocks noChangeShapeType="1"/>
              </p:cNvSpPr>
              <p:nvPr/>
            </p:nvSpPr>
            <p:spPr bwMode="ltGray">
              <a:xfrm>
                <a:off x="198" y="3024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67" name="Line 19"/>
              <p:cNvSpPr>
                <a:spLocks noChangeShapeType="1"/>
              </p:cNvSpPr>
              <p:nvPr/>
            </p:nvSpPr>
            <p:spPr bwMode="ltGray">
              <a:xfrm>
                <a:off x="198" y="321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68" name="Line 20"/>
              <p:cNvSpPr>
                <a:spLocks noChangeShapeType="1"/>
              </p:cNvSpPr>
              <p:nvPr/>
            </p:nvSpPr>
            <p:spPr bwMode="ltGray">
              <a:xfrm>
                <a:off x="198" y="340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69" name="Line 21"/>
              <p:cNvSpPr>
                <a:spLocks noChangeShapeType="1"/>
              </p:cNvSpPr>
              <p:nvPr/>
            </p:nvSpPr>
            <p:spPr bwMode="ltGray">
              <a:xfrm>
                <a:off x="198" y="3600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0" name="Line 22"/>
              <p:cNvSpPr>
                <a:spLocks noChangeShapeType="1"/>
              </p:cNvSpPr>
              <p:nvPr/>
            </p:nvSpPr>
            <p:spPr bwMode="ltGray">
              <a:xfrm>
                <a:off x="198" y="3792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1" name="Line 23"/>
              <p:cNvSpPr>
                <a:spLocks noChangeShapeType="1"/>
              </p:cNvSpPr>
              <p:nvPr/>
            </p:nvSpPr>
            <p:spPr bwMode="ltGray">
              <a:xfrm>
                <a:off x="198" y="3984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2" name="Line 24"/>
              <p:cNvSpPr>
                <a:spLocks noChangeShapeType="1"/>
              </p:cNvSpPr>
              <p:nvPr/>
            </p:nvSpPr>
            <p:spPr bwMode="ltGray">
              <a:xfrm>
                <a:off x="198" y="417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3" name="Line 25"/>
              <p:cNvSpPr>
                <a:spLocks noChangeShapeType="1"/>
              </p:cNvSpPr>
              <p:nvPr/>
            </p:nvSpPr>
            <p:spPr bwMode="ltGray">
              <a:xfrm>
                <a:off x="198" y="436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4" name="Line 26"/>
              <p:cNvSpPr>
                <a:spLocks noChangeShapeType="1"/>
              </p:cNvSpPr>
              <p:nvPr/>
            </p:nvSpPr>
            <p:spPr bwMode="ltGray">
              <a:xfrm>
                <a:off x="198" y="4560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5" name="Line 27"/>
              <p:cNvSpPr>
                <a:spLocks noChangeShapeType="1"/>
              </p:cNvSpPr>
              <p:nvPr/>
            </p:nvSpPr>
            <p:spPr bwMode="ltGray">
              <a:xfrm>
                <a:off x="198" y="4752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6" name="Line 28"/>
              <p:cNvSpPr>
                <a:spLocks noChangeShapeType="1"/>
              </p:cNvSpPr>
              <p:nvPr/>
            </p:nvSpPr>
            <p:spPr bwMode="ltGray">
              <a:xfrm>
                <a:off x="198" y="4944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7" name="Line 29"/>
              <p:cNvSpPr>
                <a:spLocks noChangeShapeType="1"/>
              </p:cNvSpPr>
              <p:nvPr/>
            </p:nvSpPr>
            <p:spPr bwMode="ltGray">
              <a:xfrm>
                <a:off x="198" y="513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8" name="Line 30"/>
              <p:cNvSpPr>
                <a:spLocks noChangeShapeType="1"/>
              </p:cNvSpPr>
              <p:nvPr/>
            </p:nvSpPr>
            <p:spPr bwMode="ltGray">
              <a:xfrm>
                <a:off x="198" y="532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2079" name="Rectangle 31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4000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2080" name="Rectangle 3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716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81" name="Rectangle 3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41400" y="61579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folHlink"/>
                </a:solidFill>
              </a:defRPr>
            </a:lvl1pPr>
          </a:lstStyle>
          <a:p>
            <a:endParaRPr lang="ru-RU"/>
          </a:p>
        </p:txBody>
      </p:sp>
      <p:sp>
        <p:nvSpPr>
          <p:cNvPr id="2082" name="Rectangle 3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1579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folHlink"/>
                </a:solidFill>
              </a:defRPr>
            </a:lvl1pPr>
          </a:lstStyle>
          <a:p>
            <a:endParaRPr lang="ru-RU"/>
          </a:p>
        </p:txBody>
      </p:sp>
      <p:sp>
        <p:nvSpPr>
          <p:cNvPr id="2083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1579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folHlink"/>
                </a:solidFill>
              </a:defRPr>
            </a:lvl1pPr>
          </a:lstStyle>
          <a:p>
            <a:fld id="{6E6B23B7-775F-4E20-82AB-7DE1574BEE9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ТЕСТОВАЯ  РАБОТА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 ПО  ТЕМЕ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«КАК  УСТРОЕНЫ  СЛОВА»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4365104"/>
            <a:ext cx="6400800" cy="1771650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Franklin Gothic Medium" pitchFamily="34" charset="0"/>
              </a:rPr>
              <a:t>РУССКИЙ  ЯЗЫК  2  КЛАСС, ПРОГРАММА  «ГАРМОНИЯ</a:t>
            </a:r>
            <a:r>
              <a:rPr lang="ru-RU" dirty="0" smtClean="0">
                <a:solidFill>
                  <a:srgbClr val="002060"/>
                </a:solidFill>
                <a:latin typeface="Franklin Gothic Medium" pitchFamily="34" charset="0"/>
              </a:rPr>
              <a:t>»</a:t>
            </a:r>
          </a:p>
          <a:p>
            <a:r>
              <a:rPr lang="ru-RU" dirty="0" err="1" smtClean="0">
                <a:solidFill>
                  <a:srgbClr val="002060"/>
                </a:solidFill>
                <a:latin typeface="Franklin Gothic Medium" pitchFamily="34" charset="0"/>
              </a:rPr>
              <a:t>Маоченко</a:t>
            </a:r>
            <a:r>
              <a:rPr lang="ru-RU" smtClean="0">
                <a:solidFill>
                  <a:srgbClr val="002060"/>
                </a:solidFill>
                <a:latin typeface="Franklin Gothic Medium" pitchFamily="34" charset="0"/>
              </a:rPr>
              <a:t> Е.В., МБОУ СОШ №3</a:t>
            </a:r>
            <a:endParaRPr lang="ru-RU" dirty="0">
              <a:solidFill>
                <a:srgbClr val="002060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642918"/>
            <a:ext cx="8572560" cy="578647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В  КАКОМ  ЧИСЛЕ  СТОЯТ  СЛОВА:</a:t>
            </a:r>
          </a:p>
          <a:p>
            <a:pPr marL="514350" indent="-514350">
              <a:buNone/>
            </a:pPr>
            <a:r>
              <a:rPr lang="ru-RU" sz="2800" b="1" dirty="0">
                <a:solidFill>
                  <a:srgbClr val="00153E"/>
                </a:solidFill>
                <a:latin typeface="Franklin Gothic Medium" pitchFamily="34" charset="0"/>
              </a:rPr>
              <a:t> </a:t>
            </a: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     ПАРТЫ,  МАЛЬЧИКИ,  ЗЕЛЁНЫЕ ?</a:t>
            </a:r>
          </a:p>
          <a:p>
            <a:pPr marL="514350" indent="-514350">
              <a:buNone/>
            </a:pPr>
            <a:r>
              <a:rPr lang="ru-RU" sz="2800" b="1" dirty="0">
                <a:solidFill>
                  <a:srgbClr val="00153E"/>
                </a:solidFill>
                <a:latin typeface="Franklin Gothic Medium" pitchFamily="34" charset="0"/>
              </a:rPr>
              <a:t> </a:t>
            </a: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 А)  ЕДИНСТВЕННОЕ      Б)  МНОЖЕСТВЕННОЕ  </a:t>
            </a:r>
          </a:p>
          <a:p>
            <a:pPr marL="514350" indent="-514350">
              <a:buNone/>
            </a:pPr>
            <a:endParaRPr lang="ru-RU" sz="2800" b="1" dirty="0">
              <a:solidFill>
                <a:srgbClr val="00153E"/>
              </a:solidFill>
              <a:latin typeface="Franklin Gothic Medium" pitchFamily="34" charset="0"/>
            </a:endParaRPr>
          </a:p>
          <a:p>
            <a:pPr marL="514350" indent="-514350">
              <a:buNone/>
            </a:pP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2. ЧТО  ТАКОЕ  ОКОНЧАНИЕ  СЛОВА:</a:t>
            </a:r>
          </a:p>
          <a:p>
            <a:pPr marL="514350" indent="-514350">
              <a:buNone/>
            </a:pP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А) ОБЩАЯ  ЧАСТЬ  ОДНОКОРЕНЫХ  СЛОВ</a:t>
            </a:r>
          </a:p>
          <a:p>
            <a:pPr marL="514350" indent="-514350">
              <a:buNone/>
            </a:pP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Б) ИЗМЕНЯЕМАЯ  ЧАСТЬ  СЛОВА</a:t>
            </a:r>
          </a:p>
          <a:p>
            <a:pPr marL="514350" indent="-514350">
              <a:buNone/>
            </a:pPr>
            <a:endParaRPr lang="ru-RU" sz="2800" b="1" dirty="0">
              <a:solidFill>
                <a:srgbClr val="00153E"/>
              </a:solidFill>
              <a:latin typeface="Franklin Gothic Medium" pitchFamily="34" charset="0"/>
            </a:endParaRPr>
          </a:p>
          <a:p>
            <a:pPr marL="514350" indent="-514350">
              <a:buNone/>
            </a:pP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3. КАК  НАЗЫВАЕТСЯ ОКОНЧАНИЕ- «НЕВИДИМКА» </a:t>
            </a:r>
          </a:p>
          <a:p>
            <a:pPr marL="514350" indent="-514350">
              <a:buNone/>
            </a:pP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А) ПУСТОЕ</a:t>
            </a:r>
          </a:p>
          <a:p>
            <a:pPr marL="514350" indent="-514350">
              <a:buNone/>
            </a:pP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Б) НУЛЕВОЕ</a:t>
            </a:r>
            <a:endParaRPr lang="ru-RU" sz="2800" b="1" dirty="0">
              <a:solidFill>
                <a:srgbClr val="00153E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571480"/>
            <a:ext cx="8286808" cy="5786478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Franklin Gothic Medium" pitchFamily="34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Franklin Gothic Medium" pitchFamily="34" charset="0"/>
              </a:rPr>
              <a:t>4. В  СЛОВЕ   </a:t>
            </a:r>
            <a:r>
              <a:rPr lang="ru-RU" sz="3600" b="1" u="sng" dirty="0" smtClean="0">
                <a:solidFill>
                  <a:srgbClr val="C00000"/>
                </a:solidFill>
                <a:latin typeface="Franklin Gothic Medium" pitchFamily="34" charset="0"/>
              </a:rPr>
              <a:t>СТОЛОВАЯ</a:t>
            </a:r>
            <a:r>
              <a:rPr lang="ru-RU" sz="2800" b="1" dirty="0" smtClean="0">
                <a:solidFill>
                  <a:srgbClr val="002060"/>
                </a:solidFill>
                <a:latin typeface="Franklin Gothic Medium" pitchFamily="34" charset="0"/>
              </a:rPr>
              <a:t>   ОКОНЧАНИЕ: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Franklin Gothic Medium" pitchFamily="34" charset="0"/>
              </a:rPr>
              <a:t>А)  НУЛЕВОЕ     Б) – АЯ      В)  -Я</a:t>
            </a:r>
          </a:p>
          <a:p>
            <a:pPr>
              <a:buNone/>
            </a:pPr>
            <a:endParaRPr lang="ru-RU" sz="2800" b="1" dirty="0">
              <a:solidFill>
                <a:srgbClr val="002060"/>
              </a:solidFill>
              <a:latin typeface="Franklin Gothic Medium" pitchFamily="34" charset="0"/>
            </a:endParaRPr>
          </a:p>
          <a:p>
            <a:pPr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Franklin Gothic Medium" pitchFamily="34" charset="0"/>
              </a:rPr>
              <a:t>5. ЧТО НУЖНО  СДЕЛАТЬ, ЧТОБЫ НАЙТИ  ОКОНЧАНИЕ: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Franklin Gothic Medium" pitchFamily="34" charset="0"/>
              </a:rPr>
              <a:t>А) ПОДОБРАТЬ  ОДНОКОРЕННОЕ   СЛОВО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Franklin Gothic Medium" pitchFamily="34" charset="0"/>
              </a:rPr>
              <a:t>Б) ИЗМЕНИТЬ  СЛОВО  ПО ЧИСЛАМ</a:t>
            </a:r>
          </a:p>
          <a:p>
            <a:pPr>
              <a:buNone/>
            </a:pPr>
            <a:endParaRPr lang="ru-RU" sz="2800" b="1" dirty="0">
              <a:solidFill>
                <a:srgbClr val="002060"/>
              </a:solidFill>
              <a:latin typeface="Franklin Gothic Medium" pitchFamily="34" charset="0"/>
            </a:endParaRPr>
          </a:p>
          <a:p>
            <a:pPr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Franklin Gothic Medium" pitchFamily="34" charset="0"/>
              </a:rPr>
              <a:t>6. КАКИЕ  ЧАСТИ  СЛОВА  МОГУТ  БЫТЬ  КРОМЕ  ОКОНЧАНИЯ: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Franklin Gothic Medium" pitchFamily="34" charset="0"/>
              </a:rPr>
              <a:t>А) НИКАКИХ   Б) ПРИСТАВКА, СУФФИКС, КОРЕНЬ</a:t>
            </a:r>
            <a:endParaRPr lang="ru-RU" sz="2800" b="1" dirty="0">
              <a:solidFill>
                <a:srgbClr val="002060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571480"/>
            <a:ext cx="7772400" cy="5786478"/>
          </a:xfrm>
        </p:spPr>
        <p:txBody>
          <a:bodyPr/>
          <a:lstStyle/>
          <a:p>
            <a:pPr>
              <a:buNone/>
            </a:pP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7. ПРИСТАВКА – ЭТО: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А) ЧАСТЬ  СЛОВА    Б) ЗНАК  ПРЕПИНАНИЯ </a:t>
            </a:r>
          </a:p>
          <a:p>
            <a:pPr>
              <a:buNone/>
            </a:pPr>
            <a:endParaRPr lang="ru-RU" sz="2800" b="1" dirty="0">
              <a:solidFill>
                <a:srgbClr val="00153E"/>
              </a:solidFill>
              <a:latin typeface="Franklin Gothic Medium" pitchFamily="34" charset="0"/>
            </a:endParaRPr>
          </a:p>
          <a:p>
            <a:pPr>
              <a:buNone/>
            </a:pP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8. ПРИСТАВКА  НАХОДИТСЯ: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А) ПЕРЕД  КОРНЕМ   Б) ПОСЛЕ  КОРНЯ  </a:t>
            </a:r>
          </a:p>
          <a:p>
            <a:pPr>
              <a:buNone/>
            </a:pPr>
            <a:endParaRPr lang="ru-RU" sz="2800" b="1" dirty="0">
              <a:solidFill>
                <a:srgbClr val="00153E"/>
              </a:solidFill>
              <a:latin typeface="Franklin Gothic Medium" pitchFamily="34" charset="0"/>
            </a:endParaRPr>
          </a:p>
          <a:p>
            <a:pPr>
              <a:buNone/>
            </a:pP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9. СУФФИКС – ЭТО: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А) ЧАСТЬ  СЛОВА    Б) ЗНАК  ПРЕПИНАНИЯ</a:t>
            </a:r>
          </a:p>
          <a:p>
            <a:pPr>
              <a:buNone/>
            </a:pPr>
            <a:endParaRPr lang="ru-RU" sz="2800" b="1" dirty="0">
              <a:solidFill>
                <a:srgbClr val="00153E"/>
              </a:solidFill>
              <a:latin typeface="Franklin Gothic Medium" pitchFamily="34" charset="0"/>
            </a:endParaRPr>
          </a:p>
          <a:p>
            <a:pPr>
              <a:buNone/>
            </a:pP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10.  СУФФИКС  НАХОДИТСЯ: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А) ПЕРЕД  КОРНЕМ    Б) ПОСЛЕ  КОРНЯ</a:t>
            </a:r>
          </a:p>
          <a:p>
            <a:pPr>
              <a:buNone/>
            </a:pPr>
            <a:endParaRPr lang="ru-RU" sz="2800" dirty="0">
              <a:solidFill>
                <a:srgbClr val="00153E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714356"/>
            <a:ext cx="7772400" cy="5172094"/>
          </a:xfrm>
        </p:spPr>
        <p:txBody>
          <a:bodyPr/>
          <a:lstStyle/>
          <a:p>
            <a:pPr>
              <a:buNone/>
            </a:pP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11. ПРИСТАВКУ ОБОЗНАЧАЮТ: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А)              Б)                В)         </a:t>
            </a:r>
          </a:p>
          <a:p>
            <a:pPr>
              <a:buNone/>
            </a:pPr>
            <a:r>
              <a:rPr lang="ru-RU" sz="2800" b="1" dirty="0">
                <a:solidFill>
                  <a:srgbClr val="00153E"/>
                </a:solidFill>
                <a:latin typeface="Franklin Gothic Medium" pitchFamily="34" charset="0"/>
              </a:rPr>
              <a:t> 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12. СУФФИКС  ОБОЗНАЧАЮТ:</a:t>
            </a:r>
          </a:p>
          <a:p>
            <a:pPr>
              <a:buNone/>
            </a:pPr>
            <a:r>
              <a:rPr lang="ru-RU" sz="2800" b="1" dirty="0">
                <a:solidFill>
                  <a:srgbClr val="00153E"/>
                </a:solidFill>
                <a:latin typeface="Franklin Gothic Medium" pitchFamily="34" charset="0"/>
              </a:rPr>
              <a:t> А</a:t>
            </a: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)            Б)            В)           </a:t>
            </a:r>
          </a:p>
          <a:p>
            <a:pPr>
              <a:buNone/>
            </a:pPr>
            <a:endParaRPr lang="ru-RU" sz="2800" b="1" dirty="0">
              <a:solidFill>
                <a:srgbClr val="00153E"/>
              </a:solidFill>
              <a:latin typeface="Franklin Gothic Medium" pitchFamily="34" charset="0"/>
            </a:endParaRPr>
          </a:p>
          <a:p>
            <a:pPr>
              <a:buNone/>
            </a:pP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13. ПРИСТАВКА  И  СУФФИКС  СЛУЖАТ  ДЛЯ: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А) ИЗМЕНЕНИЯ  СЛОВ   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Б) ДЛЯ  ОБРАЗОВАНИЯ  НОВЫХ  СЛОВ      </a:t>
            </a:r>
            <a:endParaRPr lang="ru-RU" sz="2800" b="1" dirty="0">
              <a:solidFill>
                <a:srgbClr val="00153E"/>
              </a:solidFill>
              <a:latin typeface="Franklin Gothic Medium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 bwMode="auto">
          <a:xfrm>
            <a:off x="1643042" y="1500174"/>
            <a:ext cx="500066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Прямая соединительная линия 10"/>
          <p:cNvCxnSpPr/>
          <p:nvPr/>
        </p:nvCxnSpPr>
        <p:spPr bwMode="auto">
          <a:xfrm rot="5400000">
            <a:off x="2035951" y="1607331"/>
            <a:ext cx="214314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Прямая соединительная линия 12"/>
          <p:cNvCxnSpPr/>
          <p:nvPr/>
        </p:nvCxnSpPr>
        <p:spPr bwMode="auto">
          <a:xfrm rot="5400000" flipH="1" flipV="1">
            <a:off x="3571868" y="1357298"/>
            <a:ext cx="357190" cy="3571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Прямая соединительная линия 14"/>
          <p:cNvCxnSpPr/>
          <p:nvPr/>
        </p:nvCxnSpPr>
        <p:spPr bwMode="auto">
          <a:xfrm rot="16200000" flipH="1">
            <a:off x="3929058" y="1357298"/>
            <a:ext cx="357190" cy="3571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Прямоугольник 17"/>
          <p:cNvSpPr/>
          <p:nvPr/>
        </p:nvSpPr>
        <p:spPr bwMode="auto">
          <a:xfrm>
            <a:off x="5072066" y="1357298"/>
            <a:ext cx="485772" cy="34289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solidFill>
                <a:schemeClr val="bg1">
                  <a:lumMod val="95000"/>
                </a:schemeClr>
              </a:solidFill>
              <a:effectLst/>
              <a:latin typeface="Times New Roman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 bwMode="auto">
          <a:xfrm>
            <a:off x="1643042" y="2928934"/>
            <a:ext cx="642942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Прямая соединительная линия 21"/>
          <p:cNvCxnSpPr/>
          <p:nvPr/>
        </p:nvCxnSpPr>
        <p:spPr bwMode="auto">
          <a:xfrm rot="5400000">
            <a:off x="2179621" y="3035297"/>
            <a:ext cx="214314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Прямоугольник 22"/>
          <p:cNvSpPr/>
          <p:nvPr/>
        </p:nvSpPr>
        <p:spPr bwMode="auto">
          <a:xfrm>
            <a:off x="3071802" y="2857496"/>
            <a:ext cx="414334" cy="34289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 bwMode="auto">
          <a:xfrm rot="5400000" flipH="1" flipV="1">
            <a:off x="4464843" y="2821777"/>
            <a:ext cx="357190" cy="28575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Прямая соединительная линия 26"/>
          <p:cNvCxnSpPr/>
          <p:nvPr/>
        </p:nvCxnSpPr>
        <p:spPr bwMode="auto">
          <a:xfrm rot="16200000" flipH="1">
            <a:off x="4714876" y="2857496"/>
            <a:ext cx="357190" cy="2143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642918"/>
            <a:ext cx="7772400" cy="5643602"/>
          </a:xfrm>
        </p:spPr>
        <p:txBody>
          <a:bodyPr/>
          <a:lstStyle/>
          <a:p>
            <a:pPr>
              <a:buNone/>
            </a:pP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14. ПРИСТАВКИ  СО  СЛОВАМИ  ПИШУТСЯ :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А) ВМЕСТЕ    Б) ОТДЕЛЬНО </a:t>
            </a:r>
          </a:p>
          <a:p>
            <a:pPr>
              <a:buNone/>
            </a:pPr>
            <a:endParaRPr lang="ru-RU" sz="2800" b="1" dirty="0">
              <a:solidFill>
                <a:srgbClr val="00153E"/>
              </a:solidFill>
              <a:latin typeface="Franklin Gothic Medium" pitchFamily="34" charset="0"/>
            </a:endParaRPr>
          </a:p>
          <a:p>
            <a:pPr>
              <a:buNone/>
            </a:pP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15. ПРЕДЛОГИ  СО  СЛОВАМИ  ПИШУТСЯ: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А) ВМЕСТЕ    Б) ОТДЕЛЬНО</a:t>
            </a:r>
          </a:p>
          <a:p>
            <a:pPr>
              <a:buNone/>
            </a:pPr>
            <a:endParaRPr lang="ru-RU" sz="2800" b="1" dirty="0">
              <a:solidFill>
                <a:srgbClr val="00153E"/>
              </a:solidFill>
              <a:latin typeface="Franklin Gothic Medium" pitchFamily="34" charset="0"/>
            </a:endParaRPr>
          </a:p>
          <a:p>
            <a:pPr>
              <a:buNone/>
            </a:pP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16. В  СЛОВЕ  </a:t>
            </a:r>
            <a:r>
              <a:rPr lang="ru-RU" b="1" u="sng" dirty="0" smtClean="0">
                <a:solidFill>
                  <a:srgbClr val="C00000"/>
                </a:solidFill>
                <a:latin typeface="Franklin Gothic Medium" pitchFamily="34" charset="0"/>
              </a:rPr>
              <a:t>ЗАПЕВКА</a:t>
            </a:r>
            <a:r>
              <a:rPr lang="ru-RU" sz="2800" b="1" u="sng" dirty="0" smtClean="0">
                <a:solidFill>
                  <a:srgbClr val="C00000"/>
                </a:solidFill>
                <a:latin typeface="Franklin Gothic Medium" pitchFamily="34" charset="0"/>
              </a:rPr>
              <a:t>  </a:t>
            </a: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ПРИСТАВКА: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А) ЗА-    Б) НЕТ  ПРИСТАВКИ</a:t>
            </a:r>
          </a:p>
          <a:p>
            <a:pPr>
              <a:buNone/>
            </a:pPr>
            <a:endParaRPr lang="ru-RU" sz="2800" b="1" dirty="0">
              <a:solidFill>
                <a:srgbClr val="00153E"/>
              </a:solidFill>
              <a:latin typeface="Franklin Gothic Medium" pitchFamily="34" charset="0"/>
            </a:endParaRPr>
          </a:p>
          <a:p>
            <a:pPr marL="514350" indent="-514350">
              <a:buAutoNum type="arabicPeriod" startAt="17"/>
            </a:pP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В  СЛОВЕ  </a:t>
            </a:r>
            <a:r>
              <a:rPr lang="ru-RU" b="1" u="sng" dirty="0" smtClean="0">
                <a:solidFill>
                  <a:srgbClr val="C00000"/>
                </a:solidFill>
                <a:latin typeface="Franklin Gothic Medium" pitchFamily="34" charset="0"/>
              </a:rPr>
              <a:t>МОСТИК </a:t>
            </a: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 СУФФИКС:</a:t>
            </a:r>
          </a:p>
          <a:p>
            <a:pPr marL="514350" indent="-514350">
              <a:buNone/>
            </a:pPr>
            <a:r>
              <a:rPr lang="ru-RU" sz="2800" b="1" dirty="0">
                <a:solidFill>
                  <a:srgbClr val="00153E"/>
                </a:solidFill>
                <a:latin typeface="Franklin Gothic Medium" pitchFamily="34" charset="0"/>
              </a:rPr>
              <a:t> </a:t>
            </a:r>
            <a:r>
              <a:rPr lang="ru-RU" sz="2800" b="1" dirty="0" smtClean="0">
                <a:solidFill>
                  <a:srgbClr val="00153E"/>
                </a:solidFill>
                <a:latin typeface="Franklin Gothic Medium" pitchFamily="34" charset="0"/>
              </a:rPr>
              <a:t>  А) НЕТ  СУФФИКСА   Б) --ИК </a:t>
            </a:r>
            <a:endParaRPr lang="ru-RU" sz="2800" b="1" dirty="0">
              <a:solidFill>
                <a:srgbClr val="C00000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500042"/>
            <a:ext cx="7772400" cy="5929354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solidFill>
                  <a:srgbClr val="00153E"/>
                </a:solidFill>
                <a:latin typeface="Franklin Gothic Medium" pitchFamily="34" charset="0"/>
              </a:rPr>
              <a:t>18. ВЫПИШИ  СЛОВА  С  ПРИСТАВКАМИ: </a:t>
            </a:r>
          </a:p>
          <a:p>
            <a:pPr>
              <a:buNone/>
            </a:pPr>
            <a:r>
              <a:rPr lang="ru-RU" sz="2800" dirty="0">
                <a:solidFill>
                  <a:srgbClr val="00153E"/>
                </a:solidFill>
                <a:latin typeface="Franklin Gothic Medium" pitchFamily="34" charset="0"/>
              </a:rPr>
              <a:t> </a:t>
            </a:r>
            <a:r>
              <a:rPr lang="ru-RU" sz="2800" dirty="0" smtClean="0">
                <a:solidFill>
                  <a:srgbClr val="00153E"/>
                </a:solidFill>
                <a:latin typeface="Franklin Gothic Medium" pitchFamily="34" charset="0"/>
              </a:rPr>
              <a:t>     ЗАКРЫЛИ                   ЛЕСНИК</a:t>
            </a:r>
          </a:p>
          <a:p>
            <a:pPr>
              <a:buNone/>
            </a:pPr>
            <a:r>
              <a:rPr lang="ru-RU" sz="2800" dirty="0">
                <a:solidFill>
                  <a:srgbClr val="00153E"/>
                </a:solidFill>
                <a:latin typeface="Franklin Gothic Medium" pitchFamily="34" charset="0"/>
              </a:rPr>
              <a:t> </a:t>
            </a:r>
            <a:r>
              <a:rPr lang="ru-RU" sz="2800" dirty="0" smtClean="0">
                <a:solidFill>
                  <a:srgbClr val="00153E"/>
                </a:solidFill>
                <a:latin typeface="Franklin Gothic Medium" pitchFamily="34" charset="0"/>
              </a:rPr>
              <a:t>    КОТЁНОК                   ВЫКРИКНУЛ         </a:t>
            </a:r>
          </a:p>
          <a:p>
            <a:pPr>
              <a:buNone/>
            </a:pPr>
            <a:r>
              <a:rPr lang="ru-RU" sz="2800" dirty="0">
                <a:solidFill>
                  <a:srgbClr val="00153E"/>
                </a:solidFill>
                <a:latin typeface="Franklin Gothic Medium" pitchFamily="34" charset="0"/>
              </a:rPr>
              <a:t> </a:t>
            </a:r>
            <a:r>
              <a:rPr lang="ru-RU" sz="2800" dirty="0" smtClean="0">
                <a:solidFill>
                  <a:srgbClr val="00153E"/>
                </a:solidFill>
                <a:latin typeface="Franklin Gothic Medium" pitchFamily="34" charset="0"/>
              </a:rPr>
              <a:t>     ПОДЛОВИЛ                 РОЗОЧКА  </a:t>
            </a:r>
          </a:p>
          <a:p>
            <a:pPr>
              <a:buNone/>
            </a:pPr>
            <a:endParaRPr lang="ru-RU" sz="2800" dirty="0">
              <a:solidFill>
                <a:srgbClr val="00153E"/>
              </a:solidFill>
              <a:latin typeface="Franklin Gothic Medium" pitchFamily="34" charset="0"/>
            </a:endParaRPr>
          </a:p>
          <a:p>
            <a:pPr>
              <a:buNone/>
            </a:pPr>
            <a:r>
              <a:rPr lang="ru-RU" sz="2800" dirty="0" smtClean="0">
                <a:solidFill>
                  <a:srgbClr val="00153E"/>
                </a:solidFill>
                <a:latin typeface="Franklin Gothic Medium" pitchFamily="34" charset="0"/>
              </a:rPr>
              <a:t>19. РАЗБЕРИ  СЛОВА  ПО  СОСТАВУ:</a:t>
            </a:r>
          </a:p>
          <a:p>
            <a:pPr>
              <a:buNone/>
            </a:pPr>
            <a:r>
              <a:rPr lang="ru-RU" sz="2800" dirty="0" smtClean="0">
                <a:solidFill>
                  <a:srgbClr val="00153E"/>
                </a:solidFill>
                <a:latin typeface="Franklin Gothic Medium" pitchFamily="34" charset="0"/>
              </a:rPr>
              <a:t>   ШИРОКИЙ     ПОГРЕМУШКА           СТОЛБИК </a:t>
            </a:r>
          </a:p>
          <a:p>
            <a:pPr>
              <a:buNone/>
            </a:pPr>
            <a:endParaRPr lang="ru-RU" sz="2800" dirty="0" smtClean="0">
              <a:solidFill>
                <a:srgbClr val="00153E"/>
              </a:solidFill>
              <a:latin typeface="Franklin Gothic Medium" pitchFamily="34" charset="0"/>
            </a:endParaRPr>
          </a:p>
          <a:p>
            <a:pPr>
              <a:buNone/>
            </a:pPr>
            <a:r>
              <a:rPr lang="ru-RU" sz="2800" dirty="0" smtClean="0">
                <a:solidFill>
                  <a:srgbClr val="00153E"/>
                </a:solidFill>
                <a:latin typeface="Franklin Gothic Medium" pitchFamily="34" charset="0"/>
              </a:rPr>
              <a:t>20. СПИШИ  ПРЕДЛОЖЕНИЕ:</a:t>
            </a:r>
          </a:p>
          <a:p>
            <a:pPr>
              <a:buNone/>
            </a:pPr>
            <a:r>
              <a:rPr lang="ru-RU" sz="2800" dirty="0">
                <a:solidFill>
                  <a:srgbClr val="00153E"/>
                </a:solidFill>
                <a:latin typeface="Franklin Gothic Medium" pitchFamily="34" charset="0"/>
              </a:rPr>
              <a:t> </a:t>
            </a:r>
            <a:r>
              <a:rPr lang="ru-RU" sz="2800" dirty="0" smtClean="0">
                <a:solidFill>
                  <a:srgbClr val="00153E"/>
                </a:solidFill>
                <a:latin typeface="Franklin Gothic Medium" pitchFamily="34" charset="0"/>
              </a:rPr>
              <a:t>    МАЛЬЧИК  (ЗА) ШЁЛ  (ЗА) ДЕРЕВО.</a:t>
            </a:r>
          </a:p>
          <a:p>
            <a:pPr>
              <a:buNone/>
            </a:pPr>
            <a:r>
              <a:rPr lang="ru-RU" sz="2800" dirty="0">
                <a:solidFill>
                  <a:srgbClr val="00153E"/>
                </a:solidFill>
                <a:latin typeface="Franklin Gothic Medium" pitchFamily="34" charset="0"/>
              </a:rPr>
              <a:t> </a:t>
            </a:r>
            <a:r>
              <a:rPr lang="ru-RU" sz="2800" dirty="0" smtClean="0">
                <a:solidFill>
                  <a:srgbClr val="00153E"/>
                </a:solidFill>
                <a:latin typeface="Franklin Gothic Medium" pitchFamily="34" charset="0"/>
              </a:rPr>
              <a:t>    ЗАЯЦ  (ПОД) БЕЖАЛ  (К)  ГОРЕ.</a:t>
            </a:r>
          </a:p>
          <a:p>
            <a:pPr>
              <a:buNone/>
            </a:pPr>
            <a:endParaRPr lang="ru-RU" sz="2800" dirty="0">
              <a:solidFill>
                <a:srgbClr val="00153E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льбом">
  <a:themeElements>
    <a:clrScheme name="Тема Office 2">
      <a:dk1>
        <a:srgbClr val="000000"/>
      </a:dk1>
      <a:lt1>
        <a:srgbClr val="FFFFFF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FFFFF"/>
      </a:accent3>
      <a:accent4>
        <a:srgbClr val="000000"/>
      </a:accent4>
      <a:accent5>
        <a:srgbClr val="CDDBB9"/>
      </a:accent5>
      <a:accent6>
        <a:srgbClr val="3086A5"/>
      </a:accent6>
      <a:hlink>
        <a:srgbClr val="9191E1"/>
      </a:hlink>
      <a:folHlink>
        <a:srgbClr val="CC9864"/>
      </a:folHlink>
    </a:clrScheme>
    <a:fontScheme name="Тема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CC98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CC98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66"/>
        </a:dk1>
        <a:lt1>
          <a:srgbClr val="FDEDFD"/>
        </a:lt1>
        <a:dk2>
          <a:srgbClr val="221304"/>
        </a:dk2>
        <a:lt2>
          <a:srgbClr val="F3D9F3"/>
        </a:lt2>
        <a:accent1>
          <a:srgbClr val="A1BD69"/>
        </a:accent1>
        <a:accent2>
          <a:srgbClr val="3694B6"/>
        </a:accent2>
        <a:accent3>
          <a:srgbClr val="FEF4FE"/>
        </a:accent3>
        <a:accent4>
          <a:srgbClr val="000056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CC98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EBF6FD"/>
        </a:lt1>
        <a:dk2>
          <a:srgbClr val="221304"/>
        </a:dk2>
        <a:lt2>
          <a:srgbClr val="CCECFF"/>
        </a:lt2>
        <a:accent1>
          <a:srgbClr val="A1BD69"/>
        </a:accent1>
        <a:accent2>
          <a:srgbClr val="3694B6"/>
        </a:accent2>
        <a:accent3>
          <a:srgbClr val="F3FAFE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Альбом</Template>
  <TotalTime>49</TotalTime>
  <Words>334</Words>
  <Application>Microsoft Office PowerPoint</Application>
  <PresentationFormat>Экран (4:3)</PresentationFormat>
  <Paragraphs>65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Альбом</vt:lpstr>
      <vt:lpstr>ТЕСТОВАЯ  РАБОТА   ПО  ТЕМЕ  «КАК  УСТРОЕНЫ  СЛОВА»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ТЕСТОВАЯ  РАБОТА   ПО  ТЕМЕ  «КАК  УСТРОЕНЫ  СЛОВА»</dc:title>
  <dc:creator>кал</dc:creator>
  <cp:lastModifiedBy>1</cp:lastModifiedBy>
  <cp:revision>6</cp:revision>
  <dcterms:created xsi:type="dcterms:W3CDTF">2009-04-13T17:20:20Z</dcterms:created>
  <dcterms:modified xsi:type="dcterms:W3CDTF">2013-11-22T21:11:06Z</dcterms:modified>
</cp:coreProperties>
</file>