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763B-539B-4DCE-972C-86D26981024A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6654-F32C-42FE-A850-A0422DD3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1\Desktop\&#1088;&#1072;&#1079;&#1086;&#1073;&#1088;&#1072;&#1085;&#1085;&#1086;&#1077;\&#1087;&#1088;&#1077;&#1076;&#1084;&#1077;&#1090;&#1099;\&#1088;&#1091;&#1089;&#1089;&#1082;&#1080;&#1081;%20&#1103;&#1079;&#1099;&#1082;\2%20&#1082;&#1083;&#1072;&#1089;&#1089;\&#1087;&#1088;&#1086;&#1074;&#1077;&#1088;&#1086;&#1095;&#1085;&#1099;&#1077;%20&#1088;&#1072;&#1073;&#1086;&#1090;&#1099;\&#1082;&#1072;&#1083;&#1072;&#1084;&#1073;&#1091;&#1088;.mp3" TargetMode="Externa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3143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ТЕСТОВАЯ РАБОТА ПО РУССКОМУ ЯЗЫКУ ПО ТЕМЕ</a:t>
            </a:r>
            <a:b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«КОРЕНЬ И ОКОНЧАНИЕ СЛОВА».</a:t>
            </a:r>
            <a:b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2 класс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b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5000636"/>
            <a:ext cx="1381131" cy="1205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baby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571480"/>
            <a:ext cx="1133475" cy="876300"/>
          </a:xfrm>
          <a:prstGeom prst="rect">
            <a:avLst/>
          </a:prstGeom>
        </p:spPr>
      </p:pic>
      <p:sp>
        <p:nvSpPr>
          <p:cNvPr id="6" name="TextBox 4"/>
          <p:cNvSpPr txBox="1"/>
          <p:nvPr/>
        </p:nvSpPr>
        <p:spPr>
          <a:xfrm>
            <a:off x="827584" y="5013176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6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1.Как называется общая часть родственных слов ?</a:t>
            </a:r>
          </a:p>
          <a:p>
            <a:pPr>
              <a:buNone/>
            </a:pPr>
            <a:r>
              <a:rPr lang="ru-RU" sz="8000" dirty="0" smtClean="0">
                <a:solidFill>
                  <a:srgbClr val="003300"/>
                </a:solidFill>
                <a:latin typeface="Arial Black" pitchFamily="34" charset="0"/>
              </a:rPr>
              <a:t>   корень                       окончание</a:t>
            </a:r>
          </a:p>
          <a:p>
            <a:pPr>
              <a:buNone/>
            </a:pPr>
            <a:endParaRPr lang="ru-RU" sz="8000" dirty="0" smtClean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8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2. Как выделяется корень слова ?</a:t>
            </a:r>
          </a:p>
          <a:p>
            <a:pPr>
              <a:buNone/>
            </a:pPr>
            <a:endParaRPr lang="ru-RU" sz="8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      </a:t>
            </a:r>
          </a:p>
          <a:p>
            <a:pPr>
              <a:buNone/>
            </a:pPr>
            <a:endParaRPr lang="ru-RU" sz="8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8000" dirty="0" smtClean="0">
                <a:latin typeface="Arial Black" pitchFamily="34" charset="0"/>
              </a:rPr>
              <a:t>3. </a:t>
            </a:r>
            <a:r>
              <a:rPr lang="ru-RU" sz="8000" b="1" dirty="0" smtClean="0">
                <a:latin typeface="Arial Black" pitchFamily="34" charset="0"/>
              </a:rPr>
              <a:t>Что есть у родственных слов ?</a:t>
            </a: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     общая часть          общее значение</a:t>
            </a: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     общий дом             общая спальня</a:t>
            </a: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endParaRPr lang="ru-RU" sz="56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56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4. Как пишутся корни родственных слов ?</a:t>
            </a: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     одинаково               по- разному</a:t>
            </a:r>
          </a:p>
          <a:p>
            <a:pPr>
              <a:buNone/>
            </a:pPr>
            <a:endParaRPr lang="ru-RU" sz="80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5. Выбери родственников ?</a:t>
            </a: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     сор                  сорить                    соревнования        </a:t>
            </a:r>
          </a:p>
          <a:p>
            <a:pPr>
              <a:buNone/>
            </a:pPr>
            <a:r>
              <a:rPr lang="ru-RU" sz="8000" b="1" dirty="0" smtClean="0">
                <a:latin typeface="Arial Black" pitchFamily="34" charset="0"/>
              </a:rPr>
              <a:t>     мусорить        засорения               </a:t>
            </a:r>
          </a:p>
          <a:p>
            <a:pPr>
              <a:buNone/>
            </a:pPr>
            <a:endParaRPr lang="ru-RU" sz="56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7400" b="1" dirty="0" smtClean="0">
              <a:latin typeface="Arial Black" pitchFamily="34" charset="0"/>
            </a:endParaRPr>
          </a:p>
          <a:p>
            <a:pPr>
              <a:buNone/>
            </a:pPr>
            <a:endParaRPr lang="ru-RU" sz="7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7400" b="1" dirty="0" smtClean="0">
                <a:latin typeface="Arial Black" pitchFamily="34" charset="0"/>
              </a:rPr>
              <a:t>     </a:t>
            </a:r>
          </a:p>
          <a:p>
            <a:pPr>
              <a:buNone/>
            </a:pPr>
            <a:r>
              <a:rPr lang="ru-RU" sz="7400" b="1" dirty="0" smtClean="0">
                <a:latin typeface="Arial Black" pitchFamily="34" charset="0"/>
              </a:rPr>
              <a:t>      </a:t>
            </a:r>
          </a:p>
          <a:p>
            <a:pPr>
              <a:buNone/>
            </a:pPr>
            <a:r>
              <a:rPr lang="ru-RU" b="1" dirty="0" smtClean="0">
                <a:latin typeface="Arial Black" pitchFamily="34" charset="0"/>
              </a:rPr>
              <a:t>       </a:t>
            </a:r>
            <a:r>
              <a:rPr lang="ru-RU" dirty="0" smtClean="0">
                <a:latin typeface="Arial Black" pitchFamily="34" charset="0"/>
              </a:rPr>
              <a:t>                    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1" name="Дуга 10"/>
          <p:cNvSpPr/>
          <p:nvPr/>
        </p:nvSpPr>
        <p:spPr>
          <a:xfrm rot="20215773">
            <a:off x="3716743" y="1856617"/>
            <a:ext cx="914400" cy="926037"/>
          </a:xfrm>
          <a:prstGeom prst="arc">
            <a:avLst>
              <a:gd name="adj1" fmla="val 12941291"/>
              <a:gd name="adj2" fmla="val 399830"/>
            </a:avLst>
          </a:prstGeom>
          <a:ln w="1047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ln w="76200">
                <a:solidFill>
                  <a:srgbClr val="00330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142976" y="1857364"/>
            <a:ext cx="771524" cy="54121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76200">
                <a:solidFill>
                  <a:srgbClr val="003300"/>
                </a:solidFill>
              </a:ln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6. Как называется изменяемая часть слова ?</a:t>
            </a:r>
          </a:p>
          <a:p>
            <a:pPr>
              <a:buNone/>
            </a:pPr>
            <a:r>
              <a:rPr lang="ru-RU" b="1" dirty="0" smtClean="0"/>
              <a:t>      корень     окончание     конец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7. Как выделяется окончание ?</a:t>
            </a:r>
          </a:p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8. Выпиши только окончания слов ?</a:t>
            </a:r>
          </a:p>
          <a:p>
            <a:pPr>
              <a:buNone/>
            </a:pPr>
            <a:r>
              <a:rPr lang="ru-RU" b="1" dirty="0" smtClean="0"/>
              <a:t>     цветы           машина           на диване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9. В изменениях одного и того же слова различны :</a:t>
            </a:r>
          </a:p>
          <a:p>
            <a:pPr>
              <a:buNone/>
            </a:pPr>
            <a:r>
              <a:rPr lang="ru-RU" b="1" dirty="0" smtClean="0"/>
              <a:t>     окончания        корни        </a:t>
            </a:r>
            <a:r>
              <a:rPr lang="ru-RU" b="1" dirty="0" err="1" smtClean="0"/>
              <a:t>корни</a:t>
            </a:r>
            <a:r>
              <a:rPr lang="ru-RU" b="1" dirty="0" smtClean="0"/>
              <a:t> и окончания</a:t>
            </a:r>
            <a:endParaRPr lang="ru-RU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572000" y="2714620"/>
            <a:ext cx="771524" cy="54121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 w="76200">
                <a:solidFill>
                  <a:srgbClr val="003300"/>
                </a:solidFill>
              </a:ln>
              <a:noFill/>
            </a:endParaRPr>
          </a:p>
        </p:txBody>
      </p:sp>
      <p:sp>
        <p:nvSpPr>
          <p:cNvPr id="7" name="Дуга 6"/>
          <p:cNvSpPr/>
          <p:nvPr/>
        </p:nvSpPr>
        <p:spPr>
          <a:xfrm rot="20215773">
            <a:off x="1573602" y="2713873"/>
            <a:ext cx="914400" cy="926037"/>
          </a:xfrm>
          <a:prstGeom prst="arc">
            <a:avLst>
              <a:gd name="adj1" fmla="val 12941291"/>
              <a:gd name="adj2" fmla="val 399830"/>
            </a:avLst>
          </a:prstGeom>
          <a:ln w="1047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ln w="76200">
                <a:solidFill>
                  <a:srgbClr val="003300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10. Как  называется окончание «невидимка» ?</a:t>
            </a:r>
          </a:p>
          <a:p>
            <a:pPr>
              <a:buNone/>
            </a:pPr>
            <a:r>
              <a:rPr lang="ru-RU" b="1" dirty="0" smtClean="0"/>
              <a:t>         пустое         нулевое           никакое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11. Что такое однокоренные слова ?</a:t>
            </a:r>
          </a:p>
          <a:p>
            <a:pPr>
              <a:buNone/>
            </a:pPr>
            <a:r>
              <a:rPr lang="ru-RU" b="1" dirty="0" smtClean="0"/>
              <a:t>           слова с одинаковыми  окончаниями</a:t>
            </a:r>
          </a:p>
          <a:p>
            <a:pPr>
              <a:buNone/>
            </a:pPr>
            <a:r>
              <a:rPr lang="ru-RU" b="1" dirty="0" smtClean="0"/>
              <a:t>            слова с одинаковыми  корнями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12.  Что такое корень и окончание ?</a:t>
            </a:r>
          </a:p>
          <a:p>
            <a:pPr>
              <a:buNone/>
            </a:pPr>
            <a:r>
              <a:rPr lang="ru-RU" b="1" dirty="0" smtClean="0"/>
              <a:t>           два родственника               часть слова</a:t>
            </a:r>
          </a:p>
          <a:p>
            <a:pPr>
              <a:buNone/>
            </a:pPr>
            <a:r>
              <a:rPr lang="ru-RU" b="1" dirty="0" smtClean="0"/>
              <a:t>           слова в предложении        плохие ученики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2.gif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7339" r="7339"/>
          <a:stretch>
            <a:fillRect/>
          </a:stretch>
        </p:blipFill>
        <p:spPr>
          <a:xfrm>
            <a:off x="7143768" y="5000636"/>
            <a:ext cx="1285884" cy="1329789"/>
          </a:xfrm>
        </p:spPr>
      </p:pic>
      <p:pic>
        <p:nvPicPr>
          <p:cNvPr id="6" name="Рисунок 5" descr="00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643050"/>
            <a:ext cx="1162715" cy="1143008"/>
          </a:xfrm>
          <a:prstGeom prst="rect">
            <a:avLst/>
          </a:prstGeom>
        </p:spPr>
      </p:pic>
      <p:sp>
        <p:nvSpPr>
          <p:cNvPr id="7" name="Блок-схема: память с посл. доступом 6"/>
          <p:cNvSpPr/>
          <p:nvPr/>
        </p:nvSpPr>
        <p:spPr>
          <a:xfrm>
            <a:off x="1428728" y="2571744"/>
            <a:ext cx="5429288" cy="2500330"/>
          </a:xfrm>
          <a:prstGeom prst="flowChartMagneticTape">
            <a:avLst/>
          </a:prstGeom>
          <a:solidFill>
            <a:schemeClr val="accent5">
              <a:lumMod val="60000"/>
              <a:lumOff val="40000"/>
            </a:schemeClr>
          </a:solidFill>
          <a:ln w="76200" cap="rnd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  <a:latin typeface="Mistral" pitchFamily="66" charset="0"/>
              </a:rPr>
              <a:t>УМНИЧКИ </a:t>
            </a:r>
            <a:endParaRPr lang="ru-RU" sz="8000" dirty="0">
              <a:solidFill>
                <a:srgbClr val="002060"/>
              </a:solidFill>
              <a:latin typeface="Mistral" pitchFamily="66" charset="0"/>
            </a:endParaRPr>
          </a:p>
        </p:txBody>
      </p:sp>
      <p:pic>
        <p:nvPicPr>
          <p:cNvPr id="8" name="Рисунок 7" descr="Dance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4643446"/>
            <a:ext cx="1181100" cy="1009650"/>
          </a:xfrm>
          <a:prstGeom prst="rect">
            <a:avLst/>
          </a:prstGeom>
        </p:spPr>
      </p:pic>
      <p:pic>
        <p:nvPicPr>
          <p:cNvPr id="9" name="Рисунок 8" descr="!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7884" y="3143248"/>
            <a:ext cx="428628" cy="1028708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 descr="flower7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14876" y="4214818"/>
            <a:ext cx="857256" cy="857256"/>
          </a:xfrm>
          <a:prstGeom prst="rect">
            <a:avLst/>
          </a:prstGeom>
        </p:spPr>
      </p:pic>
      <p:pic>
        <p:nvPicPr>
          <p:cNvPr id="11" name="Рисунок 10" descr="little_orange_guy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0826" y="1785926"/>
            <a:ext cx="1266825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SMILE8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71604" y="3429000"/>
            <a:ext cx="891587" cy="766765"/>
          </a:xfrm>
          <a:prstGeom prst="rect">
            <a:avLst/>
          </a:prstGeom>
        </p:spPr>
      </p:pic>
      <p:pic>
        <p:nvPicPr>
          <p:cNvPr id="13" name="каламбу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77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189</Words>
  <Application>Microsoft Office PowerPoint</Application>
  <PresentationFormat>Экран (4:3)</PresentationFormat>
  <Paragraphs>53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ТЕСТОВАЯ РАБОТА ПО РУССКОМУ ЯЗЫКУ ПО ТЕМЕ «КОРЕНЬ И ОКОНЧАНИЕ СЛОВА». 2 класс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ТЕСТОВАЯ РАБОТА ПО РУССКОМУ ЯЗЫКУ ПО ТЕМЕ «КОРЕНЬ И ОКОНЧАНИЕ СЛОВА».</dc:title>
  <dc:creator>кал</dc:creator>
  <cp:lastModifiedBy>1</cp:lastModifiedBy>
  <cp:revision>9</cp:revision>
  <dcterms:created xsi:type="dcterms:W3CDTF">2009-01-19T17:55:59Z</dcterms:created>
  <dcterms:modified xsi:type="dcterms:W3CDTF">2013-11-22T21:13:30Z</dcterms:modified>
</cp:coreProperties>
</file>