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10" y="5000636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РУССКИЙ ЯЗЫК, 3 КЛАСС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УМК «ГАРМОНИЯ»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МАРЧЕНКО Е.В.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1785926"/>
            <a:ext cx="689643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</a:rPr>
              <a:t>ЗАЧЕМ ДРУГИЕ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</a:rPr>
              <a:t> ЧЛЕНЫ ПРЕДЛОЖЕНИЯ?</a:t>
            </a:r>
            <a:endParaRPr lang="ru-RU" sz="3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7" name="Picture 7" descr="boy_wor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4500570"/>
            <a:ext cx="1586483" cy="1725954"/>
          </a:xfrm>
          <a:prstGeom prst="rect">
            <a:avLst/>
          </a:prstGeom>
          <a:noFill/>
        </p:spPr>
      </p:pic>
      <p:pic>
        <p:nvPicPr>
          <p:cNvPr id="8" name="Picture 4" descr="C:\Users\кал\Pictures\картинки\Sample Pictures\книги\книг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4"/>
            <a:ext cx="2176462" cy="1481137"/>
          </a:xfrm>
          <a:prstGeom prst="snip2DiagRect">
            <a:avLst>
              <a:gd name="adj1" fmla="val 1739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14290"/>
            <a:ext cx="8643998" cy="62865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u="sng" cap="all" dirty="0" smtClean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 algn="ctr"/>
            <a:r>
              <a:rPr lang="ru-RU" sz="3200" b="1" u="sng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ЗАПОМНИ:</a:t>
            </a:r>
          </a:p>
          <a:p>
            <a:pPr algn="ctr"/>
            <a:r>
              <a:rPr lang="ru-RU" sz="2800" b="1" dirty="0" smtClean="0">
                <a:ln w="1905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ПРЕДЛОЖЕНИЯ, В КОТОРЫХ </a:t>
            </a:r>
            <a:r>
              <a:rPr lang="ru-RU" sz="2800" b="1" dirty="0" smtClean="0">
                <a:ln w="1905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КРОМЕ </a:t>
            </a:r>
            <a:r>
              <a:rPr lang="ru-RU" sz="2800" b="1" dirty="0" smtClean="0">
                <a:ln w="1905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ГЛАВНЫХ ЧЛЕНОВ, ЕСТЬ И ВТОРОСТЕПЕННЫЕ, НАЗЫВАЮТ </a:t>
            </a:r>
            <a:r>
              <a:rPr lang="ru-RU" sz="2800" b="1" u="sng" dirty="0" smtClean="0">
                <a:ln w="1905"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РАСПРОСТРАНЁННЫЕ</a:t>
            </a:r>
            <a:r>
              <a:rPr lang="ru-RU" sz="2800" b="1" u="sng" dirty="0" smtClean="0">
                <a:ln w="1905"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:</a:t>
            </a:r>
          </a:p>
          <a:p>
            <a:pPr algn="ctr"/>
            <a:endParaRPr lang="ru-RU" sz="2800" b="1" u="sng" dirty="0" smtClean="0">
              <a:ln w="1905"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МАЛЬЧИК  ИГРАЛ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С 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БЕЛЫМ ЗАЙЦЕМ</a:t>
            </a: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  <a:p>
            <a:pPr algn="ctr"/>
            <a:r>
              <a:rPr lang="ru-RU" sz="2800" b="1" dirty="0" smtClean="0">
                <a:ln w="1905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endParaRPr lang="ru-RU" sz="2800" b="1" dirty="0" smtClean="0">
              <a:ln w="1905">
                <a:solidFill>
                  <a:srgbClr val="002060"/>
                </a:solidFill>
              </a:ln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algn="ctr"/>
            <a:r>
              <a:rPr lang="ru-RU" sz="2800" b="1" dirty="0" smtClean="0">
                <a:ln w="1905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ПРЕДЛОЖЕНИЕ ИЗ ОДНИХ ГЛАВНЫХ ЧЛЕНОВ- </a:t>
            </a:r>
            <a:r>
              <a:rPr lang="ru-RU" sz="2800" b="1" dirty="0" smtClean="0">
                <a:ln w="1905"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НЕРАСПРОСТРАНЁННЫЕ:</a:t>
            </a:r>
            <a:endParaRPr lang="ru-RU" sz="2800" b="1" cap="all" dirty="0" smtClean="0">
              <a:ln w="1905"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86050" y="5643578"/>
            <a:ext cx="4068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МАЛЬЧИК  ИГРАЛ.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14290"/>
            <a:ext cx="7929618" cy="5176897"/>
          </a:xfrm>
          <a:prstGeom prst="roundRect">
            <a:avLst>
              <a:gd name="adj" fmla="val 4677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СОСТАВЬ  ПРЕДЛОЖЕНИЕ.</a:t>
            </a:r>
            <a:r>
              <a:rPr lang="ru-RU" sz="40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ПОДЧЕРКНИ ОСНОВУ ПРЕДЛОЖЕНИЯ.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УКАЖИ:</a:t>
            </a:r>
          </a:p>
          <a:p>
            <a:pPr algn="ctr"/>
            <a:endParaRPr lang="ru-RU" sz="4000" b="1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1670" y="421481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Ч.Р.,  П.,  </a:t>
            </a:r>
            <a:r>
              <a:rPr lang="ru-RU" b="1" dirty="0" err="1" smtClean="0">
                <a:solidFill>
                  <a:srgbClr val="002060"/>
                </a:solidFill>
                <a:latin typeface="Arial Black" pitchFamily="34" charset="0"/>
              </a:rPr>
              <a:t>Чис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214546" y="4714884"/>
            <a:ext cx="1785950" cy="1588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572000" y="4786322"/>
            <a:ext cx="1785950" cy="1588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572000" y="4929198"/>
            <a:ext cx="1785950" cy="1588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29124" y="428625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Ч.Р.,  </a:t>
            </a:r>
            <a:r>
              <a:rPr lang="ru-RU" b="1" dirty="0" err="1" smtClean="0">
                <a:solidFill>
                  <a:srgbClr val="002060"/>
                </a:solidFill>
                <a:latin typeface="Arial Black" pitchFamily="34" charset="0"/>
              </a:rPr>
              <a:t>Вр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., ЧИС.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0c9d281a2d67"/>
          <p:cNvPicPr>
            <a:picLocks noChangeAspect="1" noChangeArrowheads="1"/>
          </p:cNvPicPr>
          <p:nvPr/>
        </p:nvPicPr>
        <p:blipFill>
          <a:blip r:embed="rId2"/>
          <a:srcRect l="9624" t="13051" r="3760" b="86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3581400"/>
            <a:ext cx="24574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2" name="Rectangle 6" descr="Полотно"/>
          <p:cNvSpPr>
            <a:spLocks noChangeArrowheads="1"/>
          </p:cNvSpPr>
          <p:nvPr/>
        </p:nvSpPr>
        <p:spPr bwMode="auto">
          <a:xfrm>
            <a:off x="4876800" y="4343400"/>
            <a:ext cx="1066800" cy="9906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6000" b="1">
                <a:effectLst/>
              </a:rPr>
              <a:t>к</a:t>
            </a:r>
          </a:p>
        </p:txBody>
      </p:sp>
      <p:sp>
        <p:nvSpPr>
          <p:cNvPr id="9223" name="Rectangle 7" descr="Полотно"/>
          <p:cNvSpPr>
            <a:spLocks noChangeArrowheads="1"/>
          </p:cNvSpPr>
          <p:nvPr/>
        </p:nvSpPr>
        <p:spPr bwMode="auto">
          <a:xfrm>
            <a:off x="685800" y="5410200"/>
            <a:ext cx="3352800" cy="10668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6000" b="1">
                <a:effectLst/>
              </a:rPr>
              <a:t>Красную</a:t>
            </a:r>
          </a:p>
        </p:txBody>
      </p:sp>
      <p:sp>
        <p:nvSpPr>
          <p:cNvPr id="9224" name="Rectangle 8" descr="Полотно"/>
          <p:cNvSpPr>
            <a:spLocks noChangeArrowheads="1"/>
          </p:cNvSpPr>
          <p:nvPr/>
        </p:nvSpPr>
        <p:spPr bwMode="auto">
          <a:xfrm>
            <a:off x="4800600" y="2514600"/>
            <a:ext cx="2438400" cy="8382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6000" b="1" dirty="0">
                <a:effectLst/>
              </a:rPr>
              <a:t>Мама</a:t>
            </a:r>
          </a:p>
        </p:txBody>
      </p:sp>
      <p:sp>
        <p:nvSpPr>
          <p:cNvPr id="9226" name="Rectangle 10" descr="Полотно"/>
          <p:cNvSpPr>
            <a:spLocks noChangeArrowheads="1"/>
          </p:cNvSpPr>
          <p:nvPr/>
        </p:nvSpPr>
        <p:spPr bwMode="auto">
          <a:xfrm>
            <a:off x="304800" y="3733800"/>
            <a:ext cx="4114800" cy="8382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6000" b="1">
                <a:effectLst/>
              </a:rPr>
              <a:t>отправила</a:t>
            </a:r>
          </a:p>
        </p:txBody>
      </p:sp>
      <p:sp>
        <p:nvSpPr>
          <p:cNvPr id="9227" name="Rectangle 11" descr="Полотно"/>
          <p:cNvSpPr>
            <a:spLocks noChangeArrowheads="1"/>
          </p:cNvSpPr>
          <p:nvPr/>
        </p:nvSpPr>
        <p:spPr bwMode="auto">
          <a:xfrm>
            <a:off x="5029200" y="990600"/>
            <a:ext cx="3581400" cy="8382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6000" b="1">
                <a:effectLst/>
              </a:rPr>
              <a:t>бабушке.</a:t>
            </a:r>
          </a:p>
        </p:txBody>
      </p:sp>
      <p:sp>
        <p:nvSpPr>
          <p:cNvPr id="9225" name="Rectangle 9" descr="Полотно"/>
          <p:cNvSpPr>
            <a:spLocks noChangeArrowheads="1"/>
          </p:cNvSpPr>
          <p:nvPr/>
        </p:nvSpPr>
        <p:spPr bwMode="auto">
          <a:xfrm>
            <a:off x="5029200" y="5791200"/>
            <a:ext cx="3276600" cy="8382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6000" b="1">
                <a:effectLst/>
              </a:rPr>
              <a:t>шапочку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00833 -0.33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39166 -0.327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" y="-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00833 -0.3888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07084 -0.4277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-0.03889 L -0.33334 0.005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25 0.15 L -0.4375 0.6833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2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7"/>
                  </p:tgtEl>
                </p:cond>
              </p:nextCondLst>
            </p:seq>
          </p:childTnLst>
        </p:cTn>
      </p:par>
    </p:tnLst>
    <p:bldLst>
      <p:bldP spid="9222" grpId="0" animBg="1"/>
      <p:bldP spid="9223" grpId="0" animBg="1"/>
      <p:bldP spid="9224" grpId="0" animBg="1"/>
      <p:bldP spid="9226" grpId="0" animBg="1"/>
      <p:bldP spid="9227" grpId="0" animBg="1"/>
      <p:bldP spid="92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0c9d281a2d67"/>
          <p:cNvPicPr>
            <a:picLocks noChangeAspect="1" noChangeArrowheads="1"/>
          </p:cNvPicPr>
          <p:nvPr/>
        </p:nvPicPr>
        <p:blipFill>
          <a:blip r:embed="rId2"/>
          <a:srcRect l="9880" t="11908" r="3893" b="7983"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09600" y="2500306"/>
            <a:ext cx="8534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ru-RU" b="1" spc="50" dirty="0">
                <a:ln w="11430"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4400" b="1" spc="50" dirty="0">
                <a:ln w="11430"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Мама </a:t>
            </a:r>
            <a:r>
              <a:rPr lang="ru-RU" sz="4400" b="1" spc="50" dirty="0" smtClean="0">
                <a:ln w="11430"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отправила  </a:t>
            </a:r>
            <a:r>
              <a:rPr lang="ru-RU" sz="4400" b="1" spc="50" dirty="0">
                <a:ln w="11430"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Красную     </a:t>
            </a:r>
            <a:r>
              <a:rPr lang="ru-RU" sz="4400" b="1" spc="50" dirty="0" smtClean="0">
                <a:ln w="11430"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шапочку  </a:t>
            </a:r>
            <a:r>
              <a:rPr lang="ru-RU" sz="4400" b="1" spc="50" dirty="0">
                <a:ln w="11430"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 </a:t>
            </a:r>
            <a:r>
              <a:rPr lang="ru-RU" sz="4400" b="1" spc="50" dirty="0" smtClean="0">
                <a:ln w="11430"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бабушке. </a:t>
            </a:r>
            <a:endParaRPr lang="ru-RU" sz="4400" b="1" spc="50" dirty="0">
              <a:ln w="11430">
                <a:solidFill>
                  <a:srgbClr val="002060"/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57224" y="3214686"/>
            <a:ext cx="1500198" cy="1588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786050" y="3214686"/>
            <a:ext cx="2357454" cy="1588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786050" y="3286124"/>
            <a:ext cx="2357454" cy="1588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7158" y="235743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Сущ.,  И.п., Ед.ч.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488" y="235743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Гл., П.в., Ед.ч.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86550" y="3581400"/>
            <a:ext cx="24574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85728"/>
            <a:ext cx="7929618" cy="5860971"/>
          </a:xfrm>
          <a:prstGeom prst="roundRect">
            <a:avLst>
              <a:gd name="adj" fmla="val 3603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C00000"/>
                </a:solidFill>
                <a:latin typeface="Comic Sans MS" pitchFamily="66" charset="0"/>
              </a:rPr>
              <a:t>ИСПРАВЬ ОШИБКИ: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ГАРОХ          КОРТОФИЛ          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РИДИЗКА      СМАРОДЕНА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СУБОТА        ПАМИДОР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ЦИПЛЁНОК    ФИВРАЛЬ</a:t>
            </a:r>
          </a:p>
          <a:p>
            <a:endParaRPr lang="ru-RU" sz="32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sz="32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sz="32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sz="3200" b="1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85728"/>
            <a:ext cx="7929618" cy="5860971"/>
          </a:xfrm>
          <a:prstGeom prst="roundRect">
            <a:avLst>
              <a:gd name="adj" fmla="val 3603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C00000"/>
                </a:solidFill>
                <a:latin typeface="Comic Sans MS" pitchFamily="66" charset="0"/>
              </a:rPr>
              <a:t>ПРОВЕРЬ: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Г</a:t>
            </a:r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О</a:t>
            </a: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РОХ          К</a:t>
            </a:r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А</a:t>
            </a: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РТОФ</a:t>
            </a:r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Е</a:t>
            </a: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ЛЬ          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Р</a:t>
            </a:r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Е</a:t>
            </a: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ДИСКА      СМ</a:t>
            </a:r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О</a:t>
            </a: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РОД</a:t>
            </a:r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И</a:t>
            </a: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НА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СУБ</a:t>
            </a:r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Б</a:t>
            </a: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ОТА        П</a:t>
            </a:r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О</a:t>
            </a: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МИДОР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Ц</a:t>
            </a:r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Ы</a:t>
            </a: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ПЛЁНОК    Ф</a:t>
            </a:r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Е</a:t>
            </a: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ВРАЛЬ</a:t>
            </a:r>
          </a:p>
          <a:p>
            <a:endParaRPr lang="ru-RU" sz="32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sz="32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sz="32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sz="3200" b="1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л\Desktop\РАМКИ\0_1bb8e_20aff84b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8096"/>
            <a:ext cx="9144000" cy="6089904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928698" y="0"/>
            <a:ext cx="7215302" cy="40005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СРАВНИ  ПРЕДЛОЖЕНИЯ: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МАЛЬЧИК  ИГРАЛ.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МАЛЬЧИК  ИГРАЛ С  БЕЛЫМ ЗАЙЦЕМ.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МАЛЬЧИК ИГРАЛ С БЕЛЫМ, ПУШИСТЫМ ЗАЙЦЕМ.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42910" y="0"/>
            <a:ext cx="7500990" cy="62865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u="sng" cap="all" dirty="0" smtClean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 algn="ctr"/>
            <a:r>
              <a:rPr lang="ru-RU" sz="3200" b="1" u="sng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ВЫВОД: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2800" b="1" u="sng" dirty="0" smtClean="0">
                <a:ln w="1905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ПРЕДЛОЖЕНИЯ</a:t>
            </a:r>
            <a:r>
              <a:rPr lang="ru-RU" sz="2800" b="1" dirty="0" smtClean="0">
                <a:ln w="1905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 МОГУТ СОСТОЯТЬ  ТОЛЬКО</a:t>
            </a:r>
          </a:p>
          <a:p>
            <a:pPr algn="ctr"/>
            <a:r>
              <a:rPr lang="ru-RU" sz="2800" b="1" u="sng" dirty="0" smtClean="0">
                <a:ln w="1905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 ИЗ ГЛАВНЫХ ЧЛЕНОВ</a:t>
            </a:r>
            <a:endParaRPr lang="ru-RU" sz="2800" b="1" u="sng" cap="all" dirty="0" smtClean="0">
              <a:ln w="1905">
                <a:solidFill>
                  <a:srgbClr val="002060"/>
                </a:solidFill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МАЛЬЧИК  ИГРАЛ.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2400" b="1" u="sng" dirty="0" smtClean="0">
                <a:ln w="1905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ПРЕДЛОЖЕНИЯ</a:t>
            </a:r>
            <a:r>
              <a:rPr lang="ru-RU" sz="2400" b="1" dirty="0" smtClean="0">
                <a:ln w="1905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 МОГУТ СОСТОЯТЬ  </a:t>
            </a:r>
            <a:r>
              <a:rPr lang="ru-RU" sz="2400" b="1" u="sng" dirty="0" smtClean="0">
                <a:ln w="1905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ИЗ ГЛАВНЫХ ЧЛЕНОВ </a:t>
            </a:r>
            <a:r>
              <a:rPr lang="ru-RU" sz="2400" b="1" dirty="0" smtClean="0">
                <a:ln w="1905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И </a:t>
            </a:r>
            <a:r>
              <a:rPr lang="ru-RU" sz="2400" b="1" u="sng" dirty="0" smtClean="0">
                <a:ln w="1905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ДРУГИХ ЧЛЕНОВ </a:t>
            </a:r>
            <a:r>
              <a:rPr lang="ru-RU" sz="2400" b="1" dirty="0" smtClean="0">
                <a:ln w="1905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ПРЕДЛОЖНИЯ, КОТОРЫЕ ДЕЛАЮТ МЫСЛЬ ПОЛНЕЕ, ТОЧНЕЕ.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МАЛЬЧИК  ИГРАЛ С  БЕЛЫМ ЗАЙЦЕМ.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МАЛЬЧИК ИГРАЛ С БЕЛЫМ, ПУШИСТЫМ ЗАЙЦЕМ.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42910" y="0"/>
            <a:ext cx="7500990" cy="62865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u="sng" cap="all" dirty="0" smtClean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 algn="ctr"/>
            <a:r>
              <a:rPr lang="ru-RU" sz="3200" b="1" u="sng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ЗАПОМНИ: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2800" b="1" dirty="0" smtClean="0">
                <a:ln w="1905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ЧАЩЕ  ВСЕГО, ЧТОБЫ МЫСЛЬ БЫЛА ПОЛНЕЕ, ТОЧНЕЕ, </a:t>
            </a:r>
            <a:r>
              <a:rPr lang="ru-RU" sz="2800" b="1" u="sng" dirty="0" smtClean="0">
                <a:ln w="1905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ОСНОВУ  РАСПРОСТРАНЯЮТ </a:t>
            </a:r>
            <a:r>
              <a:rPr lang="ru-RU" sz="2800" b="1" dirty="0" smtClean="0">
                <a:ln w="1905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, ДОБАВЛЯЯ  ДРУГИЕ  ЧЛЕНЫ ПРЕДЛОЖЕНИЯ. ИХ НАЗВАЛИ </a:t>
            </a:r>
            <a:r>
              <a:rPr lang="ru-RU" sz="2800" b="1" u="sng" dirty="0" smtClean="0">
                <a:ln w="1905"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ВТОРОСТЕПЕННЫЕ</a:t>
            </a:r>
            <a:r>
              <a:rPr lang="ru-RU" sz="2800" b="1" dirty="0" smtClean="0">
                <a:ln w="1905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.</a:t>
            </a:r>
            <a:endParaRPr lang="ru-RU" sz="2800" b="1" cap="all" dirty="0" smtClean="0">
              <a:ln w="1905">
                <a:solidFill>
                  <a:srgbClr val="002060"/>
                </a:solidFill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МАЛЬЧИК  ИГРАЛ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С  БЕЛЫМ ЗАЙЦЕМ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142976" y="4714884"/>
            <a:ext cx="1500198" cy="1588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3000364" y="4714884"/>
            <a:ext cx="1143008" cy="1588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000364" y="4786322"/>
            <a:ext cx="1071570" cy="1588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218</Words>
  <PresentationFormat>Экран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начальная школа 3 класс</cp:lastModifiedBy>
  <cp:revision>6</cp:revision>
  <dcterms:created xsi:type="dcterms:W3CDTF">2010-03-01T18:11:03Z</dcterms:created>
  <dcterms:modified xsi:type="dcterms:W3CDTF">2009-03-02T06:14:07Z</dcterms:modified>
</cp:coreProperties>
</file>