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38" autoAdjust="0"/>
  </p:normalViewPr>
  <p:slideViewPr>
    <p:cSldViewPr>
      <p:cViewPr>
        <p:scale>
          <a:sx n="80" d="100"/>
          <a:sy n="80" d="100"/>
        </p:scale>
        <p:origin x="-168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D0E00D-26FC-4C12-8A2C-E78B198B7916}" type="datetimeFigureOut">
              <a:rPr lang="ru-RU" smtClean="0"/>
              <a:pPr/>
              <a:t>22.04.2012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56E123-4086-4196-A583-37C043984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3%D0%BE%D1%82%D0%B8%D0%BA%D0%B0" TargetMode="External"/><Relationship Id="rId3" Type="http://schemas.openxmlformats.org/officeDocument/2006/relationships/hyperlink" Target="http://ru.wikipedia.org/wiki/1495" TargetMode="External"/><Relationship Id="rId7" Type="http://schemas.openxmlformats.org/officeDocument/2006/relationships/hyperlink" Target="http://ru.wikipedia.org/wiki/XIX_%D0%B2%D0%B5%D0%BA" TargetMode="External"/><Relationship Id="rId2" Type="http://schemas.openxmlformats.org/officeDocument/2006/relationships/hyperlink" Target="http://ru.wikipedia.org/wiki/14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8%D0%BA%D0%BE%D0%BB%D1%8C%D1%81%D0%BA%D0%B0%D1%8F_%D0%B1%D0%B0%D1%88%D0%BD%D1%8F" TargetMode="External"/><Relationship Id="rId5" Type="http://schemas.openxmlformats.org/officeDocument/2006/relationships/hyperlink" Target="http://ru.wikipedia.org/wiki/XVII_%D0%B2%D0%B5%D0%BA" TargetMode="External"/><Relationship Id="rId10" Type="http://schemas.openxmlformats.org/officeDocument/2006/relationships/hyperlink" Target="http://ru.wikipedia.org/wiki/%D0%93%D0%B2%D0%B5%D0%BB%D1%8C%D1%84%D1%8B_%D0%B8_%D0%B3%D0%B8%D0%B1%D0%B5%D0%BB%D0%BB%D0%B8%D0%BD%D1%8B" TargetMode="External"/><Relationship Id="rId4" Type="http://schemas.openxmlformats.org/officeDocument/2006/relationships/hyperlink" Target="http://ru.wikipedia.org/wiki/%D0%A2%D1%80%D0%BE%D0%B8%D1%86%D0%BA%D0%B0%D1%8F_%D0%B1%D0%B0%D1%88%D0%BD%D1%8F" TargetMode="External"/><Relationship Id="rId9" Type="http://schemas.openxmlformats.org/officeDocument/2006/relationships/hyperlink" Target="http://ru.wikipedia.org/wiki/%D0%9A%D1%80%D0%B5%D0%BF%D0%BE%D1%81%D1%82%D1%8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5;&#1086;&#1083;&#1100;&#1079;&#1086;&#1074;&#1072;&#1090;&#1077;&#1083;&#1100;\Downloads\&#1048;&#1083;&#1100;&#1103;-&#1044;&#1088;&#1086;&#1079;&#1076;&#1080;&#1093;&#1080;&#1085;-&#1052;&#1072;&#1083;&#1099;&#1081;-&#1085;&#1072;&#1073;&#1086;&#1088;-&#1082;&#1086;&#1083;&#1086;&#1082;&#1086;&#1083;&#1086;&#1074;-&#1082;&#1086;&#1083;&#1086;&#1082;&#1086;&#1083;&#1072;-&#1082;&#1086;&#1083;&#1086;&#1082;&#1086;&#1083;&#1100;&#1085;&#1099;&#1081;-&#1079;&#1074;&#1086;&#1085;(muzofon.com).mp3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6840760" cy="2420840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latin typeface="Segoe Script" pitchFamily="34" charset="0"/>
              </a:rPr>
              <a:t>Московский Кремль</a:t>
            </a:r>
            <a:endParaRPr lang="ru-RU" sz="6600" i="1" dirty="0"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Пользователь\Downloads\п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36912"/>
            <a:ext cx="4367117" cy="321699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38500" dist="50800" dir="5400000" sy="-100000" algn="bl" rotWithShape="0"/>
            <a:softEdge rad="3175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Segoe Script" pitchFamily="34" charset="0"/>
              </a:rPr>
              <a:t>Утраченные здания и памятники Кремля</a:t>
            </a:r>
            <a:endParaRPr lang="ru-RU" sz="2800" dirty="0">
              <a:latin typeface="Segoe Script" pitchFamily="34" charset="0"/>
            </a:endParaRPr>
          </a:p>
        </p:txBody>
      </p:sp>
      <p:pic>
        <p:nvPicPr>
          <p:cNvPr id="8194" name="Picture 2" descr="C:\Users\Пользователь\Downloads\250px-Poteshn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2952328" cy="244452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195" name="Picture 3" descr="C:\Users\Пользователь\Downloads\280px-Coronation_chud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3556000" cy="2476500"/>
          </a:xfrm>
          <a:prstGeom prst="rect">
            <a:avLst/>
          </a:prstGeom>
          <a:noFill/>
        </p:spPr>
      </p:pic>
      <p:pic>
        <p:nvPicPr>
          <p:cNvPr id="8196" name="Picture 4" descr="C:\Users\Пользователь\Downloads\300px-Spas-na-bor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852936"/>
            <a:ext cx="3096344" cy="194694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40770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Львиные ворота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494116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Собор Спаса на Бору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300192" y="3861048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Чудов</a:t>
            </a:r>
            <a:r>
              <a:rPr lang="ru-RU" dirty="0" smtClean="0"/>
              <a:t> монастырь</a:t>
            </a:r>
            <a:endParaRPr lang="ru-RU" dirty="0"/>
          </a:p>
        </p:txBody>
      </p:sp>
      <p:pic>
        <p:nvPicPr>
          <p:cNvPr id="8197" name="Picture 5" descr="C:\Users\Пользователь\Downloads\400px-Moscow,_Alexander_II_Memori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365104"/>
            <a:ext cx="2520280" cy="2016224"/>
          </a:xfrm>
          <a:prstGeom prst="rect">
            <a:avLst/>
          </a:prstGeom>
          <a:noFill/>
        </p:spPr>
      </p:pic>
      <p:pic>
        <p:nvPicPr>
          <p:cNvPr id="8198" name="Picture 6" descr="C:\Users\Пользователь\Pictures\280px-Старое_здание_оружейной_палаты_(кремлёвские_казармы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4293096"/>
            <a:ext cx="2811016" cy="2278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Segoe Script" pitchFamily="34" charset="0"/>
              </a:rPr>
              <a:t>История Московского Кремля уходит в глубокую древность. Около пяти тысяч лет назад на месте нынешней Москвы возникли первые поселения. Как показывают археологические раскопки, в VI - IX веках здесь уже жили славянские племена, которые вели торговлю с арабскими купцами. В XII веке на окраине Суздальского княжества, на холме, омываемом реками Москвой и </a:t>
            </a:r>
            <a:r>
              <a:rPr lang="ru-RU" dirty="0" err="1" smtClean="0">
                <a:latin typeface="Segoe Script" pitchFamily="34" charset="0"/>
              </a:rPr>
              <a:t>Неглинной</a:t>
            </a:r>
            <a:r>
              <a:rPr lang="ru-RU" dirty="0" smtClean="0">
                <a:latin typeface="Segoe Script" pitchFamily="34" charset="0"/>
              </a:rPr>
              <a:t>, шумел сосновый бор, в котором находилось небольшое поселение - ремесленный и торговый посад. Первое летописное упоминание о Москве относится к 1147 году. В этом году князь Юрий Долгорукий пригласил на пир своего союзника - новгород-северского князя Святослава Олеговича. Этот год и принято считать датой основания Москвы князем Юрием Долгоруким. В 1156 году были построены первые деревянные стены Кремля, территория которого была в несколько раз меньше его современной площади. Вокруг Москвы были разбросаны села и деревни, и крепость служила для окрестного населения административно-хозяйственным центром и местом укрытия от врагов. В конце XIII века при князе Данииле Александровиче, сыне Александра Невского, Москва становится столицей небольшого княжества. По мере усиления политического значения Московского княжества обстраивается и его центр - Москва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latin typeface="Segoe Script" pitchFamily="34" charset="0"/>
              </a:rPr>
              <a:t>История основания  Кремля </a:t>
            </a:r>
            <a:endParaRPr lang="ru-RU" sz="3600" i="1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Московский Кремль — величайший памятник истории нашей Родины, гениальное творение русской национальной архитектуры и искусства. В нем слились воедино героическое прошлое русского народа и его прекрасное настоящее. Каждая башня, каждое здание Кремля — свидетели славной истории нашего государства.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Segoe Script" pitchFamily="34" charset="0"/>
                <a:ea typeface="Batang" pitchFamily="18" charset="-127"/>
              </a:rPr>
              <a:t>Памятник истории </a:t>
            </a:r>
            <a:endParaRPr lang="ru-RU" i="1" dirty="0">
              <a:latin typeface="Segoe Script" pitchFamily="34" charset="0"/>
              <a:ea typeface="Batang" pitchFamily="18" charset="-127"/>
            </a:endParaRPr>
          </a:p>
        </p:txBody>
      </p:sp>
      <p:pic>
        <p:nvPicPr>
          <p:cNvPr id="2050" name="Picture 2" descr="C:\Users\Пользователь\Downloads\мос.кр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869160"/>
            <a:ext cx="2619375" cy="174307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Left"/>
            <a:lightRig rig="threePt" dir="t"/>
          </a:scene3d>
          <a:sp3d>
            <a:bevelT w="139700" prst="cross"/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500" dirty="0" smtClean="0">
                <a:latin typeface="Segoe Script" pitchFamily="34" charset="0"/>
              </a:rPr>
              <a:t>Существующие стены и башни были построены в </a:t>
            </a:r>
            <a:r>
              <a:rPr lang="ru-RU" sz="1500" dirty="0" smtClean="0">
                <a:latin typeface="Segoe Script" pitchFamily="34" charset="0"/>
                <a:hlinkClick r:id="rId2" tooltip="1485"/>
              </a:rPr>
              <a:t>1485</a:t>
            </a:r>
            <a:r>
              <a:rPr lang="ru-RU" sz="1500" dirty="0" smtClean="0">
                <a:latin typeface="Segoe Script" pitchFamily="34" charset="0"/>
              </a:rPr>
              <a:t>—</a:t>
            </a:r>
            <a:r>
              <a:rPr lang="ru-RU" sz="1500" dirty="0" smtClean="0">
                <a:latin typeface="Segoe Script" pitchFamily="34" charset="0"/>
                <a:hlinkClick r:id="rId3" tooltip="1495"/>
              </a:rPr>
              <a:t>95 годах</a:t>
            </a:r>
            <a:r>
              <a:rPr lang="ru-RU" sz="1500" dirty="0" smtClean="0">
                <a:latin typeface="Segoe Script" pitchFamily="34" charset="0"/>
              </a:rPr>
              <a:t>. Общая протяжённость стен — 2235 м, высота от 5 до 19 м, толщина — от 3,5 до 6,5 м. В плане стены образуют собой неправильный треугольник. Верх стены украшен зубцами в форме ласточкиного хвоста (</a:t>
            </a:r>
            <a:r>
              <a:rPr lang="ru-RU" sz="1500" dirty="0" err="1" smtClean="0">
                <a:latin typeface="Segoe Script" pitchFamily="34" charset="0"/>
              </a:rPr>
              <a:t>мерлонами</a:t>
            </a:r>
            <a:r>
              <a:rPr lang="ru-RU" sz="1500" dirty="0" smtClean="0">
                <a:latin typeface="Segoe Script" pitchFamily="34" charset="0"/>
              </a:rPr>
              <a:t>), всего зубцов по верху стены — 1045.</a:t>
            </a:r>
          </a:p>
          <a:p>
            <a:r>
              <a:rPr lang="ru-RU" sz="1500" dirty="0" smtClean="0">
                <a:latin typeface="Segoe Script" pitchFamily="34" charset="0"/>
              </a:rPr>
              <a:t>Вдоль стен расположено 20 башен. 3 башни, стоящие в углах треугольника, имеют круглое сечение, остальные — квадратное. Самая высокая башня — </a:t>
            </a:r>
            <a:r>
              <a:rPr lang="ru-RU" sz="1500" dirty="0" smtClean="0">
                <a:latin typeface="Segoe Script" pitchFamily="34" charset="0"/>
                <a:hlinkClick r:id="rId4" tooltip="Троицкая башня"/>
              </a:rPr>
              <a:t>Троицкая</a:t>
            </a:r>
            <a:r>
              <a:rPr lang="ru-RU" sz="1500" dirty="0" smtClean="0">
                <a:latin typeface="Segoe Script" pitchFamily="34" charset="0"/>
              </a:rPr>
              <a:t>, она имеет высоту 79,3 м.</a:t>
            </a:r>
          </a:p>
          <a:p>
            <a:r>
              <a:rPr lang="ru-RU" sz="1500" dirty="0" smtClean="0">
                <a:latin typeface="Segoe Script" pitchFamily="34" charset="0"/>
              </a:rPr>
              <a:t>Большинство башен выполнено в едином архитектурном стиле, приданном им во второй половине </a:t>
            </a:r>
            <a:r>
              <a:rPr lang="ru-RU" sz="1500" dirty="0" smtClean="0">
                <a:latin typeface="Segoe Script" pitchFamily="34" charset="0"/>
                <a:hlinkClick r:id="rId5" tooltip="XVII век"/>
              </a:rPr>
              <a:t>XVII века</a:t>
            </a:r>
            <a:r>
              <a:rPr lang="ru-RU" sz="1500" dirty="0" smtClean="0">
                <a:latin typeface="Segoe Script" pitchFamily="34" charset="0"/>
              </a:rPr>
              <a:t>. Из общего ансамбля выделяется </a:t>
            </a:r>
            <a:r>
              <a:rPr lang="ru-RU" sz="1500" dirty="0" smtClean="0">
                <a:latin typeface="Segoe Script" pitchFamily="34" charset="0"/>
                <a:hlinkClick r:id="rId6" tooltip="Никольская башня"/>
              </a:rPr>
              <a:t>Никольская башня</a:t>
            </a:r>
            <a:r>
              <a:rPr lang="ru-RU" sz="1500" dirty="0" smtClean="0">
                <a:latin typeface="Segoe Script" pitchFamily="34" charset="0"/>
              </a:rPr>
              <a:t>, которая в начале </a:t>
            </a:r>
            <a:r>
              <a:rPr lang="ru-RU" sz="1500" dirty="0" smtClean="0">
                <a:latin typeface="Segoe Script" pitchFamily="34" charset="0"/>
                <a:hlinkClick r:id="rId7" tooltip="XIX век"/>
              </a:rPr>
              <a:t>XIX века</a:t>
            </a:r>
            <a:r>
              <a:rPr lang="ru-RU" sz="1500" dirty="0" smtClean="0">
                <a:latin typeface="Segoe Script" pitchFamily="34" charset="0"/>
              </a:rPr>
              <a:t> была перестроена в </a:t>
            </a:r>
            <a:r>
              <a:rPr lang="ru-RU" sz="1500" dirty="0" smtClean="0">
                <a:latin typeface="Segoe Script" pitchFamily="34" charset="0"/>
                <a:hlinkClick r:id="rId8" tooltip="Готика"/>
              </a:rPr>
              <a:t>готическом стиле</a:t>
            </a:r>
            <a:r>
              <a:rPr lang="ru-RU" sz="1500" dirty="0" smtClean="0">
                <a:latin typeface="Segoe Script" pitchFamily="34" charset="0"/>
              </a:rPr>
              <a:t>.</a:t>
            </a:r>
          </a:p>
          <a:p>
            <a:r>
              <a:rPr lang="ru-RU" sz="1600" dirty="0" smtClean="0">
                <a:latin typeface="Segoe Script" pitchFamily="34" charset="0"/>
              </a:rPr>
              <a:t>Интересные факты : </a:t>
            </a:r>
            <a:r>
              <a:rPr lang="ru-RU" sz="1400" dirty="0" smtClean="0">
                <a:latin typeface="Segoe Script" pitchFamily="34" charset="0"/>
              </a:rPr>
              <a:t>Кремль — самая крупная </a:t>
            </a:r>
            <a:r>
              <a:rPr lang="ru-RU" sz="1400" dirty="0" smtClean="0">
                <a:latin typeface="Segoe Script" pitchFamily="34" charset="0"/>
                <a:hlinkClick r:id="rId9" tooltip="Крепость"/>
              </a:rPr>
              <a:t>крепость</a:t>
            </a:r>
            <a:r>
              <a:rPr lang="ru-RU" sz="1400" dirty="0" smtClean="0">
                <a:latin typeface="Segoe Script" pitchFamily="34" charset="0"/>
              </a:rPr>
              <a:t> на территории Европы, сохранившаяся и действующая до наших дней.</a:t>
            </a:r>
          </a:p>
          <a:p>
            <a:r>
              <a:rPr lang="ru-RU" sz="1400" dirty="0" smtClean="0">
                <a:latin typeface="Segoe Script" pitchFamily="34" charset="0"/>
              </a:rPr>
              <a:t>Зубцы стены Кремля в виде «ласточкиного хвоста» имеют тот же вид, что и отличительные зубцы замков </a:t>
            </a:r>
            <a:r>
              <a:rPr lang="ru-RU" sz="1400" dirty="0" smtClean="0">
                <a:latin typeface="Segoe Script" pitchFamily="34" charset="0"/>
                <a:hlinkClick r:id="rId10" tooltip="Гвельфы и гибеллины"/>
              </a:rPr>
              <a:t>гибеллинов</a:t>
            </a:r>
            <a:r>
              <a:rPr lang="ru-RU" sz="1400" dirty="0" smtClean="0">
                <a:latin typeface="Segoe Script" pitchFamily="34" charset="0"/>
              </a:rPr>
              <a:t>.</a:t>
            </a:r>
          </a:p>
          <a:p>
            <a:r>
              <a:rPr lang="ru-RU" sz="1400" dirty="0" smtClean="0">
                <a:latin typeface="Segoe Script" pitchFamily="34" charset="0"/>
              </a:rPr>
              <a:t>В 1941 году в целях маскировки под жилую застройку на стенах Кремля были нарисованы окна.</a:t>
            </a:r>
          </a:p>
          <a:p>
            <a:endParaRPr lang="ru-RU" sz="1600" dirty="0">
              <a:latin typeface="Segoe Script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Segoe Script" pitchFamily="34" charset="0"/>
              </a:rPr>
              <a:t>     </a:t>
            </a:r>
            <a:r>
              <a:rPr lang="ru-RU" i="1" dirty="0" smtClean="0">
                <a:latin typeface="Segoe Script" pitchFamily="34" charset="0"/>
              </a:rPr>
              <a:t>Архитектура Кремля </a:t>
            </a:r>
            <a:endParaRPr lang="ru-RU" i="1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0"/>
            <a:ext cx="7488832" cy="2060848"/>
          </a:xfrm>
        </p:spPr>
        <p:txBody>
          <a:bodyPr/>
          <a:lstStyle/>
          <a:p>
            <a:r>
              <a:rPr lang="ru-RU" dirty="0" smtClean="0">
                <a:latin typeface="Segoe Script" pitchFamily="34" charset="0"/>
              </a:rPr>
              <a:t>Стены и башни Кремля 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Пользователь\Downloads\220px-Троицкая_башня_18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794000" cy="3543300"/>
          </a:xfrm>
          <a:prstGeom prst="rect">
            <a:avLst/>
          </a:prstGeom>
          <a:noFill/>
        </p:spPr>
      </p:pic>
      <p:pic>
        <p:nvPicPr>
          <p:cNvPr id="3075" name="Picture 3" descr="C:\Users\Пользователь\Downloads\200px-0_4707b_6549aa91_spasskay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880828"/>
            <a:ext cx="1872208" cy="2808312"/>
          </a:xfrm>
          <a:prstGeom prst="rect">
            <a:avLst/>
          </a:prstGeom>
          <a:noFill/>
        </p:spPr>
      </p:pic>
      <p:pic>
        <p:nvPicPr>
          <p:cNvPr id="3077" name="Picture 5" descr="C:\Users\Пользователь\Downloads\200px-Moscou-Kremlin-Благовещенская_Баш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708920"/>
            <a:ext cx="2540000" cy="309634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1" y="522920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Троицкая башня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3" y="501317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Спасская башня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6165304"/>
            <a:ext cx="2592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egoe Script" pitchFamily="34" charset="0"/>
              </a:rPr>
              <a:t>Благовещенская башня</a:t>
            </a:r>
            <a:endParaRPr lang="ru-RU" sz="1600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Segoe Script" pitchFamily="34" charset="0"/>
              </a:rPr>
              <a:t>Соборы Московского Кремля 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4098" name="Picture 2" descr="C:\Users\Пользователь\Downloads\300px-Cathedral_of_the_Archangel_in_Moscow_Kremli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2636225" cy="2592288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4099" name="Picture 3" descr="C:\Users\Пользователь\Downloads\300px-Dormition_Cathedral,_Mosco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1916832"/>
            <a:ext cx="2808312" cy="316835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4100" name="Picture 4" descr="C:\Users\Пользователь\Downloads\300px-St_Basils_Cathedral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1196752"/>
            <a:ext cx="2304256" cy="3980079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443711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Архангельский собор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544522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Успенский собор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551723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Покровский собор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10" name="Илья-Дроздихин-Малый-набор-колоколов-колокола-колокольный-звон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539552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05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Segoe Script" pitchFamily="34" charset="0"/>
              </a:rPr>
              <a:t>Дворцовые постройки 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5122" name="Picture 2" descr="C:\Users\Пользователь\Downloads\300px-Kremlingra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2854412" cy="38058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123" name="Picture 3" descr="C:\Users\Пользователь\Downloads\220px-Moscou_Kremlin_Потешный_Дворец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852936"/>
            <a:ext cx="2391584" cy="3152543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5124" name="Picture 4" descr="C:\Users\Пользователь\Downloads\180px-Terem_Palace_as_seen_from_Mokhovaya_st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1" y="980728"/>
            <a:ext cx="2456545" cy="20744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TextBox 7"/>
          <p:cNvSpPr txBox="1"/>
          <p:nvPr/>
        </p:nvSpPr>
        <p:spPr>
          <a:xfrm>
            <a:off x="323528" y="566124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Segoe Script" pitchFamily="34" charset="0"/>
              </a:rPr>
              <a:t>Большой Кремлёвский дворец</a:t>
            </a:r>
            <a:endParaRPr lang="ru-RU" sz="1400" dirty="0">
              <a:latin typeface="Segoe Scrip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5" y="616530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egoe Script" pitchFamily="34" charset="0"/>
              </a:rPr>
              <a:t>Потешный дворец</a:t>
            </a:r>
            <a:endParaRPr lang="ru-RU" sz="1600" dirty="0">
              <a:latin typeface="Segoe Scrip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1" y="357301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Теремной дворец</a:t>
            </a:r>
            <a:endParaRPr lang="ru-RU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Segoe Script" pitchFamily="34" charset="0"/>
              </a:rPr>
              <a:t>Площади и сады Московского Кремля </a:t>
            </a:r>
            <a:endParaRPr lang="ru-RU" sz="2800" dirty="0">
              <a:latin typeface="Segoe Script" pitchFamily="34" charset="0"/>
            </a:endParaRPr>
          </a:p>
        </p:txBody>
      </p:sp>
      <p:pic>
        <p:nvPicPr>
          <p:cNvPr id="6146" name="Picture 2" descr="C:\Users\Пользователь\Downloads\оиори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3024336" cy="24165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148" name="Picture 4" descr="C:\Users\Пользователь\Downloads\800px-Большой_кремлевский_скве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356992"/>
            <a:ext cx="4064000" cy="3048000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6150" name="Picture 6" descr="C:\Users\Пользователь\Downloads\800px-RedSquare_(pixinn.net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052736"/>
            <a:ext cx="3662536" cy="201622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TextBox 8"/>
          <p:cNvSpPr txBox="1"/>
          <p:nvPr/>
        </p:nvSpPr>
        <p:spPr>
          <a:xfrm>
            <a:off x="323528" y="40770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Соборная площадь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630932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Большой Кремлевский сквер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356992"/>
            <a:ext cx="219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Красная площадь</a:t>
            </a:r>
            <a:endParaRPr lang="ru-RU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dirty="0" smtClean="0">
                <a:latin typeface="Segoe Script" pitchFamily="34" charset="0"/>
              </a:rPr>
              <a:t>Памятники 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7170" name="Picture 2" descr="C:\Users\Пользователь\Downloads\300px-Tsar_Pushka_20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810000" cy="254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</p:spPr>
      </p:pic>
      <p:pic>
        <p:nvPicPr>
          <p:cNvPr id="7172" name="Picture 4" descr="C:\Users\Пользователь\Downloads\240px-Moskva_plastika_kniezata_Dmitrija_Michajlovica_Požarskeho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717032"/>
            <a:ext cx="2448272" cy="220344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173" name="Picture 5" descr="C:\Users\Пользователь\Downloads\220px-Tsarenklok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124744"/>
            <a:ext cx="2736304" cy="3382739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8" name="TextBox 7"/>
          <p:cNvSpPr txBox="1"/>
          <p:nvPr/>
        </p:nvSpPr>
        <p:spPr>
          <a:xfrm>
            <a:off x="539552" y="458112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Царь пушка 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60212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Памятник Минину и Пожарскому 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44371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Segoe Script" pitchFamily="34" charset="0"/>
              </a:rPr>
              <a:t>Царь колокол</a:t>
            </a:r>
            <a:endParaRPr lang="ru-RU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313</Words>
  <Application>Microsoft Office PowerPoint</Application>
  <PresentationFormat>Экран (4:3)</PresentationFormat>
  <Paragraphs>38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Московский Кремль</vt:lpstr>
      <vt:lpstr>История основания  Кремля </vt:lpstr>
      <vt:lpstr>Памятник истории </vt:lpstr>
      <vt:lpstr>     Архитектура Кремля </vt:lpstr>
      <vt:lpstr>Стены и башни Кремля </vt:lpstr>
      <vt:lpstr>Соборы Московского Кремля </vt:lpstr>
      <vt:lpstr>Дворцовые постройки </vt:lpstr>
      <vt:lpstr>Площади и сады Московского Кремля </vt:lpstr>
      <vt:lpstr>               Памятники </vt:lpstr>
      <vt:lpstr>Утраченные здания и памятники Кремля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Кремль</dc:title>
  <dc:creator>Пользователь</dc:creator>
  <cp:lastModifiedBy>Пользователь</cp:lastModifiedBy>
  <cp:revision>21</cp:revision>
  <dcterms:created xsi:type="dcterms:W3CDTF">2012-04-20T15:23:35Z</dcterms:created>
  <dcterms:modified xsi:type="dcterms:W3CDTF">2012-04-22T17:29:56Z</dcterms:modified>
</cp:coreProperties>
</file>