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91" r:id="rId3"/>
    <p:sldId id="283" r:id="rId4"/>
    <p:sldId id="262" r:id="rId5"/>
    <p:sldId id="281" r:id="rId6"/>
    <p:sldId id="284" r:id="rId7"/>
    <p:sldId id="269" r:id="rId8"/>
    <p:sldId id="282" r:id="rId9"/>
    <p:sldId id="268" r:id="rId10"/>
    <p:sldId id="287" r:id="rId11"/>
    <p:sldId id="288" r:id="rId12"/>
    <p:sldId id="289" r:id="rId13"/>
    <p:sldId id="290" r:id="rId14"/>
    <p:sldId id="263" r:id="rId15"/>
    <p:sldId id="286" r:id="rId16"/>
    <p:sldId id="270" r:id="rId17"/>
    <p:sldId id="285" r:id="rId18"/>
    <p:sldId id="26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2473" autoAdjust="0"/>
  </p:normalViewPr>
  <p:slideViewPr>
    <p:cSldViewPr>
      <p:cViewPr>
        <p:scale>
          <a:sx n="60" d="100"/>
          <a:sy n="60" d="100"/>
        </p:scale>
        <p:origin x="-133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8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BA38F-22A5-4130-90EC-682CC6F0A19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75516-9EF2-4FC6-B16C-31DF9342F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75516-9EF2-4FC6-B16C-31DF9342F2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786190"/>
            <a:ext cx="4429156" cy="107157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Презентацию подготовила  воспитатель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ГБДОУ  №250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Центрального района г. Санкт-Петербурга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Архипова Юлия Павловна</a:t>
            </a:r>
          </a:p>
        </p:txBody>
      </p:sp>
      <p:pic>
        <p:nvPicPr>
          <p:cNvPr id="6" name="Рисунок 5" descr="547d685a5d1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642918"/>
            <a:ext cx="1785950" cy="1192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13723527.shop_items_catalog_image3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666750"/>
            <a:ext cx="1666860" cy="120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20150526095447_b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2714620"/>
            <a:ext cx="1357322" cy="1353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b13580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2500306"/>
            <a:ext cx="206924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f9ef73facdd180fa3df3ef67260ed5a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5143512"/>
            <a:ext cx="1571636" cy="1178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Izbushk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00497" y="475262"/>
            <a:ext cx="2191876" cy="159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jBlGelAcUUc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57950" y="4643446"/>
            <a:ext cx="1868770" cy="1392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lebl596eup85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14348" y="4643446"/>
            <a:ext cx="2233487" cy="1571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285984" y="2214554"/>
            <a:ext cx="4357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«мышление, мотивация и логическая игра в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раннем возрасте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58138" cy="10715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Рамки и вкладыши Монтессори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WP_20151012_17_31_30_Pr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85852" y="1357298"/>
            <a:ext cx="285752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P_20151020_17_29_01_P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3857628"/>
            <a:ext cx="283409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121442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Отсутствие пластмассового</a:t>
            </a:r>
          </a:p>
          <a:p>
            <a:pPr algn="ctr"/>
            <a:r>
              <a:rPr lang="ru-RU" sz="2400" dirty="0" smtClean="0"/>
              <a:t> гвоздика в отверстии, </a:t>
            </a:r>
          </a:p>
          <a:p>
            <a:pPr algn="ctr"/>
            <a:r>
              <a:rPr lang="ru-RU" sz="2400" dirty="0" smtClean="0"/>
              <a:t>облегчает понимание ребенка,</a:t>
            </a:r>
          </a:p>
          <a:p>
            <a:pPr algn="ctr"/>
            <a:r>
              <a:rPr lang="ru-RU" sz="2400" dirty="0" smtClean="0"/>
              <a:t> какая фигура у него в руках.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WP_20151012_17_23_32_Pr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857628"/>
            <a:ext cx="328614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Сложи квадрат</a:t>
            </a:r>
            <a:endParaRPr lang="ru-RU" sz="3200" dirty="0"/>
          </a:p>
        </p:txBody>
      </p:sp>
      <p:pic>
        <p:nvPicPr>
          <p:cNvPr id="4" name="Содержимое 3" descr="WP_20151111_16_35_02_Pr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4000504"/>
            <a:ext cx="2857520" cy="213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P_20151111_16_33_10_P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714489"/>
            <a:ext cx="292895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P_20151111_16_58_03_Pr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643314"/>
            <a:ext cx="408020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1934" y="178592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/>
              <a:t>Знакомство с игрой начинают,</a:t>
            </a:r>
          </a:p>
          <a:p>
            <a:pPr lvl="0" algn="ctr"/>
            <a:r>
              <a:rPr lang="ru-RU" sz="2400" dirty="0" smtClean="0"/>
              <a:t> с первого уровня, с квадратов,</a:t>
            </a:r>
          </a:p>
          <a:p>
            <a:pPr lvl="0" algn="ctr"/>
            <a:r>
              <a:rPr lang="ru-RU" sz="2400" dirty="0" smtClean="0"/>
              <a:t> где одна, две, три части. Далее усложняя добавляют ещё.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928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Логические блоки </a:t>
            </a:r>
            <a:r>
              <a:rPr lang="ru-RU" sz="3200" dirty="0" err="1" smtClean="0"/>
              <a:t>Дьенеша</a:t>
            </a:r>
            <a:endParaRPr lang="ru-RU" sz="3200" dirty="0"/>
          </a:p>
        </p:txBody>
      </p:sp>
      <p:pic>
        <p:nvPicPr>
          <p:cNvPr id="4" name="Содержимое 3" descr="WP_20151012_17_49_03_Pr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00100" y="1214422"/>
            <a:ext cx="2786082" cy="2134021"/>
          </a:xfrm>
          <a:prstGeom prst="rect">
            <a:avLst/>
          </a:prstGeom>
        </p:spPr>
      </p:pic>
      <p:pic>
        <p:nvPicPr>
          <p:cNvPr id="5" name="Рисунок 4" descr="WP_20151012_16_33_48_P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500438"/>
            <a:ext cx="1643074" cy="2886873"/>
          </a:xfrm>
          <a:prstGeom prst="rect">
            <a:avLst/>
          </a:prstGeom>
        </p:spPr>
      </p:pic>
      <p:pic>
        <p:nvPicPr>
          <p:cNvPr id="6" name="Рисунок 5" descr="WP_20151118_17_40_27_Pr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3500438"/>
            <a:ext cx="1680631" cy="2857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5984" y="3500438"/>
            <a:ext cx="464347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dirty="0" smtClean="0"/>
              <a:t>2. </a:t>
            </a:r>
            <a:r>
              <a:rPr lang="ru-RU" dirty="0" smtClean="0"/>
              <a:t>Начинаем  игру «К нам пришли в гости кружочки!» </a:t>
            </a:r>
            <a:r>
              <a:rPr lang="ru-RU" i="1" dirty="0" smtClean="0"/>
              <a:t>Отличительных свойств два: цвет, размер. </a:t>
            </a:r>
          </a:p>
          <a:p>
            <a:pPr lvl="1"/>
            <a:r>
              <a:rPr lang="ru-RU" dirty="0" smtClean="0"/>
              <a:t>Ребенок достает все круги по очереди и называет цвет круга и размер. Надо подружить кружочки одинакового цвета. Далее кладет маленький кружок на большой того же цвета</a:t>
            </a:r>
            <a:endParaRPr lang="ru-RU" sz="1400" dirty="0" smtClean="0"/>
          </a:p>
          <a:p>
            <a:r>
              <a:rPr lang="ru-RU" dirty="0" smtClean="0"/>
              <a:t>   </a:t>
            </a:r>
          </a:p>
          <a:p>
            <a:pPr lvl="0"/>
            <a:endParaRPr lang="ru-RU" sz="1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1357298"/>
            <a:ext cx="44386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1.Начинаем  игру «К нам пришли в  гости кружочки!» </a:t>
            </a:r>
            <a:r>
              <a:rPr lang="ru-RU" i="1" dirty="0" smtClean="0"/>
              <a:t>Отличительное свойство одно: цвет. </a:t>
            </a:r>
            <a:r>
              <a:rPr lang="ru-RU" dirty="0" smtClean="0"/>
              <a:t>Ребенок достает все круги по очереди и называет цвет круга.</a:t>
            </a:r>
            <a:endParaRPr lang="ru-RU" sz="1400" dirty="0" smtClean="0"/>
          </a:p>
          <a:p>
            <a:pPr lvl="0" algn="ctr"/>
            <a:endParaRPr lang="ru-RU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Сложи узор</a:t>
            </a:r>
            <a:endParaRPr lang="ru-RU" sz="3200" dirty="0"/>
          </a:p>
        </p:txBody>
      </p:sp>
      <p:pic>
        <p:nvPicPr>
          <p:cNvPr id="4" name="Содержимое 3" descr="WP_20151012_17_17_04_Pr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628" y="3500438"/>
            <a:ext cx="2000264" cy="286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P_20151012_17_44_48_P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1643050"/>
            <a:ext cx="3022493" cy="25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P_20151012_17_14_51_Pr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15206" y="3500438"/>
            <a:ext cx="160515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16" y="1500174"/>
            <a:ext cx="4500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Собираем полянку желтую, красную и  т.д.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Строим дорожку для гостя!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Пособие «Сложи узор» от 2х. лет</a:t>
            </a:r>
            <a:endParaRPr lang="ru-RU" sz="2400" dirty="0"/>
          </a:p>
        </p:txBody>
      </p:sp>
      <p:pic>
        <p:nvPicPr>
          <p:cNvPr id="8" name="Рисунок 7" descr="WP_20151207_18_11_57_Pr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2976" y="4786322"/>
            <a:ext cx="1457141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WP_20151207_18_14_06_Pro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00364" y="4572008"/>
            <a:ext cx="1660743" cy="176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Пазлы в рамке. От простого к сложному.</a:t>
            </a:r>
            <a:br>
              <a:rPr lang="ru-RU" sz="2700" dirty="0" smtClean="0"/>
            </a:br>
            <a:r>
              <a:rPr lang="ru-RU" sz="2700" dirty="0" smtClean="0"/>
              <a:t>Горизонтальные 3*2, 4*3 вертикальные 3*4 и 4*5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6" name="Рисунок 5" descr="3.2.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1500174"/>
            <a:ext cx="3365748" cy="229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3" descr="4.3.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4000504"/>
            <a:ext cx="3160886" cy="223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9" descr="3.4.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6643702" y="3429000"/>
            <a:ext cx="2088470" cy="279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4.5.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7686" y="1571612"/>
            <a:ext cx="2143140" cy="300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7241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начале знакомства с игрой…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Достроить у картины верхний ряд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Достроить у картины нижний ряд</a:t>
            </a:r>
            <a:endParaRPr lang="ru-RU" dirty="0"/>
          </a:p>
        </p:txBody>
      </p:sp>
      <p:pic>
        <p:nvPicPr>
          <p:cNvPr id="5" name="Рисунок 4" descr="WP_20151016_16_32_08_Pr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2714620"/>
            <a:ext cx="2712394" cy="3363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P_20151016_16_39_03_P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2571744"/>
            <a:ext cx="2286016" cy="348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Как выбрать пазлы для детей раннего возраста?</a:t>
            </a:r>
            <a:br>
              <a:rPr lang="ru-RU" sz="2800" dirty="0" smtClean="0"/>
            </a:br>
            <a:r>
              <a:rPr lang="ru-RU" sz="2800" b="1" dirty="0" smtClean="0"/>
              <a:t> Критерии: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858180" cy="78581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i="1" dirty="0" smtClean="0"/>
              <a:t>1. </a:t>
            </a:r>
            <a:r>
              <a:rPr lang="ru-RU" sz="7200" b="1" i="1" u="sng" dirty="0" smtClean="0"/>
              <a:t>Знакомый сюжет</a:t>
            </a:r>
            <a:r>
              <a:rPr lang="ru-RU" sz="7200" dirty="0" smtClean="0"/>
              <a:t>, желательно сказку, которую читали. Изучаем, что нарисовано. Когда ребенок знаком с сюжетом, уверенности в своих силах больше, а следовательно есть мотивация.</a:t>
            </a:r>
          </a:p>
          <a:p>
            <a:pPr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8599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b="1" i="1" u="sng" dirty="0" smtClean="0"/>
              <a:t>Цвет </a:t>
            </a:r>
            <a:r>
              <a:rPr lang="ru-RU" b="1" i="1" u="sng" dirty="0" err="1" smtClean="0"/>
              <a:t>пазлов</a:t>
            </a:r>
            <a:r>
              <a:rPr lang="ru-RU" b="1" i="1" u="sng" dirty="0" smtClean="0"/>
              <a:t> </a:t>
            </a:r>
            <a:r>
              <a:rPr lang="ru-RU" dirty="0" err="1" smtClean="0"/>
              <a:t>должнен</a:t>
            </a:r>
            <a:r>
              <a:rPr lang="ru-RU" dirty="0" smtClean="0"/>
              <a:t> быть четким. Цвет играет важную роль в определении нахождения пазла, в картине. Цвета должны соответствовать  природным. (Трава  зеленая, не  красная).  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14324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</a:t>
            </a:r>
            <a:r>
              <a:rPr lang="ru-RU" b="1" i="1" u="sng" dirty="0" smtClean="0"/>
              <a:t>Герои</a:t>
            </a:r>
            <a:r>
              <a:rPr lang="ru-RU" b="1" u="sng" dirty="0" smtClean="0"/>
              <a:t> </a:t>
            </a:r>
            <a:r>
              <a:rPr lang="ru-RU" b="1" i="1" u="sng" dirty="0" err="1" smtClean="0"/>
              <a:t>пазлов</a:t>
            </a:r>
            <a:r>
              <a:rPr lang="ru-RU" b="1" i="1" u="sng" dirty="0" smtClean="0"/>
              <a:t> </a:t>
            </a:r>
            <a:r>
              <a:rPr lang="ru-RU" i="1" dirty="0" smtClean="0"/>
              <a:t> для самых маленьких,</a:t>
            </a:r>
            <a:r>
              <a:rPr lang="ru-RU" dirty="0" smtClean="0"/>
              <a:t> должны быть полностью </a:t>
            </a:r>
            <a:r>
              <a:rPr lang="ru-RU" i="1" dirty="0" smtClean="0"/>
              <a:t>прорисованы,</a:t>
            </a:r>
            <a:r>
              <a:rPr lang="ru-RU" dirty="0" smtClean="0"/>
              <a:t> их  не должны закрывать другие предметы.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14884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5. </a:t>
            </a:r>
            <a:r>
              <a:rPr lang="ru-RU" b="1" i="1" u="sng" dirty="0" smtClean="0"/>
              <a:t>Ландшафт картинки пазла </a:t>
            </a:r>
            <a:r>
              <a:rPr lang="ru-RU" dirty="0" smtClean="0"/>
              <a:t>визуально должен делится: лево, право, середина, верх, низ, середина. Это хорошее начало для развития  пространственного воображения. Пример: Дед, бабка, курочка; пол, потолок, окно.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78619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4. </a:t>
            </a:r>
            <a:r>
              <a:rPr lang="ru-RU" b="1" i="1" u="sng" dirty="0" smtClean="0"/>
              <a:t>Мини рисунок</a:t>
            </a:r>
            <a:r>
              <a:rPr lang="ru-RU" b="1" i="1" dirty="0" smtClean="0"/>
              <a:t> </a:t>
            </a:r>
            <a:r>
              <a:rPr lang="ru-RU" dirty="0" smtClean="0"/>
              <a:t>должен быть в каждой части пазла, так же как и на его стыке. Хотя бы одна узнаваемая деталь: облако, ушко зайца, юбка бабки, солнце, которую ребенок может узнать/вспомнить после изучения картины.</a:t>
            </a:r>
            <a:endParaRPr lang="ru-RU" dirty="0"/>
          </a:p>
        </p:txBody>
      </p:sp>
      <p:pic>
        <p:nvPicPr>
          <p:cNvPr id="12" name="Рисунок 11" descr="b1358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4714884"/>
            <a:ext cx="3047947" cy="182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 build="allAtOnce"/>
      <p:bldP spid="8" grpId="0" build="allAtOnce"/>
      <p:bldP spid="10" grpId="0" build="allAtOnce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816382" cy="13103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85804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Вы думаете, каких критериев здесь нет?</a:t>
            </a:r>
            <a:endParaRPr lang="ru-RU" sz="3200" dirty="0"/>
          </a:p>
        </p:txBody>
      </p:sp>
      <p:pic>
        <p:nvPicPr>
          <p:cNvPr id="7" name="Рисунок 6" descr="Палитра розова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2000240"/>
            <a:ext cx="3173394" cy="38900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 descr="Сюже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2571744"/>
            <a:ext cx="3765935" cy="250033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285728"/>
            <a:ext cx="781638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86742" cy="10826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разрезать картинку для пазла 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571876"/>
            <a:ext cx="4071966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Наклейте на картон, расчертите карандашом, а затем  разрежьте картину. </a:t>
            </a:r>
            <a:endParaRPr lang="ru-RU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071802" y="5429264"/>
            <a:ext cx="22504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Пазл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готов!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ПОДУМАЙТЕ сколько частей БУДЕТ У Вашего пазла.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Проанализируйте картину по выше указанным критериям.</a:t>
            </a:r>
          </a:p>
        </p:txBody>
      </p:sp>
      <p:pic>
        <p:nvPicPr>
          <p:cNvPr id="13" name="Содержимое 12" descr="pazl-dla-malyshej-25-kolobok_en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91314" y="1643050"/>
            <a:ext cx="3286148" cy="32861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643182"/>
            <a:ext cx="7816382" cy="1143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496"/>
            <a:ext cx="70357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внимания!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60648"/>
            <a:ext cx="8167274" cy="1310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мышление?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Мышление</a:t>
            </a:r>
            <a:r>
              <a:rPr lang="ru-RU" sz="2000" b="1" dirty="0" smtClean="0"/>
              <a:t> </a:t>
            </a:r>
            <a:r>
              <a:rPr lang="ru-RU" sz="2000" dirty="0" smtClean="0"/>
              <a:t> - это процесс рассуждения, обдумывания чего-либо, поиска закономерностей в проблеме, формулирования выводов, поиска идей и т.п.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i="1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2643182"/>
            <a:ext cx="264320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мышления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3857628"/>
            <a:ext cx="264320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практическое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3857628"/>
            <a:ext cx="264320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теоретическое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0034" y="5143512"/>
            <a:ext cx="200026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понятийное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00298" y="5143512"/>
            <a:ext cx="171451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образное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514351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Наглядно-образное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72264" y="5143512"/>
            <a:ext cx="207170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Наглядно-действенное</a:t>
            </a:r>
            <a:endParaRPr lang="ru-RU" dirty="0"/>
          </a:p>
        </p:txBody>
      </p:sp>
      <p:sp>
        <p:nvSpPr>
          <p:cNvPr id="37" name="Стрелка углом 36"/>
          <p:cNvSpPr/>
          <p:nvPr/>
        </p:nvSpPr>
        <p:spPr>
          <a:xfrm rot="10800000">
            <a:off x="3857620" y="3643314"/>
            <a:ext cx="544598" cy="88909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285984" y="478632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6357950" y="478632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углом 40"/>
          <p:cNvSpPr/>
          <p:nvPr/>
        </p:nvSpPr>
        <p:spPr>
          <a:xfrm rot="10800000" flipH="1">
            <a:off x="4500562" y="3643314"/>
            <a:ext cx="517448" cy="88909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4" grpId="0" build="allAtOnce" animBg="1"/>
      <p:bldP spid="15" grpId="0" build="allAtOnce" animBg="1"/>
      <p:bldP spid="31" grpId="0" build="allAtOnce" animBg="1"/>
      <p:bldP spid="32" grpId="0" build="allAtOnce" animBg="1"/>
      <p:bldP spid="33" grpId="0" build="allAtOnce" animBg="1"/>
      <p:bldP spid="34" grpId="0" build="allAtOnce" animBg="1"/>
      <p:bldP spid="37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98b580ddf739caa5a1e3d735ef3926f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785926"/>
            <a:ext cx="8501122" cy="4715476"/>
          </a:xfrm>
          <a:prstGeom prst="rect">
            <a:avLst/>
          </a:prstGeom>
        </p:spPr>
      </p:pic>
      <p:pic>
        <p:nvPicPr>
          <p:cNvPr id="9" name="Рисунок 8" descr="0_9103b_d16dad45_ori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260648"/>
            <a:ext cx="8167274" cy="1310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Ребенок: мышление и мотивация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3500438"/>
            <a:ext cx="207170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Игровая мотивация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3429000"/>
            <a:ext cx="2000264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логическое МЫШЛЕНИЕ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4643446"/>
            <a:ext cx="264320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Любая деятельность дошкольника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Тройная стрелка влево/вправо/вверх 21"/>
          <p:cNvSpPr/>
          <p:nvPr/>
        </p:nvSpPr>
        <p:spPr>
          <a:xfrm rot="10800000">
            <a:off x="4000496" y="3714752"/>
            <a:ext cx="1216152" cy="85725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13" grpId="0" build="allAtOnce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60648"/>
            <a:ext cx="8167274" cy="15252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взрослого в игровой деятельности ребёнка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357694"/>
            <a:ext cx="2521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Обогащение жизненного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Опыта  ребенка 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яркими впечатлениями,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Взрослый артист!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786190"/>
            <a:ext cx="1863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Совместная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деятельность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Взрослый партнер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857496"/>
            <a:ext cx="1899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Самостоятельная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взрослый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наблюдатель 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2285992"/>
            <a:ext cx="1870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 </a:t>
            </a:r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Взрослый зритель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240211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Лесенка успеха</a:t>
            </a:r>
            <a:endParaRPr lang="ru-RU" i="1" dirty="0"/>
          </a:p>
        </p:txBody>
      </p:sp>
      <p:sp>
        <p:nvSpPr>
          <p:cNvPr id="11" name="Половина рамки 10"/>
          <p:cNvSpPr/>
          <p:nvPr/>
        </p:nvSpPr>
        <p:spPr>
          <a:xfrm>
            <a:off x="571472" y="5214950"/>
            <a:ext cx="2500330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>
            <a:off x="3143240" y="4429132"/>
            <a:ext cx="1857388" cy="9286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>
            <a:off x="5072066" y="3714752"/>
            <a:ext cx="1714512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6858016" y="2928934"/>
            <a:ext cx="1785950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 rot="10800000">
            <a:off x="3643306" y="3786190"/>
            <a:ext cx="4929222" cy="257176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14290"/>
            <a:ext cx="8136904" cy="785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мыслительные операции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1700" dirty="0" smtClean="0"/>
              <a:t>Одним из способов мыслительной деятельности, является </a:t>
            </a:r>
            <a:r>
              <a:rPr lang="ru-RU" sz="1700" b="1" dirty="0" smtClean="0"/>
              <a:t>мыслительная операция.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357296"/>
          <a:ext cx="7643866" cy="47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929"/>
                <a:gridCol w="5390937"/>
              </a:tblGrid>
              <a:tr h="683764">
                <a:tc>
                  <a:txBody>
                    <a:bodyPr/>
                    <a:lstStyle/>
                    <a:p>
                      <a:r>
                        <a:rPr lang="ru-RU" dirty="0" smtClean="0"/>
                        <a:t>Мыслительные </a:t>
                      </a:r>
                    </a:p>
                    <a:p>
                      <a:r>
                        <a:rPr lang="ru-RU" dirty="0" smtClean="0"/>
                        <a:t>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3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Анализ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мысленное разложение целого на части.</a:t>
                      </a:r>
                      <a:r>
                        <a:rPr lang="ru-RU" sz="14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(разложение предмета на составные части)</a:t>
                      </a:r>
                      <a:endParaRPr lang="ru-RU" sz="1400" b="1" i="0" dirty="0"/>
                    </a:p>
                  </a:txBody>
                  <a:tcPr/>
                </a:tc>
              </a:tr>
              <a:tr h="553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Синтез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это мыслительное объединение частей, свойств, действий в единое целое. (операция синтеза противоположна анализу.)</a:t>
                      </a:r>
                      <a:endParaRPr lang="ru-RU" sz="1400" b="1" i="0" dirty="0" smtClean="0"/>
                    </a:p>
                  </a:txBody>
                  <a:tcPr/>
                </a:tc>
              </a:tr>
              <a:tr h="553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установление сходства или различия между предметами и явлениями или их отдельными признаками.</a:t>
                      </a:r>
                      <a:endParaRPr lang="ru-RU" sz="1400" b="1" i="0" dirty="0"/>
                    </a:p>
                  </a:txBody>
                  <a:tcPr/>
                </a:tc>
              </a:tr>
              <a:tr h="553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 мысленное распределение предметов на классы в соответствии с наиболее существенными признаками</a:t>
                      </a:r>
                      <a:endParaRPr lang="ru-RU" sz="1400" b="1" dirty="0"/>
                    </a:p>
                  </a:txBody>
                  <a:tcPr/>
                </a:tc>
              </a:tr>
              <a:tr h="553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Обобщение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мысленное объединение предметов и явлений по их общим и существенным признакам</a:t>
                      </a:r>
                      <a:endParaRPr lang="ru-RU" sz="1400" dirty="0"/>
                    </a:p>
                  </a:txBody>
                  <a:tcPr/>
                </a:tc>
              </a:tr>
              <a:tr h="78144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Абстрагирование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мысленное отвлечение от каких-либо одних частей или свойств предмета в пользу других, более существенных признаков. </a:t>
                      </a:r>
                      <a:endParaRPr lang="ru-RU" sz="1400" dirty="0"/>
                    </a:p>
                  </a:txBody>
                  <a:tcPr/>
                </a:tc>
              </a:tr>
              <a:tr h="553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Конкретизация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это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предполагает возвращение мысли от общего и абстрактного к конкретному с целью раскрытия содержания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103b_d16dad45_ori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60648"/>
            <a:ext cx="8167274" cy="1368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57242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Логические игры</a:t>
            </a:r>
            <a:br>
              <a:rPr lang="ru-RU" sz="3600" b="1" dirty="0" smtClean="0"/>
            </a:br>
            <a:r>
              <a:rPr lang="ru-RU" sz="3600" i="1" dirty="0" smtClean="0"/>
              <a:t>Важные вопросы для родителя: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14489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/>
              <a:t>Как выбрать игру для ребенка?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214686"/>
            <a:ext cx="5774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/>
              <a:t>А можно ли сделать самим игру?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42886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/>
              <a:t>Как заинтересовать и помочь понять игру?</a:t>
            </a:r>
          </a:p>
        </p:txBody>
      </p:sp>
      <p:pic>
        <p:nvPicPr>
          <p:cNvPr id="11" name="Рисунок 10" descr="8789251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3857628"/>
            <a:ext cx="1770892" cy="2438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Грибочки – 10 шагов игры.</a:t>
            </a:r>
            <a:br>
              <a:rPr lang="ru-RU" sz="2800" b="1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Следует помнить, что ведущая игровая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деятельность, периода от года до двух лет, носит манипулятивный характер. 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85786" y="1571612"/>
            <a:ext cx="3143272" cy="1906746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26359" y="1704746"/>
            <a:ext cx="3160417" cy="1795692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348" y="4071941"/>
            <a:ext cx="3357586" cy="19496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5786" y="3500438"/>
            <a:ext cx="2928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Шаг :  Только маленькие  Грибы ставятся напротив  своего мест</a:t>
            </a:r>
            <a:r>
              <a:rPr lang="ru-RU" sz="11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endParaRPr lang="ru-RU" sz="11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3500438"/>
            <a:ext cx="3571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Шаг :  Только маленькие  Грибы ставятся </a:t>
            </a:r>
          </a:p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Вперемешку снизу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6000768"/>
            <a:ext cx="34290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Шаг :  Только большие  Грибы ставятся напротив  своего места </a:t>
            </a:r>
          </a:p>
        </p:txBody>
      </p:sp>
      <p:pic>
        <p:nvPicPr>
          <p:cNvPr id="12" name="Содержимое 3" descr="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14942" y="3970104"/>
            <a:ext cx="3286148" cy="18877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86380" y="5857892"/>
            <a:ext cx="342902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 Шаг :  Только большие Грибы ставятся Вперемешку  сверху </a:t>
            </a:r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20" grpId="0" build="allAtOnce"/>
      <p:bldP spid="1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Грибочки и подсказки</a:t>
            </a:r>
            <a:endParaRPr lang="ru-RU" sz="2800" dirty="0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071546"/>
            <a:ext cx="3286149" cy="1892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3000372"/>
            <a:ext cx="335758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Шаг :  Только средние Грибы ставятся в ближайшую сторону от своего места </a:t>
            </a:r>
          </a:p>
        </p:txBody>
      </p:sp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071547"/>
            <a:ext cx="3286148" cy="1928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00628" y="3000372"/>
            <a:ext cx="34290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Шаг : Только средние  Грибы ставятся в правую сторону среднего ряда.</a:t>
            </a:r>
          </a:p>
        </p:txBody>
      </p:sp>
      <p:pic>
        <p:nvPicPr>
          <p:cNvPr id="15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857224" y="3500438"/>
            <a:ext cx="3000396" cy="1818422"/>
          </a:xfrm>
        </p:spPr>
      </p:pic>
      <p:sp>
        <p:nvSpPr>
          <p:cNvPr id="16" name="Прямоугольник 15"/>
          <p:cNvSpPr/>
          <p:nvPr/>
        </p:nvSpPr>
        <p:spPr>
          <a:xfrm>
            <a:off x="857224" y="5286388"/>
            <a:ext cx="38576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Шаг :  «Т» - дается  три подсказки: </a:t>
            </a:r>
          </a:p>
          <a:p>
            <a:pPr lvl="0">
              <a:buFont typeface="Wingdings" pitchFamily="2" charset="2"/>
              <a:buChar char="ü"/>
            </a:pPr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верхний ряд;</a:t>
            </a:r>
          </a:p>
          <a:p>
            <a:pPr lvl="0">
              <a:buFont typeface="Wingdings" pitchFamily="2" charset="2"/>
              <a:buChar char="ü"/>
            </a:pPr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вертикально—средний ряд;</a:t>
            </a:r>
          </a:p>
          <a:p>
            <a:pPr lvl="0">
              <a:buFont typeface="Wingdings" pitchFamily="2" charset="2"/>
              <a:buChar char="ü"/>
            </a:pPr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Оставшиеся грибы  ставятся Вперемешку,  в  правую или левую  сторону от  своего места </a:t>
            </a:r>
          </a:p>
        </p:txBody>
      </p:sp>
      <p:pic>
        <p:nvPicPr>
          <p:cNvPr id="17" name="Рисунок 16" descr="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5" y="3500438"/>
            <a:ext cx="3493627" cy="15716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072066" y="5214950"/>
            <a:ext cx="34290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Шаг :  дается две  подсказки: </a:t>
            </a:r>
          </a:p>
          <a:p>
            <a:pPr lvl="0">
              <a:buFont typeface="Wingdings" pitchFamily="2" charset="2"/>
              <a:buChar char="ü"/>
            </a:pPr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нижний ряд  остается на поляне.</a:t>
            </a:r>
          </a:p>
          <a:p>
            <a:pPr lvl="0">
              <a:buFont typeface="Wingdings" pitchFamily="2" charset="2"/>
              <a:buChar char="ü"/>
            </a:pPr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Оставшиеся грибы  ставятся Вперемешку,  в ближайшую сторону от своего места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  <p:bldP spid="16" grpId="0" build="allAtOnce"/>
      <p:bldP spid="1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Грибочки и подсказки.</a:t>
            </a:r>
            <a:endParaRPr lang="ru-RU" sz="2800" b="1" dirty="0"/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000108"/>
            <a:ext cx="3278673" cy="2000264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3857628"/>
            <a:ext cx="3198917" cy="2077426"/>
          </a:xfrm>
          <a:prstGeom prst="rect">
            <a:avLst/>
          </a:prstGeom>
        </p:spPr>
      </p:pic>
      <p:pic>
        <p:nvPicPr>
          <p:cNvPr id="8" name="Рисунок 7" descr="Рисунок номер 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000108"/>
            <a:ext cx="3857652" cy="41434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4348" y="3000372"/>
            <a:ext cx="307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Шаг :  дается одна  подсказка:  </a:t>
            </a:r>
          </a:p>
          <a:p>
            <a:pPr lvl="0">
              <a:buFont typeface="Wingdings" pitchFamily="2" charset="2"/>
              <a:buChar char="ü"/>
            </a:pPr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грибы  ставятся Вперемешку,  в ближайшую сторону от своего места 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6000768"/>
            <a:ext cx="35004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Шаг : БЕЗ  подсказок.</a:t>
            </a:r>
          </a:p>
          <a:p>
            <a:pPr lvl="0"/>
            <a:r>
              <a:rPr lang="ru-RU" sz="11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грибы  ставятся Вперемешку ПЕРЕД РЕБЕНКОМ И ПОД ПОЛЯНОЙ.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5572140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 №1 показывает процесс шаг  9 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  <p:bldP spid="20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2001</TotalTime>
  <Words>793</Words>
  <PresentationFormat>Экран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Что такое мышление?</vt:lpstr>
      <vt:lpstr>Ребенок: мышление и мотивация</vt:lpstr>
      <vt:lpstr>Роль взрослого в игровой деятельности ребёнка</vt:lpstr>
      <vt:lpstr>Основные мыслительные операции</vt:lpstr>
      <vt:lpstr>Логические игры Важные вопросы для родителя:</vt:lpstr>
      <vt:lpstr>Грибочки – 10 шагов игры. Следует помнить, что ведущая игровая деятельность, периода от года до двух лет, носит манипулятивный характер. </vt:lpstr>
      <vt:lpstr>Грибочки и подсказки</vt:lpstr>
      <vt:lpstr>Грибочки и подсказки.</vt:lpstr>
      <vt:lpstr>Рамки и вкладыши Монтессори </vt:lpstr>
      <vt:lpstr>Сложи квадрат</vt:lpstr>
      <vt:lpstr>Логические блоки Дьенеша</vt:lpstr>
      <vt:lpstr>Сложи узор</vt:lpstr>
      <vt:lpstr>Пазлы в рамке. От простого к сложному. Горизонтальные 3*2, 4*3 вертикальные 3*4 и 4*5  </vt:lpstr>
      <vt:lpstr>В начале знакомства с игрой… </vt:lpstr>
      <vt:lpstr>Как выбрать пазлы для детей раннего возраста?  Критерии:</vt:lpstr>
      <vt:lpstr>Как Вы думаете, каких критериев здесь нет?</vt:lpstr>
      <vt:lpstr>Как разрезать картинку для пазла ?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200</cp:revision>
  <dcterms:created xsi:type="dcterms:W3CDTF">2015-10-09T08:57:29Z</dcterms:created>
  <dcterms:modified xsi:type="dcterms:W3CDTF">2016-03-17T20:17:07Z</dcterms:modified>
</cp:coreProperties>
</file>