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62" r:id="rId4"/>
    <p:sldId id="266" r:id="rId5"/>
    <p:sldId id="264" r:id="rId6"/>
    <p:sldId id="265" r:id="rId7"/>
    <p:sldId id="267" r:id="rId8"/>
    <p:sldId id="268" r:id="rId9"/>
    <p:sldId id="271" r:id="rId10"/>
    <p:sldId id="270" r:id="rId11"/>
    <p:sldId id="272" r:id="rId12"/>
    <p:sldId id="275" r:id="rId13"/>
    <p:sldId id="274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</a:rPr>
              <a:t>Завтракаете ли Вы перед школой?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Завтракаете ли Вы перед школой?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ru-RU"/>
          </a:p>
        </c:txPr>
      </c:legendEntry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dirty="0">
                <a:solidFill>
                  <a:srgbClr val="FF0000"/>
                </a:solidFill>
              </a:rPr>
              <a:t>Как часто Вы едите первые блюда?</a:t>
            </a:r>
          </a:p>
        </c:rich>
      </c:tx>
      <c:layout>
        <c:manualLayout>
          <c:xMode val="edge"/>
          <c:yMode val="edge"/>
          <c:x val="0.19524022828986573"/>
          <c:y val="2.0512676942028268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Вы едите первые блюда?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Раз в день</c:v>
                </c:pt>
                <c:pt idx="1">
                  <c:v>Более одного раза в день</c:v>
                </c:pt>
                <c:pt idx="2">
                  <c:v>3-5 раз в неделю</c:v>
                </c:pt>
                <c:pt idx="3">
                  <c:v>2 раза и менее в неделю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68</c:v>
                </c:pt>
                <c:pt idx="1">
                  <c:v>5</c:v>
                </c:pt>
                <c:pt idx="2">
                  <c:v>25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103413349437921"/>
          <c:y val="0.36591816034129665"/>
          <c:w val="0.3589658665056214"/>
          <c:h val="0.6340818396587040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ru-RU" sz="2400" dirty="0">
                <a:solidFill>
                  <a:srgbClr val="FF0000"/>
                </a:solidFill>
              </a:rPr>
              <a:t> Что ты ешь </a:t>
            </a:r>
            <a:r>
              <a:rPr lang="ru-RU" sz="2400" dirty="0" smtClean="0">
                <a:solidFill>
                  <a:srgbClr val="FF0000"/>
                </a:solidFill>
              </a:rPr>
              <a:t>между </a:t>
            </a:r>
            <a:r>
              <a:rPr lang="ru-RU" sz="2400" dirty="0">
                <a:solidFill>
                  <a:srgbClr val="FF0000"/>
                </a:solidFill>
              </a:rPr>
              <a:t>основными приёмами пищи?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9. Что ты ешь чаще всего между основными приёмами пищи?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Свежие фрукты, овощи</c:v>
                </c:pt>
                <c:pt idx="1">
                  <c:v>Хлебобулочные изделия</c:v>
                </c:pt>
                <c:pt idx="2">
                  <c:v>Сладости</c:v>
                </c:pt>
                <c:pt idx="3">
                  <c:v>Колбасные изделия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21</c:v>
                </c:pt>
                <c:pt idx="2">
                  <c:v>28</c:v>
                </c:pt>
                <c:pt idx="3">
                  <c:v>31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176412269136048"/>
          <c:y val="0.34626083902379434"/>
          <c:w val="0.39541402757058303"/>
          <c:h val="0.63680139676108238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19723839670871193"/>
          <c:y val="0"/>
        </c:manualLayout>
      </c:layout>
      <c:txPr>
        <a:bodyPr/>
        <a:lstStyle/>
        <a:p>
          <a:pPr>
            <a:defRPr sz="2400">
              <a:solidFill>
                <a:srgbClr val="FF0000"/>
              </a:solidFill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ты пьёшь чаще всего?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Соки, морсы</c:v>
                </c:pt>
                <c:pt idx="1">
                  <c:v>Газированные напитки </c:v>
                </c:pt>
                <c:pt idx="2">
                  <c:v>Вода 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31</c:v>
                </c:pt>
                <c:pt idx="2">
                  <c:v>39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794959067725421"/>
          <c:y val="0.29357780328552197"/>
          <c:w val="0.36205040932274629"/>
          <c:h val="0.70642230398001249"/>
        </c:manualLayout>
      </c:layout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75D198-10C3-4E8D-B011-7357B0AFDC47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B145A-BA6C-42AA-9916-4245C2EEF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3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0" name="Shape 313"/>
          <p:cNvSpPr>
            <a:spLocks noGrp="1" noRot="1" noChangeAspec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B145A-BA6C-42AA-9916-4245C2EEF6B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Documents and Settings\Пользователь\Мои документы\Downloads\2_d74822_e8114935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643182"/>
            <a:ext cx="7143800" cy="4214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543956" cy="407196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85720" y="1285860"/>
            <a:ext cx="8501122" cy="35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Автор работы: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Горбунова Екатерина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МБУ гимназия № 77, 4 класс</a:t>
            </a:r>
            <a:b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Научный руководитель: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Бардина Наталья </a:t>
            </a: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Фахраддиновна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физической культуры, МБУ гимназия № 77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Сапарев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Илья Владимирович,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учитель физической культуры, МБУ гимназия № 77.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429396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Тольятти, 2016 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/>
            </a:r>
            <a:br>
              <a:rPr lang="ru-RU" sz="4400" b="1" dirty="0" smtClean="0">
                <a:latin typeface="+mj-lt"/>
                <a:ea typeface="+mj-ea"/>
                <a:cs typeface="+mj-cs"/>
              </a:rPr>
            </a:br>
            <a:r>
              <a:rPr lang="ru-RU" sz="44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endParaRPr lang="ru-RU" sz="4400" b="1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ru-RU" sz="4400" b="1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sz="16000" b="1" dirty="0" smtClean="0">
                <a:latin typeface="+mj-lt"/>
                <a:ea typeface="+mj-ea"/>
                <a:cs typeface="+mj-cs"/>
              </a:rPr>
              <a:t>«Правильное питание школьника –</a:t>
            </a:r>
            <a:br>
              <a:rPr lang="ru-RU" sz="16000" b="1" dirty="0" smtClean="0">
                <a:latin typeface="+mj-lt"/>
                <a:ea typeface="+mj-ea"/>
                <a:cs typeface="+mj-cs"/>
              </a:rPr>
            </a:br>
            <a:r>
              <a:rPr lang="ru-RU" sz="16000" b="1" dirty="0" smtClean="0">
                <a:latin typeface="+mj-lt"/>
                <a:ea typeface="+mj-ea"/>
                <a:cs typeface="+mj-cs"/>
              </a:rPr>
              <a:t>основа здорового образа жизни» </a:t>
            </a:r>
            <a: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Результаты беседы с заведующей столовой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42844" y="1071547"/>
            <a:ext cx="8643998" cy="50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В ходе беседы я выяснила, что: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00694" y="1643050"/>
            <a:ext cx="3214710" cy="435771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endParaRPr lang="ru-RU" sz="2800" b="1" dirty="0" smtClean="0"/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Рацион питания в школьной столовой составляется на основе примерного меню, который утверждается специалистами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 ежедневное меню включаются горячие первые блюда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В состав меню обязательно входят свежие овощи и фрукты.</a:t>
            </a:r>
          </a:p>
          <a:p>
            <a:pPr lvl="0"/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DSC0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2000240"/>
            <a:ext cx="523878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000" b="1" dirty="0" smtClean="0"/>
              <a:t>Памятка для школьников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500034" y="642918"/>
            <a:ext cx="8643966" cy="578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sz="1600" b="1" dirty="0" smtClean="0"/>
          </a:p>
          <a:p>
            <a:pPr algn="ctr"/>
            <a:r>
              <a:rPr lang="ru-RU" sz="2400" b="1" i="1" dirty="0" smtClean="0"/>
              <a:t>Здоровое питание школьников:</a:t>
            </a:r>
            <a:endParaRPr lang="ru-RU" sz="24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Адекватность. </a:t>
            </a:r>
            <a:r>
              <a:rPr lang="ru-RU" sz="1600" dirty="0" smtClean="0"/>
              <a:t>Пища, потребляемая в течение дня, должна восполнять </a:t>
            </a:r>
            <a:r>
              <a:rPr lang="ru-RU" sz="1600" dirty="0" err="1" smtClean="0"/>
              <a:t>энергозатраты</a:t>
            </a:r>
            <a:r>
              <a:rPr lang="ru-RU" sz="1600" dirty="0" smtClean="0"/>
              <a:t> организма. Калорийность рациона школьника 7-10 лет должна быть 2400 ккал, </a:t>
            </a:r>
          </a:p>
          <a:p>
            <a:r>
              <a:rPr lang="ru-RU" sz="1600" dirty="0" smtClean="0"/>
              <a:t>10-14 лет - 2500   ккал.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Питание  должно  быть  сбалансированным.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endParaRPr lang="ru-RU" sz="1600" dirty="0" smtClean="0"/>
          </a:p>
          <a:p>
            <a:r>
              <a:rPr lang="ru-RU" sz="1600" dirty="0" smtClean="0"/>
              <a:t>В меню обязательно должны входить продукты, содержащие не только белки, жиры и углеводы, но и незаменимые аминокислоты, витамины, некоторые жирные кислоты, минералы и микроэлементы. 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Разнообразие рациона.</a:t>
            </a:r>
            <a:endParaRPr lang="ru-RU" sz="1600" dirty="0" smtClean="0">
              <a:solidFill>
                <a:srgbClr val="FF0000"/>
              </a:solidFill>
            </a:endParaRPr>
          </a:p>
          <a:p>
            <a:r>
              <a:rPr lang="ru-RU" sz="1600" b="1" dirty="0" smtClean="0">
                <a:solidFill>
                  <a:srgbClr val="FF0000"/>
                </a:solidFill>
              </a:rPr>
              <a:t>Оптимальный режим питания: регулярность, кратность.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Технологическая и кулинарная обработка продуктов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и блюд, обеспечивающая их высокие вкусовые достоинства и сохранность исходной пищевой ценности.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Учет индивидуальных особенностей</a:t>
            </a:r>
            <a:r>
              <a:rPr lang="ru-RU" sz="1600" b="1" dirty="0" smtClean="0"/>
              <a:t>.</a:t>
            </a:r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</a:rPr>
              <a:t>Обеспечение безопасности питания</a:t>
            </a:r>
            <a:r>
              <a:rPr lang="ru-RU" sz="1600" b="1" dirty="0" smtClean="0"/>
              <a:t>, </a:t>
            </a:r>
            <a:r>
              <a:rPr lang="ru-RU" sz="1600" dirty="0" smtClean="0"/>
              <a:t>включая соблюдение всех санитарных требований к состоянию пищеблока, поставляемым продуктам питания, их транспортировке, хранению, приготовлению и раздаче блюд.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                          </a:t>
            </a:r>
            <a:endParaRPr lang="ru-RU" sz="1600" dirty="0"/>
          </a:p>
        </p:txBody>
      </p:sp>
      <p:pic>
        <p:nvPicPr>
          <p:cNvPr id="14" name="Рисунок 13" descr="http://murman-school33.ucoz.ru/pamyatki/image/abriko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929198"/>
            <a:ext cx="264320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murman-school33.ucoz.ru/pamyatki/image/tomato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636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4000" b="1" dirty="0" smtClean="0"/>
              <a:t>Памятка для школьников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500034" y="642918"/>
            <a:ext cx="8643966" cy="578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ru-RU" sz="1600" b="1" dirty="0" smtClean="0"/>
          </a:p>
        </p:txBody>
      </p:sp>
      <p:pic>
        <p:nvPicPr>
          <p:cNvPr id="8" name="Shape 17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857232"/>
            <a:ext cx="7667625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sz="4000" b="1" dirty="0" smtClean="0"/>
              <a:t>Выводы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500034" y="5286388"/>
            <a:ext cx="81439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i="1" dirty="0" smtClean="0">
                <a:solidFill>
                  <a:srgbClr val="FF0000"/>
                </a:solidFill>
              </a:rPr>
              <a:t>Правильное и здоровое питание помогут человеку сохранить молодость, красоту, быть умным, а самое главное ЗДОРОВЫМ!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500694" y="1643050"/>
            <a:ext cx="3214710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</a:t>
            </a:r>
            <a:endParaRPr lang="ru-RU" sz="2800" b="1" dirty="0" smtClean="0"/>
          </a:p>
          <a:p>
            <a:pPr lvl="0"/>
            <a:endParaRPr lang="ru-RU" sz="1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Documents and Settings\Пользователь\Мои документы\Downloads\familyAtDinner.jpg.pagespeed.ce.khWwNjh49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928670"/>
            <a:ext cx="6357982" cy="425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309"/>
          <p:cNvSpPr txBox="1">
            <a:spLocks noGrp="1"/>
          </p:cNvSpPr>
          <p:nvPr>
            <p:ph type="ctrTitle" idx="4294967295"/>
          </p:nvPr>
        </p:nvSpPr>
        <p:spPr>
          <a:xfrm>
            <a:off x="214282" y="2571744"/>
            <a:ext cx="8929718" cy="1470025"/>
          </a:xfrm>
        </p:spPr>
        <p:txBody>
          <a:bodyPr tIns="45700" bIns="45700" anchor="ctr"/>
          <a:lstStyle/>
          <a:p>
            <a:pPr eaLnBrk="1" hangingPunct="1">
              <a:buClr>
                <a:srgbClr val="000000"/>
              </a:buClr>
              <a:buSzPct val="25000"/>
            </a:pPr>
            <a:r>
              <a:rPr lang="en-US" sz="4400" b="1" dirty="0" err="1" smtClean="0">
                <a:solidFill>
                  <a:srgbClr val="FF0000"/>
                </a:solidFill>
              </a:rPr>
              <a:t>Спасибо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за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внимание</a:t>
            </a:r>
            <a:r>
              <a:rPr lang="en-US" sz="44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2227" name="Shape 310"/>
          <p:cNvSpPr txBox="1">
            <a:spLocks noChangeArrowheads="1"/>
          </p:cNvSpPr>
          <p:nvPr/>
        </p:nvSpPr>
        <p:spPr bwMode="auto">
          <a:xfrm>
            <a:off x="7380288" y="6308725"/>
            <a:ext cx="1439862" cy="360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endParaRPr lang="ru-RU" sz="1400"/>
          </a:p>
        </p:txBody>
      </p:sp>
      <p:pic>
        <p:nvPicPr>
          <p:cNvPr id="52228" name="Picture 5" descr="2106112aojsndtza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60350"/>
            <a:ext cx="26130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1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789363"/>
            <a:ext cx="25050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9" descr="932037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3789363"/>
            <a:ext cx="371951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11" descr="55848484_010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476250"/>
            <a:ext cx="19431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16" descr="0c25b9e3fc7bd537523e5193449bec2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404813"/>
            <a:ext cx="25685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9320370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786190"/>
            <a:ext cx="3719513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Введение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543428" cy="17145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Правильное питание – залог здоровья человека, фундамент его счастья.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</a:rPr>
              <a:t> Нарушение в питании детей, его несбалансированность и несвоевременность могут привести к задержке физического и психического развития, серьезным обменным нарушениям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Shape 22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000504"/>
            <a:ext cx="3071804" cy="219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over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071546"/>
            <a:ext cx="4206687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Цель работы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01122" cy="20717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Пропаганда правильного питания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Привлечение внимания  детей, родителей и учителей к необходимости правильного питания</a:t>
            </a:r>
          </a:p>
        </p:txBody>
      </p:sp>
      <p:pic>
        <p:nvPicPr>
          <p:cNvPr id="7" name="Picture 7" descr="ыыы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278608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Shape 18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00438"/>
            <a:ext cx="3068662" cy="30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Гипотеза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543956" cy="5054617"/>
          </a:xfrm>
        </p:spPr>
        <p:txBody>
          <a:bodyPr/>
          <a:lstStyle/>
          <a:p>
            <a:r>
              <a:rPr lang="ru-RU" b="1" dirty="0" smtClean="0"/>
              <a:t>Здоровое питание - это одно из важнейших составляющих в жизни человека;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ru-RU" sz="4000" b="1" dirty="0" smtClean="0">
                <a:solidFill>
                  <a:srgbClr val="FF0000"/>
                </a:solidFill>
              </a:rPr>
              <a:t> ИЛИ</a:t>
            </a:r>
          </a:p>
          <a:p>
            <a:r>
              <a:rPr lang="ru-RU" b="1" dirty="0" smtClean="0"/>
              <a:t>Не обязательно питаться здоровой пищей.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                              </a:t>
            </a:r>
            <a:r>
              <a:rPr lang="ru-RU" sz="4400" b="1" dirty="0" smtClean="0">
                <a:solidFill>
                  <a:srgbClr val="FF0000"/>
                </a:solidFill>
              </a:rPr>
              <a:t> ИЛИ</a:t>
            </a:r>
            <a:r>
              <a:rPr lang="ru-RU" sz="4400" dirty="0" smtClean="0">
                <a:solidFill>
                  <a:srgbClr val="FF0000"/>
                </a:solidFill>
              </a:rPr>
              <a:t>                </a:t>
            </a:r>
          </a:p>
        </p:txBody>
      </p:sp>
      <p:pic>
        <p:nvPicPr>
          <p:cNvPr id="15" name="Рисунок 14" descr="so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000504"/>
            <a:ext cx="3429024" cy="2286016"/>
          </a:xfrm>
          <a:prstGeom prst="rect">
            <a:avLst/>
          </a:prstGeom>
        </p:spPr>
      </p:pic>
      <p:pic>
        <p:nvPicPr>
          <p:cNvPr id="11" name="Рисунок 10" descr="edyltirtf6r0_f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71942"/>
            <a:ext cx="2500330" cy="2217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>Методы исследования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Беседа с работниками столовой о пользе и необходимости правильного школьного питания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Анкетирование среди учащихся  гимназии № 77 г. Тольятти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Подготовка памятки «Здоровое питание школьников».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:\Правильное питание школьников\DSC02016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876"/>
            <a:ext cx="3500462" cy="271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SC0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37147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 Здоровое питание школьников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pic>
        <p:nvPicPr>
          <p:cNvPr id="10" name="Shape 262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714488"/>
            <a:ext cx="5429288" cy="470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6"/>
          <p:cNvSpPr txBox="1">
            <a:spLocks/>
          </p:cNvSpPr>
          <p:nvPr/>
        </p:nvSpPr>
        <p:spPr>
          <a:xfrm>
            <a:off x="142844" y="1071547"/>
            <a:ext cx="8643998" cy="50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Режим питания: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 Здоровое питание школьников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42844" y="1071547"/>
            <a:ext cx="8643998" cy="50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Продукты для здорового питания: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murman-school33.ucoz.ru/pamyatki/image/piramid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64333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43438" y="2000240"/>
            <a:ext cx="4143404" cy="4643470"/>
          </a:xfrm>
        </p:spPr>
        <p:txBody>
          <a:bodyPr>
            <a:normAutofit/>
          </a:bodyPr>
          <a:lstStyle/>
          <a:p>
            <a:pPr lvl="0"/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Ежедневно школьник должен получать 75-90 г  белка, из них 40-55 г животного происхождения.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Норма потребления жиров для школьников - 80-90 г в сутки, 30% суточного рациона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Суточная норма углеводов в рационе школьника - 300-400 г, из них на долю простых должно приходиться не более 100 г.</a:t>
            </a:r>
            <a:endParaRPr lang="ru-RU" sz="1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 Результаты анкетирования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42844" y="1071547"/>
            <a:ext cx="8643998" cy="50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214282" y="1714489"/>
          <a:ext cx="3714776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4286248" y="1643050"/>
          <a:ext cx="4000528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929190" y="5643578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не ежедневно употребляются в пищу первые блюда </a:t>
            </a:r>
            <a:r>
              <a:rPr lang="ru-RU" b="1" dirty="0" smtClean="0">
                <a:solidFill>
                  <a:srgbClr val="FF0000"/>
                </a:solidFill>
              </a:rPr>
              <a:t>(27%)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0" y="571501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отсутствие завтрака перед   школой </a:t>
            </a:r>
            <a:r>
              <a:rPr lang="ru-RU" b="1" dirty="0" smtClean="0">
                <a:solidFill>
                  <a:srgbClr val="FF0000"/>
                </a:solidFill>
              </a:rPr>
              <a:t>(23% учащихся)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ru-RU" b="1" dirty="0" smtClean="0"/>
              <a:t> Результаты анкетирования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000504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142844" y="1071547"/>
            <a:ext cx="8643998" cy="500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4500594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86314" y="1428736"/>
          <a:ext cx="435768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4282" y="5643578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31%</a:t>
            </a:r>
            <a:r>
              <a:rPr lang="ru-RU" b="1" dirty="0" smtClean="0"/>
              <a:t> учащихся   часто употребляют колбасные изделия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57214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/>
              <a:t> преобладание газированных напитков у значительной части опрашиваемых </a:t>
            </a:r>
            <a:r>
              <a:rPr lang="ru-RU" b="1" dirty="0" smtClean="0">
                <a:solidFill>
                  <a:srgbClr val="FF0000"/>
                </a:solidFill>
              </a:rPr>
              <a:t>(32%)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319</Words>
  <PresentationFormat>Экран (4:3)</PresentationFormat>
  <Paragraphs>77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</vt:lpstr>
      <vt:lpstr> Введение </vt:lpstr>
      <vt:lpstr>  Цель работы  </vt:lpstr>
      <vt:lpstr> Гипотеза </vt:lpstr>
      <vt:lpstr>  Методы исследования </vt:lpstr>
      <vt:lpstr> Здоровое питание школьников</vt:lpstr>
      <vt:lpstr> Здоровое питание школьников</vt:lpstr>
      <vt:lpstr> Результаты анкетирования</vt:lpstr>
      <vt:lpstr> Результаты анкетирования</vt:lpstr>
      <vt:lpstr> Результаты беседы с заведующей столовой </vt:lpstr>
      <vt:lpstr>  Памятка для школьников </vt:lpstr>
      <vt:lpstr>  Памятка для школьников </vt:lpstr>
      <vt:lpstr> Выводы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«Правильное питание школьника – основа здорового образа жизни» </dc:title>
  <cp:lastModifiedBy>Пользователь</cp:lastModifiedBy>
  <cp:revision>39</cp:revision>
  <dcterms:modified xsi:type="dcterms:W3CDTF">2016-02-14T16:11:53Z</dcterms:modified>
</cp:coreProperties>
</file>