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9"/>
  </p:notesMasterIdLst>
  <p:sldIdLst>
    <p:sldId id="256" r:id="rId2"/>
    <p:sldId id="279" r:id="rId3"/>
    <p:sldId id="281" r:id="rId4"/>
    <p:sldId id="257" r:id="rId5"/>
    <p:sldId id="283" r:id="rId6"/>
    <p:sldId id="284" r:id="rId7"/>
    <p:sldId id="287" r:id="rId8"/>
    <p:sldId id="286" r:id="rId9"/>
    <p:sldId id="289" r:id="rId10"/>
    <p:sldId id="291" r:id="rId11"/>
    <p:sldId id="293" r:id="rId12"/>
    <p:sldId id="295" r:id="rId13"/>
    <p:sldId id="297" r:id="rId14"/>
    <p:sldId id="299" r:id="rId15"/>
    <p:sldId id="301" r:id="rId16"/>
    <p:sldId id="259" r:id="rId17"/>
    <p:sldId id="260" r:id="rId18"/>
    <p:sldId id="261" r:id="rId19"/>
    <p:sldId id="262" r:id="rId20"/>
    <p:sldId id="263" r:id="rId21"/>
    <p:sldId id="266" r:id="rId22"/>
    <p:sldId id="269" r:id="rId23"/>
    <p:sldId id="270" r:id="rId24"/>
    <p:sldId id="271" r:id="rId25"/>
    <p:sldId id="274" r:id="rId26"/>
    <p:sldId id="276" r:id="rId27"/>
    <p:sldId id="302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B7E84E-8FAC-4735-B28F-44BAF0287C0C}" type="datetimeFigureOut">
              <a:rPr lang="ru-RU" smtClean="0"/>
              <a:t>27.08.2015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EBA919-FB88-4178-8CB3-F6A7C2E8D8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8747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7ED2D-41FA-4373-A027-7FE27305228D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759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67556-C513-4D29-ABC1-0DF81C6CE106}" type="datetimeFigureOut">
              <a:rPr lang="ru-RU" smtClean="0"/>
              <a:pPr/>
              <a:t>27.08.2015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A0DEB-4E72-4746-805E-51931EEE46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67556-C513-4D29-ABC1-0DF81C6CE106}" type="datetimeFigureOut">
              <a:rPr lang="ru-RU" smtClean="0"/>
              <a:pPr/>
              <a:t>27.08.2015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A0DEB-4E72-4746-805E-51931EEE46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67556-C513-4D29-ABC1-0DF81C6CE106}" type="datetimeFigureOut">
              <a:rPr lang="ru-RU" smtClean="0"/>
              <a:pPr/>
              <a:t>27.08.2015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A0DEB-4E72-4746-805E-51931EEE46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67556-C513-4D29-ABC1-0DF81C6CE106}" type="datetimeFigureOut">
              <a:rPr lang="ru-RU" smtClean="0"/>
              <a:pPr/>
              <a:t>27.08.2015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A0DEB-4E72-4746-805E-51931EEE46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67556-C513-4D29-ABC1-0DF81C6CE106}" type="datetimeFigureOut">
              <a:rPr lang="ru-RU" smtClean="0"/>
              <a:pPr/>
              <a:t>27.08.2015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A0DEB-4E72-4746-805E-51931EEE46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67556-C513-4D29-ABC1-0DF81C6CE106}" type="datetimeFigureOut">
              <a:rPr lang="ru-RU" smtClean="0"/>
              <a:pPr/>
              <a:t>27.08.2015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A0DEB-4E72-4746-805E-51931EEE46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67556-C513-4D29-ABC1-0DF81C6CE106}" type="datetimeFigureOut">
              <a:rPr lang="ru-RU" smtClean="0"/>
              <a:pPr/>
              <a:t>27.08.2015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A0DEB-4E72-4746-805E-51931EEE46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67556-C513-4D29-ABC1-0DF81C6CE106}" type="datetimeFigureOut">
              <a:rPr lang="ru-RU" smtClean="0"/>
              <a:pPr/>
              <a:t>27.08.2015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A0DEB-4E72-4746-805E-51931EEE46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67556-C513-4D29-ABC1-0DF81C6CE106}" type="datetimeFigureOut">
              <a:rPr lang="ru-RU" smtClean="0"/>
              <a:pPr/>
              <a:t>27.08.2015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A0DEB-4E72-4746-805E-51931EEE46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67556-C513-4D29-ABC1-0DF81C6CE106}" type="datetimeFigureOut">
              <a:rPr lang="ru-RU" smtClean="0"/>
              <a:pPr/>
              <a:t>27.08.2015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97A0DEB-4E72-4746-805E-51931EEE46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67556-C513-4D29-ABC1-0DF81C6CE106}" type="datetimeFigureOut">
              <a:rPr lang="ru-RU" smtClean="0"/>
              <a:pPr/>
              <a:t>27.08.2015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A0DEB-4E72-4746-805E-51931EEE46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91B67556-C513-4D29-ABC1-0DF81C6CE106}" type="datetimeFigureOut">
              <a:rPr lang="ru-RU" smtClean="0"/>
              <a:pPr/>
              <a:t>27.08.2015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A97A0DEB-4E72-4746-805E-51931EEE469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museumsport.ru/netcat_files/userfiles/history/gto05.jpg" TargetMode="Externa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9600" dirty="0" smtClean="0">
                <a:solidFill>
                  <a:schemeClr val="tx1"/>
                </a:solidFill>
              </a:rPr>
              <a:t>ГТО</a:t>
            </a:r>
            <a:endParaRPr lang="ru-RU" sz="96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4000" dirty="0" smtClean="0">
                <a:latin typeface="+mj-lt"/>
              </a:rPr>
              <a:t>Готов к Труду и Оборон</a:t>
            </a:r>
            <a:r>
              <a:rPr lang="ru-RU" sz="4000" dirty="0" smtClean="0"/>
              <a:t>е </a:t>
            </a: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Возрождение традиций.</a:t>
            </a:r>
            <a:r>
              <a:rPr lang="ru-RU" sz="4000" dirty="0"/>
              <a:t> </a:t>
            </a:r>
            <a:r>
              <a:rPr lang="ru-RU" sz="2400" dirty="0"/>
              <a:t>Путь к здоровью через нормы ГТО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 rot="10800000" flipV="1">
            <a:off x="5940152" y="5223682"/>
            <a:ext cx="3203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НОУ </a:t>
            </a:r>
          </a:p>
          <a:p>
            <a:r>
              <a:rPr lang="ru-RU" dirty="0" smtClean="0"/>
              <a:t>« Православная гимназия»</a:t>
            </a:r>
            <a:endParaRPr lang="ru-RU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3528" y="548680"/>
            <a:ext cx="5040560" cy="6120680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11. Спортивный переходящий приз . </a:t>
            </a:r>
            <a:endParaRPr lang="ru-RU" dirty="0" smtClean="0"/>
          </a:p>
          <a:p>
            <a:r>
              <a:rPr lang="ru-RU" dirty="0" smtClean="0"/>
              <a:t>12</a:t>
            </a:r>
            <a:r>
              <a:rPr lang="ru-RU" dirty="0"/>
              <a:t>. В какой игре используется клюшка и </a:t>
            </a:r>
            <a:r>
              <a:rPr lang="ru-RU" dirty="0" smtClean="0"/>
              <a:t>шайба?</a:t>
            </a:r>
          </a:p>
          <a:p>
            <a:r>
              <a:rPr lang="ru-RU" dirty="0" smtClean="0"/>
              <a:t>13</a:t>
            </a:r>
            <a:r>
              <a:rPr lang="ru-RU" dirty="0"/>
              <a:t>. Теннисная площадка. </a:t>
            </a:r>
          </a:p>
          <a:p>
            <a:r>
              <a:rPr lang="ru-RU" dirty="0" smtClean="0"/>
              <a:t>14</a:t>
            </a:r>
            <a:r>
              <a:rPr lang="ru-RU" dirty="0"/>
              <a:t>. Хоккей - шайба, футбол - мяч, бадминтон-... </a:t>
            </a:r>
            <a:endParaRPr lang="ru-RU" dirty="0" smtClean="0"/>
          </a:p>
          <a:p>
            <a:r>
              <a:rPr lang="ru-RU" dirty="0" smtClean="0"/>
              <a:t>15</a:t>
            </a:r>
            <a:r>
              <a:rPr lang="ru-RU" dirty="0"/>
              <a:t>. Она является залогом здоровья </a:t>
            </a:r>
            <a:endParaRPr lang="ru-RU" dirty="0" smtClean="0"/>
          </a:p>
          <a:p>
            <a:r>
              <a:rPr lang="ru-RU" dirty="0" smtClean="0"/>
              <a:t>16</a:t>
            </a:r>
            <a:r>
              <a:rPr lang="ru-RU" dirty="0"/>
              <a:t>. Лучшая тяжесть для любителей утренней зарядки </a:t>
            </a:r>
          </a:p>
          <a:p>
            <a:r>
              <a:rPr lang="ru-RU" dirty="0" smtClean="0"/>
              <a:t>17</a:t>
            </a:r>
            <a:r>
              <a:rPr lang="ru-RU" dirty="0"/>
              <a:t>. Специалист по поднятию тяжестей </a:t>
            </a:r>
            <a:endParaRPr lang="ru-RU" dirty="0" smtClean="0"/>
          </a:p>
          <a:p>
            <a:r>
              <a:rPr lang="ru-RU" dirty="0" smtClean="0"/>
              <a:t>18</a:t>
            </a:r>
            <a:r>
              <a:rPr lang="ru-RU" dirty="0"/>
              <a:t>. Ледовая </a:t>
            </a:r>
            <a:r>
              <a:rPr lang="ru-RU" dirty="0" smtClean="0"/>
              <a:t>площадка</a:t>
            </a:r>
            <a:endParaRPr lang="ru-RU" dirty="0"/>
          </a:p>
          <a:p>
            <a:r>
              <a:rPr lang="ru-RU" dirty="0" smtClean="0"/>
              <a:t>19</a:t>
            </a:r>
            <a:r>
              <a:rPr lang="ru-RU" dirty="0"/>
              <a:t>. Сколько игроков в футбольной </a:t>
            </a:r>
            <a:r>
              <a:rPr lang="ru-RU" dirty="0" smtClean="0"/>
              <a:t>команде?</a:t>
            </a:r>
          </a:p>
          <a:p>
            <a:r>
              <a:rPr lang="ru-RU" dirty="0" smtClean="0"/>
              <a:t>20.Какой </a:t>
            </a:r>
            <a:r>
              <a:rPr lang="ru-RU" dirty="0"/>
              <a:t>вид спорта самый многочисленный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36096" y="404664"/>
            <a:ext cx="3250704" cy="6624736"/>
          </a:xfrm>
        </p:spPr>
        <p:txBody>
          <a:bodyPr>
            <a:noAutofit/>
          </a:bodyPr>
          <a:lstStyle/>
          <a:p>
            <a:r>
              <a:rPr lang="ru-RU" dirty="0" smtClean="0"/>
              <a:t>Кубок</a:t>
            </a:r>
          </a:p>
          <a:p>
            <a:r>
              <a:rPr lang="ru-RU" dirty="0" smtClean="0"/>
              <a:t>Хоккей</a:t>
            </a:r>
          </a:p>
          <a:p>
            <a:r>
              <a:rPr lang="ru-RU" dirty="0" smtClean="0"/>
              <a:t>Корт</a:t>
            </a:r>
          </a:p>
          <a:p>
            <a:r>
              <a:rPr lang="ru-RU" dirty="0" smtClean="0"/>
              <a:t>Волан</a:t>
            </a:r>
          </a:p>
          <a:p>
            <a:r>
              <a:rPr lang="ru-RU" dirty="0" smtClean="0"/>
              <a:t>Чистота</a:t>
            </a:r>
          </a:p>
          <a:p>
            <a:endParaRPr lang="ru-RU" dirty="0" smtClean="0"/>
          </a:p>
          <a:p>
            <a:r>
              <a:rPr lang="ru-RU" dirty="0" smtClean="0"/>
              <a:t>Гантели </a:t>
            </a:r>
            <a:endParaRPr lang="ru-RU" dirty="0" smtClean="0"/>
          </a:p>
          <a:p>
            <a:r>
              <a:rPr lang="ru-RU" dirty="0" smtClean="0"/>
              <a:t>Штангист</a:t>
            </a:r>
          </a:p>
          <a:p>
            <a:r>
              <a:rPr lang="ru-RU" dirty="0" smtClean="0"/>
              <a:t>Каток </a:t>
            </a:r>
          </a:p>
          <a:p>
            <a:r>
              <a:rPr lang="ru-RU" dirty="0" smtClean="0"/>
              <a:t>11</a:t>
            </a:r>
          </a:p>
          <a:p>
            <a:r>
              <a:rPr lang="ru-RU" dirty="0" smtClean="0"/>
              <a:t>Волейбол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6992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332656"/>
            <a:ext cx="4978896" cy="6408712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 21.Начало пути к финишу. </a:t>
            </a:r>
            <a:endParaRPr lang="ru-RU" dirty="0" smtClean="0"/>
          </a:p>
          <a:p>
            <a:r>
              <a:rPr lang="ru-RU" dirty="0" smtClean="0"/>
              <a:t>22</a:t>
            </a:r>
            <a:r>
              <a:rPr lang="ru-RU" dirty="0"/>
              <a:t>. Чего не надо, если есть сила? </a:t>
            </a:r>
            <a:endParaRPr lang="ru-RU" dirty="0" smtClean="0"/>
          </a:p>
          <a:p>
            <a:r>
              <a:rPr lang="ru-RU" dirty="0" smtClean="0"/>
              <a:t>23</a:t>
            </a:r>
            <a:r>
              <a:rPr lang="ru-RU" dirty="0"/>
              <a:t>. Инструмент спортивного судьи. </a:t>
            </a:r>
            <a:endParaRPr lang="ru-RU" dirty="0" smtClean="0"/>
          </a:p>
          <a:p>
            <a:r>
              <a:rPr lang="ru-RU" dirty="0" smtClean="0"/>
              <a:t>24</a:t>
            </a:r>
            <a:r>
              <a:rPr lang="ru-RU" dirty="0"/>
              <a:t>. Боксерский корт. </a:t>
            </a:r>
            <a:endParaRPr lang="ru-RU" dirty="0" smtClean="0"/>
          </a:p>
          <a:p>
            <a:r>
              <a:rPr lang="ru-RU" dirty="0" smtClean="0"/>
              <a:t>25.Спортивный </a:t>
            </a:r>
            <a:r>
              <a:rPr lang="ru-RU" dirty="0"/>
              <a:t>снаряд , который  перетягивают. </a:t>
            </a:r>
            <a:endParaRPr lang="ru-RU" dirty="0" smtClean="0"/>
          </a:p>
          <a:p>
            <a:r>
              <a:rPr lang="ru-RU" dirty="0" smtClean="0"/>
              <a:t>26</a:t>
            </a:r>
            <a:r>
              <a:rPr lang="ru-RU" dirty="0"/>
              <a:t>. "Бородатый" спортивный снаряд. </a:t>
            </a:r>
            <a:endParaRPr lang="ru-RU" dirty="0" smtClean="0"/>
          </a:p>
          <a:p>
            <a:r>
              <a:rPr lang="ru-RU" dirty="0" smtClean="0"/>
              <a:t>27</a:t>
            </a:r>
            <a:r>
              <a:rPr lang="ru-RU" dirty="0"/>
              <a:t>. Танцор на </a:t>
            </a:r>
            <a:r>
              <a:rPr lang="ru-RU" dirty="0" smtClean="0"/>
              <a:t>льду.</a:t>
            </a:r>
          </a:p>
          <a:p>
            <a:r>
              <a:rPr lang="ru-RU" dirty="0" smtClean="0"/>
              <a:t>28</a:t>
            </a:r>
            <a:r>
              <a:rPr lang="ru-RU" dirty="0"/>
              <a:t>. Спортсмен, который ходит сидя. </a:t>
            </a:r>
          </a:p>
          <a:p>
            <a:r>
              <a:rPr lang="ru-RU" dirty="0" smtClean="0"/>
              <a:t>29</a:t>
            </a:r>
            <a:r>
              <a:rPr lang="ru-RU" dirty="0"/>
              <a:t>. Предки кроссовок. </a:t>
            </a:r>
          </a:p>
          <a:p>
            <a:r>
              <a:rPr lang="ru-RU" dirty="0"/>
              <a:t>30. Её должен взять прыгун.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508104" y="332656"/>
            <a:ext cx="3178696" cy="6192688"/>
          </a:xfrm>
        </p:spPr>
        <p:txBody>
          <a:bodyPr>
            <a:noAutofit/>
          </a:bodyPr>
          <a:lstStyle/>
          <a:p>
            <a:r>
              <a:rPr lang="ru-RU" dirty="0" smtClean="0"/>
              <a:t>Старт</a:t>
            </a:r>
          </a:p>
          <a:p>
            <a:r>
              <a:rPr lang="ru-RU" dirty="0" smtClean="0"/>
              <a:t> Ума</a:t>
            </a:r>
          </a:p>
          <a:p>
            <a:r>
              <a:rPr lang="ru-RU" dirty="0" smtClean="0"/>
              <a:t>Свисток</a:t>
            </a:r>
          </a:p>
          <a:p>
            <a:endParaRPr lang="ru-RU" dirty="0" smtClean="0"/>
          </a:p>
          <a:p>
            <a:r>
              <a:rPr lang="ru-RU" dirty="0" smtClean="0"/>
              <a:t>Ринг </a:t>
            </a:r>
            <a:endParaRPr lang="ru-RU" dirty="0" smtClean="0"/>
          </a:p>
          <a:p>
            <a:r>
              <a:rPr lang="ru-RU" dirty="0" smtClean="0"/>
              <a:t>Канат</a:t>
            </a:r>
          </a:p>
          <a:p>
            <a:endParaRPr lang="ru-RU" dirty="0" smtClean="0"/>
          </a:p>
          <a:p>
            <a:r>
              <a:rPr lang="ru-RU" dirty="0" smtClean="0"/>
              <a:t>Козёл</a:t>
            </a:r>
            <a:endParaRPr lang="ru-RU" dirty="0" smtClean="0"/>
          </a:p>
          <a:p>
            <a:r>
              <a:rPr lang="ru-RU" dirty="0" smtClean="0"/>
              <a:t>Фигурист</a:t>
            </a:r>
          </a:p>
          <a:p>
            <a:r>
              <a:rPr lang="ru-RU" dirty="0" smtClean="0"/>
              <a:t>Шахматист</a:t>
            </a:r>
          </a:p>
          <a:p>
            <a:r>
              <a:rPr lang="ru-RU" dirty="0" smtClean="0"/>
              <a:t>Кеды</a:t>
            </a:r>
          </a:p>
          <a:p>
            <a:r>
              <a:rPr lang="ru-RU" dirty="0" smtClean="0"/>
              <a:t>Высоту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9466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332656"/>
            <a:ext cx="5050904" cy="6336704"/>
          </a:xfrm>
        </p:spPr>
        <p:txBody>
          <a:bodyPr>
            <a:noAutofit/>
          </a:bodyPr>
          <a:lstStyle/>
          <a:p>
            <a:r>
              <a:rPr lang="ru-RU" sz="2400" dirty="0"/>
              <a:t>31.Как часто проводятся Олимпийские игры</a:t>
            </a:r>
            <a:r>
              <a:rPr lang="ru-RU" sz="2400" dirty="0" smtClean="0"/>
              <a:t>?</a:t>
            </a:r>
          </a:p>
          <a:p>
            <a:r>
              <a:rPr lang="ru-RU" sz="2400" dirty="0" smtClean="0"/>
              <a:t>32.Назовите  </a:t>
            </a:r>
            <a:r>
              <a:rPr lang="ru-RU" sz="2400" dirty="0"/>
              <a:t>5 спортивных терминов, начинающихся с буквы «С» ? </a:t>
            </a:r>
          </a:p>
          <a:p>
            <a:r>
              <a:rPr lang="ru-RU" sz="2400" dirty="0"/>
              <a:t>33.Что означает переплетение разноцветных колец в эмблеме олимпийских  игр?(Символ дружбы пяти континентов).</a:t>
            </a:r>
          </a:p>
          <a:p>
            <a:r>
              <a:rPr lang="ru-RU" sz="2400" dirty="0" smtClean="0"/>
              <a:t>34. </a:t>
            </a:r>
            <a:r>
              <a:rPr lang="ru-RU" sz="2400" dirty="0"/>
              <a:t>Страна зимних олимпийских игр 2014</a:t>
            </a:r>
            <a:r>
              <a:rPr lang="ru-RU" sz="2400" dirty="0" smtClean="0"/>
              <a:t>?</a:t>
            </a:r>
            <a:r>
              <a:rPr lang="ru-RU" sz="2400" b="1" dirty="0" smtClean="0"/>
              <a:t> </a:t>
            </a:r>
            <a:endParaRPr lang="ru-RU" sz="2400" dirty="0"/>
          </a:p>
          <a:p>
            <a:r>
              <a:rPr lang="ru-RU" sz="2400" dirty="0"/>
              <a:t> </a:t>
            </a:r>
          </a:p>
          <a:p>
            <a:endParaRPr lang="ru-RU" sz="20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36096" y="332656"/>
            <a:ext cx="3528392" cy="6408712"/>
          </a:xfrm>
        </p:spPr>
        <p:txBody>
          <a:bodyPr>
            <a:normAutofit/>
          </a:bodyPr>
          <a:lstStyle/>
          <a:p>
            <a:r>
              <a:rPr lang="ru-RU" dirty="0" smtClean="0"/>
              <a:t>1 раз в четыре </a:t>
            </a:r>
            <a:r>
              <a:rPr lang="ru-RU" dirty="0" smtClean="0"/>
              <a:t>года</a:t>
            </a:r>
          </a:p>
          <a:p>
            <a:r>
              <a:rPr lang="ru-RU" dirty="0" smtClean="0"/>
              <a:t>Стадион</a:t>
            </a:r>
            <a:r>
              <a:rPr lang="ru-RU" dirty="0" smtClean="0"/>
              <a:t>, сетка, секундомер, спартакиада, спринт</a:t>
            </a:r>
          </a:p>
          <a:p>
            <a:r>
              <a:rPr lang="ru-RU" dirty="0" smtClean="0"/>
              <a:t>Символ дружбы пяти континентов</a:t>
            </a:r>
          </a:p>
          <a:p>
            <a:r>
              <a:rPr lang="ru-RU" dirty="0" smtClean="0"/>
              <a:t>Россия </a:t>
            </a:r>
            <a:endParaRPr lang="ru-RU" dirty="0"/>
          </a:p>
        </p:txBody>
      </p:sp>
      <p:pic>
        <p:nvPicPr>
          <p:cNvPr id="5122" name="Picture 2" descr="http://gifportal.ru/data/smiles/sporta-1299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363" y="5234185"/>
            <a:ext cx="2009378" cy="162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7667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Дизайн нового значка ГТО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7504" y="1097280"/>
            <a:ext cx="5652120" cy="3712464"/>
          </a:xfrm>
        </p:spPr>
        <p:txBody>
          <a:bodyPr>
            <a:noAutofit/>
          </a:bodyPr>
          <a:lstStyle/>
          <a:p>
            <a:r>
              <a:rPr lang="ru-RU" sz="2000" dirty="0" smtClean="0"/>
              <a:t>Внизу будет выполнена надпись «ГТО» красного цвета. В верхней части знака — изображение герба Российской Федерации. Центральную окружность знака обрамляет широкий кант с рельефом в виде ряда параллельных дугообразных лучей, направленных из центра вверх, и лавровых ветвей в нижней части знака, обрамленных с двух концов лентами цветов флага России. Также внизу значка будет находиться цифра — от 1 до 11 (ступени достижении) </a:t>
            </a:r>
            <a:endParaRPr lang="ru-RU" sz="20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5759624" y="1052736"/>
            <a:ext cx="3384376" cy="4071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43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Дизайн нового значка ГТО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3851920" y="1097280"/>
            <a:ext cx="5292080" cy="3712464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chemeClr val="tx1"/>
                </a:solidFill>
                <a:effectLst/>
              </a:rPr>
              <a:t>Правительство уже определилось с дизайном знака отличия за спортивные достижения во Всероссийском физкультурно-спортивном комплексе «Готов к труду и обороне» (ГТО). Знак отличия ГТО имеет форму стилизованной многоконечной звезды, в центре которой расположена окружность с изображением бегущего спортсмена на фоне красного цвета для золотого знака отличия, синего — для серебряного значка, а для бронзового решили выбрать зеленый цвет c изображением восходящего солнца</a:t>
            </a:r>
            <a:endParaRPr lang="ru-RU" sz="2000" dirty="0"/>
          </a:p>
        </p:txBody>
      </p:sp>
      <p:pic>
        <p:nvPicPr>
          <p:cNvPr id="8" name="Рисунок 7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96"/>
          <a:stretch/>
        </p:blipFill>
        <p:spPr>
          <a:xfrm>
            <a:off x="60082" y="1484784"/>
            <a:ext cx="3600400" cy="3744416"/>
          </a:xfrm>
          <a:prstGeom prst="rect">
            <a:avLst/>
          </a:prstGeom>
        </p:spPr>
      </p:pic>
      <p:sp>
        <p:nvSpPr>
          <p:cNvPr id="9" name="Объект 8"/>
          <p:cNvSpPr>
            <a:spLocks noGrp="1"/>
          </p:cNvSpPr>
          <p:nvPr>
            <p:ph sz="half" idx="1"/>
          </p:nvPr>
        </p:nvSpPr>
        <p:spPr>
          <a:xfrm>
            <a:off x="645398" y="3789040"/>
            <a:ext cx="4038600" cy="4530725"/>
          </a:xfrm>
        </p:spPr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407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Дизайн нового значка ГТО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4613136" cy="3712464"/>
          </a:xfrm>
        </p:spPr>
        <p:txBody>
          <a:bodyPr>
            <a:noAutofit/>
          </a:bodyPr>
          <a:lstStyle/>
          <a:p>
            <a:r>
              <a:rPr lang="ru-RU" sz="18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Отличившихся в сдаче норм ГТО будут поощрять бронзовыми, серебряными и золотыми значками. Человеку необходимо будет выполнить определенный минимум упражнений для их получения. Комплекс рассчитан на 11 ступеней, каждая из которых будет отражаться на лицевой стороне </a:t>
            </a:r>
            <a:r>
              <a:rPr lang="ru-RU" sz="18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значка.</a:t>
            </a:r>
            <a:endParaRPr lang="ru-RU" sz="18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796"/>
          <a:stretch/>
        </p:blipFill>
        <p:spPr>
          <a:xfrm>
            <a:off x="6620172" y="476672"/>
            <a:ext cx="2520280" cy="2275281"/>
          </a:xfrm>
        </p:spPr>
      </p:pic>
      <p:pic>
        <p:nvPicPr>
          <p:cNvPr id="6" name="Объект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6156176" y="2780928"/>
            <a:ext cx="2647444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2597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Ступени </a:t>
            </a:r>
            <a:r>
              <a:rPr lang="ru-RU" dirty="0" err="1" smtClean="0"/>
              <a:t>гто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При сдаче норм ГТО существует несколько ступеней:</a:t>
            </a:r>
          </a:p>
          <a:p>
            <a:pPr>
              <a:buNone/>
            </a:pPr>
            <a:r>
              <a:rPr lang="en-US" dirty="0" smtClean="0"/>
              <a:t>I </a:t>
            </a:r>
            <a:r>
              <a:rPr lang="ru-RU" dirty="0" smtClean="0"/>
              <a:t>ступень – 1-2 классы</a:t>
            </a:r>
          </a:p>
          <a:p>
            <a:pPr>
              <a:buNone/>
            </a:pPr>
            <a:r>
              <a:rPr lang="ru-RU" dirty="0" smtClean="0"/>
              <a:t>(1 классы нормы не сдают, только знакомятся с видами испытаний)</a:t>
            </a:r>
          </a:p>
          <a:p>
            <a:pPr>
              <a:buNone/>
            </a:pPr>
            <a:r>
              <a:rPr lang="en-US" dirty="0" smtClean="0"/>
              <a:t>II </a:t>
            </a:r>
            <a:r>
              <a:rPr lang="ru-RU" dirty="0" smtClean="0"/>
              <a:t>ступень – 3-4 классы</a:t>
            </a:r>
          </a:p>
          <a:p>
            <a:pPr>
              <a:buNone/>
            </a:pPr>
            <a:r>
              <a:rPr lang="en-US" dirty="0" smtClean="0"/>
              <a:t>III </a:t>
            </a:r>
            <a:r>
              <a:rPr lang="ru-RU" dirty="0" smtClean="0"/>
              <a:t>ступень – 5-7 классы</a:t>
            </a:r>
          </a:p>
          <a:p>
            <a:pPr>
              <a:buNone/>
            </a:pPr>
            <a:r>
              <a:rPr lang="en-US" dirty="0" smtClean="0"/>
              <a:t>IV </a:t>
            </a:r>
            <a:r>
              <a:rPr lang="ru-RU" dirty="0" smtClean="0"/>
              <a:t>ступень – 8-9 классы</a:t>
            </a:r>
          </a:p>
          <a:p>
            <a:pPr>
              <a:buNone/>
            </a:pPr>
            <a:r>
              <a:rPr lang="en-US" dirty="0" smtClean="0"/>
              <a:t>V </a:t>
            </a:r>
            <a:r>
              <a:rPr lang="ru-RU" dirty="0" smtClean="0"/>
              <a:t>ступень – 10-11 классы</a:t>
            </a:r>
          </a:p>
          <a:p>
            <a:pPr>
              <a:buNone/>
            </a:pPr>
            <a:r>
              <a:rPr lang="en-US" dirty="0" smtClean="0"/>
              <a:t>VI </a:t>
            </a:r>
            <a:r>
              <a:rPr lang="ru-RU" dirty="0" smtClean="0"/>
              <a:t>ступень – студенты от 18 до 24 лет</a:t>
            </a:r>
          </a:p>
          <a:p>
            <a:pPr>
              <a:buNone/>
            </a:pPr>
            <a:r>
              <a:rPr lang="en-US" dirty="0" smtClean="0"/>
              <a:t>VII</a:t>
            </a:r>
            <a:r>
              <a:rPr lang="ru-RU" dirty="0" smtClean="0"/>
              <a:t> ступень – от 25 до 29 лет</a:t>
            </a:r>
            <a:endParaRPr lang="ru-RU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Нормативы, которые сдают учащиеся со 2 по 4 класс: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Бег 30, 60 метров, либо челночный бег 3х10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Кроссовый бег 600, 1500 метров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Прыжок в длину с места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Метание мяча в цель, либо на дальность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Подтягивание на высокой и низкой перекладинах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Наклон вниз с прямыми ногами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Лыжные гонки 1, 2 км</a:t>
            </a:r>
            <a:endParaRPr lang="ru-RU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Норматив ГТО «бег на короткие дистанции»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5600" dirty="0" smtClean="0"/>
              <a:t>Выполняется с высокого старта.</a:t>
            </a:r>
          </a:p>
          <a:p>
            <a:pPr>
              <a:buNone/>
            </a:pPr>
            <a:r>
              <a:rPr lang="ru-RU" sz="5600" dirty="0" smtClean="0"/>
              <a:t>Техника выполнения команды «На старт!»:</a:t>
            </a:r>
          </a:p>
          <a:p>
            <a:r>
              <a:rPr lang="ru-RU" sz="5600" dirty="0" smtClean="0"/>
              <a:t>сильнейшую ногу поставить вплотную к стартовой линии;</a:t>
            </a:r>
          </a:p>
          <a:p>
            <a:r>
              <a:rPr lang="ru-RU" sz="5600" dirty="0" smtClean="0"/>
              <a:t>немного повернуть носок внутрь;</a:t>
            </a:r>
          </a:p>
          <a:p>
            <a:r>
              <a:rPr lang="ru-RU" sz="5600" dirty="0" smtClean="0"/>
              <a:t>другая нога на 1,5–2 стопы сзади;</a:t>
            </a:r>
          </a:p>
          <a:p>
            <a:r>
              <a:rPr lang="ru-RU" sz="5600" dirty="0" smtClean="0"/>
              <a:t>тяжесть тела равномерно распределяется на обе ноги;</a:t>
            </a:r>
          </a:p>
          <a:p>
            <a:r>
              <a:rPr lang="ru-RU" sz="5600" dirty="0" smtClean="0"/>
              <a:t>туловище выпрямлено;</a:t>
            </a:r>
          </a:p>
          <a:p>
            <a:r>
              <a:rPr lang="ru-RU" sz="5600" dirty="0" smtClean="0"/>
              <a:t>руки свободно опущены.</a:t>
            </a:r>
          </a:p>
          <a:p>
            <a:endParaRPr lang="ru-RU" sz="5600" dirty="0" smtClean="0"/>
          </a:p>
          <a:p>
            <a:pPr>
              <a:buNone/>
            </a:pPr>
            <a:r>
              <a:rPr lang="ru-RU" sz="5600" dirty="0" smtClean="0"/>
              <a:t>Техника выполнения команды «Внимание!»:</a:t>
            </a:r>
          </a:p>
          <a:p>
            <a:r>
              <a:rPr lang="ru-RU" sz="5600" dirty="0" smtClean="0"/>
              <a:t>наклонить туловище вперед под углом 45°;</a:t>
            </a:r>
          </a:p>
          <a:p>
            <a:r>
              <a:rPr lang="ru-RU" sz="5600" dirty="0" smtClean="0"/>
              <a:t>тяжесть тела перенести на сильнейшую ногу.</a:t>
            </a:r>
          </a:p>
          <a:p>
            <a:endParaRPr lang="ru-RU" sz="5600" dirty="0" smtClean="0"/>
          </a:p>
          <a:p>
            <a:pPr>
              <a:buNone/>
            </a:pPr>
            <a:r>
              <a:rPr lang="ru-RU" sz="5600" dirty="0" smtClean="0"/>
              <a:t>Техника выполнения команды «Марш!»:</a:t>
            </a:r>
          </a:p>
          <a:p>
            <a:r>
              <a:rPr lang="ru-RU" sz="5600" dirty="0" smtClean="0"/>
              <a:t>бегун резко бросается вперед;</a:t>
            </a:r>
          </a:p>
          <a:p>
            <a:r>
              <a:rPr lang="ru-RU" sz="5600" dirty="0" smtClean="0"/>
              <a:t>через 5–6 шагов принимается вертикальное положение тела.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050" name="Picture 2" descr="C:\Users\Ждановы\Desktop\13-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40352" y="620688"/>
            <a:ext cx="952500" cy="2600325"/>
          </a:xfrm>
          <a:prstGeom prst="rect">
            <a:avLst/>
          </a:prstGeom>
          <a:noFill/>
        </p:spPr>
      </p:pic>
      <p:pic>
        <p:nvPicPr>
          <p:cNvPr id="2051" name="Picture 3" descr="C:\Users\Ждановы\Desktop\13-1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73502" y="2708920"/>
            <a:ext cx="1466850" cy="2105025"/>
          </a:xfrm>
          <a:prstGeom prst="rect">
            <a:avLst/>
          </a:prstGeom>
          <a:noFill/>
        </p:spPr>
      </p:pic>
      <p:pic>
        <p:nvPicPr>
          <p:cNvPr id="2052" name="Picture 4" descr="C:\Users\Ждановы\Desktop\13-1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54602" y="4077072"/>
            <a:ext cx="1524000" cy="234315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Норматив ГТО «прыжки в длину с места»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Техника прыжка в длину с места делится на:</a:t>
            </a:r>
          </a:p>
          <a:p>
            <a:r>
              <a:rPr lang="ru-RU" dirty="0" smtClean="0"/>
              <a:t>Подготовку к отталкиванию</a:t>
            </a:r>
          </a:p>
          <a:p>
            <a:r>
              <a:rPr lang="ru-RU" dirty="0" smtClean="0"/>
              <a:t>Отталкивание</a:t>
            </a:r>
          </a:p>
          <a:p>
            <a:r>
              <a:rPr lang="ru-RU" dirty="0" smtClean="0"/>
              <a:t>Полет</a:t>
            </a:r>
          </a:p>
          <a:p>
            <a:r>
              <a:rPr lang="ru-RU" dirty="0" smtClean="0"/>
              <a:t>Приземление </a:t>
            </a:r>
            <a:endParaRPr lang="ru-RU" dirty="0"/>
          </a:p>
        </p:txBody>
      </p:sp>
      <p:pic>
        <p:nvPicPr>
          <p:cNvPr id="3074" name="Picture 2" descr="C:\Users\Ждановы\Desktop\ref-2_865276534-9045.coolpi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4071942"/>
            <a:ext cx="4857784" cy="2210565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Готов к труду </a:t>
            </a:r>
            <a:b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 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обороне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/>
              <a:t>Москва. 24 марта. Президент РФ Владимир Путин сообщил, что подписал указ о возрождении советских норм физической подготовки "Готов к труду и обороне!"</a:t>
            </a:r>
            <a:endParaRPr lang="ru-RU" sz="2400" dirty="0"/>
          </a:p>
        </p:txBody>
      </p:sp>
      <p:pic>
        <p:nvPicPr>
          <p:cNvPr id="1026" name="Picture 2" descr="http://www.vlweb.ru/_nw/1/s5486536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501008"/>
            <a:ext cx="4992638" cy="3201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topwar.ru/uploads/posts/2012-09/1349005444_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6832"/>
            <a:ext cx="896144" cy="89614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755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Норматив ГТО «метание мяча»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Держание мяча: указательный, средний, безымянный пальцы размещены сзади мяча, а большой и мизинец поддерживают мяч сбоку. Рука, удерживающая снаряд, не напряжена. </a:t>
            </a:r>
          </a:p>
          <a:p>
            <a:pPr>
              <a:buNone/>
            </a:pPr>
            <a:r>
              <a:rPr lang="ru-RU" dirty="0" smtClean="0"/>
              <a:t>Техника метания мяча состоит из:</a:t>
            </a:r>
          </a:p>
          <a:p>
            <a:r>
              <a:rPr lang="ru-RU" dirty="0" smtClean="0"/>
              <a:t>Держание мяча</a:t>
            </a:r>
          </a:p>
          <a:p>
            <a:r>
              <a:rPr lang="ru-RU" dirty="0" smtClean="0"/>
              <a:t>Замаха</a:t>
            </a:r>
          </a:p>
          <a:p>
            <a:r>
              <a:rPr lang="ru-RU" dirty="0" smtClean="0"/>
              <a:t>Броска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099" name="Picture 3" descr="C:\Users\Ждановы\Desktop\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56903" y="4214818"/>
            <a:ext cx="4093200" cy="1708544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/>
              <a:t>Норматив ГТО «подтягивание на перекладине»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sz="2400" dirty="0" smtClean="0"/>
              <a:t>Подтягивания прямым хватом</a:t>
            </a:r>
          </a:p>
          <a:p>
            <a:pPr>
              <a:buNone/>
            </a:pPr>
            <a:r>
              <a:rPr lang="ru-RU" sz="2000" dirty="0" smtClean="0"/>
              <a:t>Традиционный вариант. </a:t>
            </a:r>
            <a:r>
              <a:rPr lang="ru-RU" sz="2000" u="sng" dirty="0" smtClean="0"/>
              <a:t>Основной акцент: </a:t>
            </a:r>
            <a:r>
              <a:rPr lang="ru-RU" sz="2000" dirty="0" smtClean="0"/>
              <a:t>на мышцы спины и предплечье</a:t>
            </a:r>
          </a:p>
          <a:p>
            <a:pPr>
              <a:buNone/>
            </a:pPr>
            <a:r>
              <a:rPr lang="ru-RU" sz="2000" u="sng" dirty="0" smtClean="0"/>
              <a:t>Исполнение:</a:t>
            </a:r>
            <a:r>
              <a:rPr lang="ru-RU" sz="2000" dirty="0" smtClean="0"/>
              <a:t> возьмитесь за перекладину хватом, равным ширине плеч. Повисни, немного прогнув спину и скрестив ноги. Подтягивайся, сводя лопатки и стараясь коснуться перекладины верхом груди. Когда отпускаешься в нижней точке полностью выпрямляй руки.</a:t>
            </a:r>
          </a:p>
          <a:p>
            <a:r>
              <a:rPr lang="ru-RU" sz="2400" dirty="0" smtClean="0"/>
              <a:t>Подтягивания обратным хватом</a:t>
            </a:r>
          </a:p>
          <a:p>
            <a:pPr>
              <a:buNone/>
            </a:pPr>
            <a:r>
              <a:rPr lang="ru-RU" sz="2000" dirty="0" smtClean="0"/>
              <a:t>Этот вариант легче предыдущего. Основной акцент: широчайшие мышцы спины и бицепсы</a:t>
            </a:r>
          </a:p>
          <a:p>
            <a:pPr>
              <a:buNone/>
            </a:pPr>
            <a:r>
              <a:rPr lang="ru-RU" sz="2000" dirty="0" smtClean="0"/>
              <a:t>Исполнение: хват, равный ширине плеч, только ладони на </a:t>
            </a:r>
          </a:p>
          <a:p>
            <a:pPr>
              <a:buNone/>
            </a:pPr>
            <a:r>
              <a:rPr lang="ru-RU" sz="2000" dirty="0" smtClean="0"/>
              <a:t>себя. Подтягивайся, придерживаясь тех же правил</a:t>
            </a:r>
            <a:endParaRPr lang="ru-RU" sz="2000" dirty="0"/>
          </a:p>
        </p:txBody>
      </p:sp>
      <p:pic>
        <p:nvPicPr>
          <p:cNvPr id="5122" name="Picture 2" descr="C:\Users\Ждановы\Desktop\ex04-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29520" y="2143116"/>
            <a:ext cx="1546224" cy="1546224"/>
          </a:xfrm>
          <a:prstGeom prst="rect">
            <a:avLst/>
          </a:prstGeom>
          <a:noFill/>
        </p:spPr>
      </p:pic>
      <p:pic>
        <p:nvPicPr>
          <p:cNvPr id="5123" name="Picture 3" descr="C:\Users\Ждановы\Desktop\ex08-2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68" y="4857760"/>
            <a:ext cx="1690686" cy="1690686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/>
              <a:t>Норматив ГТО «подтягивание на перекладине»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Подтягивание на низкой перекладине:</a:t>
            </a:r>
          </a:p>
          <a:p>
            <a:pPr>
              <a:buNone/>
            </a:pPr>
            <a:r>
              <a:rPr lang="ru-RU" sz="2400" dirty="0" smtClean="0"/>
              <a:t>Перекладина находится на высоте от 40 до 65 см в зависимости от роста. Повиснуть на этой перекладине. Хват – прямой, корпус и ноги вытянуть в одну линию. Сводя лопатки и сохраняя тело идеально прямым, подтягиваемся, коснувшись перекладины грудью. Плавно возвращаясь в исходное положение. </a:t>
            </a:r>
            <a:endParaRPr lang="ru-RU" sz="2400" dirty="0"/>
          </a:p>
        </p:txBody>
      </p:sp>
      <p:pic>
        <p:nvPicPr>
          <p:cNvPr id="6146" name="Picture 2" descr="C:\Users\Ждановы\Desktop\05f00aa7b51e68bd14713a5c5a2f0984_cropped_6923777251fffd3b5049475339a60cd4_550x38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7" y="4357695"/>
            <a:ext cx="3143272" cy="221172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/>
              <a:t>Норматив ГТО «лыжные гонки»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Различают два стиля катания на лыжах: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Классический стиль – лыжи перемещаются параллельно относительно друг друга</a:t>
            </a:r>
          </a:p>
          <a:p>
            <a:endParaRPr lang="ru-RU" dirty="0" smtClean="0"/>
          </a:p>
          <a:p>
            <a:r>
              <a:rPr lang="ru-RU" dirty="0" smtClean="0"/>
              <a:t>Коньковый стиль – лыжник двигается как конькобежец, отталкиваясь от снега внутренней поверхностью лыж. </a:t>
            </a:r>
          </a:p>
          <a:p>
            <a:endParaRPr lang="ru-RU" dirty="0" smtClean="0"/>
          </a:p>
        </p:txBody>
      </p:sp>
      <p:pic>
        <p:nvPicPr>
          <p:cNvPr id="7170" name="Picture 2" descr="C:\Users\Ждановы\Desktop\129875675247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8995" y="4005064"/>
            <a:ext cx="1657355" cy="2209806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Норматив ГТО «лыжные гонки»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000" b="1" dirty="0" smtClean="0"/>
              <a:t>Как правильно выбрать длину лыж:</a:t>
            </a:r>
          </a:p>
          <a:p>
            <a:pPr>
              <a:buNone/>
            </a:pPr>
            <a:r>
              <a:rPr lang="ru-RU" sz="1800" dirty="0" smtClean="0"/>
              <a:t>Длина. Основной способ вытянуть руку вверх и из получившейся высоты отнять 10 см. </a:t>
            </a:r>
          </a:p>
          <a:p>
            <a:pPr algn="ctr">
              <a:buNone/>
            </a:pPr>
            <a:r>
              <a:rPr lang="ru-RU" sz="2400" b="1" dirty="0" smtClean="0"/>
              <a:t>Специальная таблица по которой можно вычислить длину лыж и палок:</a:t>
            </a:r>
          </a:p>
          <a:p>
            <a:pPr algn="ctr">
              <a:buNone/>
            </a:pPr>
            <a:endParaRPr lang="ru-RU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9303304"/>
              </p:ext>
            </p:extLst>
          </p:nvPr>
        </p:nvGraphicFramePr>
        <p:xfrm>
          <a:off x="1115612" y="3428999"/>
          <a:ext cx="6266240" cy="30368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3280"/>
                <a:gridCol w="783280"/>
                <a:gridCol w="783280"/>
                <a:gridCol w="783280"/>
                <a:gridCol w="783280"/>
                <a:gridCol w="783280"/>
                <a:gridCol w="783280"/>
                <a:gridCol w="783280"/>
              </a:tblGrid>
              <a:tr h="534201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Вес (кг)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20-25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25-30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30-35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35-45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45-55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55-65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65-75</a:t>
                      </a:r>
                      <a:endParaRPr lang="ru-RU" sz="1200" dirty="0"/>
                    </a:p>
                  </a:txBody>
                  <a:tcPr/>
                </a:tc>
              </a:tr>
              <a:tr h="65860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Рост (см)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100-110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110-125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125-140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140-150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150-160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160-170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170-180</a:t>
                      </a:r>
                      <a:endParaRPr lang="ru-RU" sz="1200" dirty="0"/>
                    </a:p>
                  </a:txBody>
                  <a:tcPr/>
                </a:tc>
              </a:tr>
              <a:tr h="92204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Длина лыж (см)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105-115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115-135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135-165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165-180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180-195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195-200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200-210</a:t>
                      </a:r>
                      <a:endParaRPr lang="ru-RU" sz="1200" dirty="0"/>
                    </a:p>
                  </a:txBody>
                  <a:tcPr/>
                </a:tc>
              </a:tr>
              <a:tr h="92204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Длина палок (см)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80-90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90-100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100-110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110-120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120-130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130-140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140-150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-214338"/>
            <a:ext cx="72390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Виды испытаний и нормы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142984"/>
            <a:ext cx="7239000" cy="4846320"/>
          </a:xfrm>
        </p:spPr>
        <p:txBody>
          <a:bodyPr/>
          <a:lstStyle/>
          <a:p>
            <a:r>
              <a:rPr lang="en-US" dirty="0" smtClean="0"/>
              <a:t>I </a:t>
            </a:r>
            <a:r>
              <a:rPr lang="ru-RU" dirty="0" smtClean="0"/>
              <a:t>ступень (2 класс)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2498956"/>
              </p:ext>
            </p:extLst>
          </p:nvPr>
        </p:nvGraphicFramePr>
        <p:xfrm>
          <a:off x="642910" y="1643050"/>
          <a:ext cx="7457483" cy="43158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7165"/>
                <a:gridCol w="2237245"/>
                <a:gridCol w="1242914"/>
                <a:gridCol w="994331"/>
                <a:gridCol w="1242914"/>
                <a:gridCol w="1242914"/>
              </a:tblGrid>
              <a:tr h="358583"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№</a:t>
                      </a:r>
                      <a:endParaRPr lang="ru-RU" sz="11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Вид испытания</a:t>
                      </a:r>
                      <a:endParaRPr lang="ru-RU" sz="11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мальчики</a:t>
                      </a:r>
                      <a:endParaRPr lang="ru-RU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девочки</a:t>
                      </a:r>
                      <a:endParaRPr lang="ru-RU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85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серебро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золото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серебро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золото</a:t>
                      </a:r>
                      <a:endParaRPr lang="ru-RU" sz="1100" dirty="0"/>
                    </a:p>
                  </a:txBody>
                  <a:tcPr/>
                </a:tc>
              </a:tr>
              <a:tr h="574715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Челночный бег</a:t>
                      </a:r>
                    </a:p>
                    <a:p>
                      <a:pPr algn="ctr"/>
                      <a:r>
                        <a:rPr lang="ru-RU" sz="1100" dirty="0" smtClean="0"/>
                        <a:t>или</a:t>
                      </a:r>
                    </a:p>
                    <a:p>
                      <a:pPr algn="ctr"/>
                      <a:r>
                        <a:rPr lang="ru-RU" sz="1100" dirty="0" smtClean="0"/>
                        <a:t>Бег 30 метров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9.8</a:t>
                      </a:r>
                    </a:p>
                    <a:p>
                      <a:pPr algn="ctr"/>
                      <a:endParaRPr lang="ru-RU" sz="1100" dirty="0" smtClean="0"/>
                    </a:p>
                    <a:p>
                      <a:pPr algn="ctr"/>
                      <a:r>
                        <a:rPr lang="ru-RU" sz="1100" dirty="0" smtClean="0"/>
                        <a:t>6.2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9.1</a:t>
                      </a:r>
                    </a:p>
                    <a:p>
                      <a:pPr algn="ctr"/>
                      <a:endParaRPr lang="ru-RU" sz="1100" dirty="0" smtClean="0"/>
                    </a:p>
                    <a:p>
                      <a:pPr algn="ctr"/>
                      <a:r>
                        <a:rPr lang="ru-RU" sz="1100" dirty="0" smtClean="0"/>
                        <a:t>5.7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10.4</a:t>
                      </a:r>
                    </a:p>
                    <a:p>
                      <a:pPr algn="ctr"/>
                      <a:endParaRPr lang="ru-RU" sz="1100" dirty="0" smtClean="0"/>
                    </a:p>
                    <a:p>
                      <a:pPr algn="ctr"/>
                      <a:r>
                        <a:rPr lang="ru-RU" sz="1100" dirty="0" smtClean="0"/>
                        <a:t>6.3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9.6</a:t>
                      </a:r>
                    </a:p>
                    <a:p>
                      <a:pPr algn="ctr"/>
                      <a:endParaRPr lang="ru-RU" sz="1100" dirty="0" smtClean="0"/>
                    </a:p>
                    <a:p>
                      <a:pPr algn="ctr"/>
                      <a:r>
                        <a:rPr lang="ru-RU" sz="1100" dirty="0" smtClean="0"/>
                        <a:t>5.8</a:t>
                      </a:r>
                      <a:endParaRPr lang="ru-RU" sz="1100" dirty="0"/>
                    </a:p>
                  </a:txBody>
                  <a:tcPr/>
                </a:tc>
              </a:tr>
              <a:tr h="358583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Бег 600 метров</a:t>
                      </a:r>
                      <a:endParaRPr lang="ru-RU" sz="11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Без учета времени</a:t>
                      </a:r>
                      <a:endParaRPr lang="ru-RU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2616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Прыжки в длину с места (см)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110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120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110</a:t>
                      </a:r>
                      <a:endParaRPr lang="ru-RU" sz="1100" dirty="0"/>
                    </a:p>
                  </a:txBody>
                  <a:tcPr/>
                </a:tc>
              </a:tr>
              <a:tr h="358583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Метание мяча в цель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</a:t>
                      </a:r>
                      <a:endParaRPr lang="ru-RU" sz="1100" dirty="0"/>
                    </a:p>
                  </a:txBody>
                  <a:tcPr/>
                </a:tc>
              </a:tr>
              <a:tr h="412616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5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Подтягивание</a:t>
                      </a:r>
                      <a:r>
                        <a:rPr lang="ru-RU" sz="1100" baseline="0" dirty="0" smtClean="0"/>
                        <a:t> на высокой перекладине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5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-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-</a:t>
                      </a:r>
                      <a:endParaRPr lang="ru-RU" sz="1100" dirty="0"/>
                    </a:p>
                  </a:txBody>
                  <a:tcPr/>
                </a:tc>
              </a:tr>
              <a:tr h="412616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6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Подтягивание на низкой перекладине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-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-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8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13</a:t>
                      </a:r>
                      <a:endParaRPr lang="ru-RU" sz="1100" dirty="0"/>
                    </a:p>
                  </a:txBody>
                  <a:tcPr/>
                </a:tc>
              </a:tr>
              <a:tr h="412616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7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Наклон вниз с прямыми ногами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Достать пальцами рук 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Достать ладонями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Достать пальцами рук 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Достать ладонями</a:t>
                      </a:r>
                      <a:endParaRPr lang="ru-RU" sz="1100" dirty="0"/>
                    </a:p>
                  </a:txBody>
                  <a:tcPr/>
                </a:tc>
              </a:tr>
              <a:tr h="574715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8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Лыжные гонки 1 км (мин)</a:t>
                      </a:r>
                    </a:p>
                    <a:p>
                      <a:pPr algn="ctr"/>
                      <a:r>
                        <a:rPr lang="ru-RU" sz="1100" dirty="0" smtClean="0"/>
                        <a:t>Или</a:t>
                      </a:r>
                    </a:p>
                    <a:p>
                      <a:pPr algn="ctr"/>
                      <a:r>
                        <a:rPr lang="ru-RU" sz="1100" dirty="0" smtClean="0"/>
                        <a:t>Лыжные гонки 2 км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8.30</a:t>
                      </a:r>
                    </a:p>
                    <a:p>
                      <a:pPr algn="ctr"/>
                      <a:endParaRPr lang="ru-RU" sz="1100" dirty="0" smtClean="0"/>
                    </a:p>
                    <a:p>
                      <a:pPr algn="ctr"/>
                      <a:r>
                        <a:rPr lang="ru-RU" sz="1100" dirty="0" smtClean="0"/>
                        <a:t>БУВ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8.00</a:t>
                      </a:r>
                    </a:p>
                    <a:p>
                      <a:pPr algn="ctr"/>
                      <a:endParaRPr lang="ru-RU" sz="1100" dirty="0" smtClean="0"/>
                    </a:p>
                    <a:p>
                      <a:pPr algn="ctr"/>
                      <a:r>
                        <a:rPr lang="ru-RU" sz="1100" dirty="0" smtClean="0"/>
                        <a:t>БУВ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9.00</a:t>
                      </a:r>
                    </a:p>
                    <a:p>
                      <a:pPr algn="ctr"/>
                      <a:endParaRPr lang="ru-RU" sz="1100" dirty="0" smtClean="0"/>
                    </a:p>
                    <a:p>
                      <a:pPr algn="ctr"/>
                      <a:r>
                        <a:rPr lang="ru-RU" sz="1100" dirty="0" smtClean="0"/>
                        <a:t>БУВ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8.30</a:t>
                      </a:r>
                    </a:p>
                    <a:p>
                      <a:pPr algn="ctr"/>
                      <a:endParaRPr lang="ru-RU" sz="1100" dirty="0" smtClean="0"/>
                    </a:p>
                    <a:p>
                      <a:pPr algn="ctr"/>
                      <a:r>
                        <a:rPr lang="ru-RU" sz="1100" dirty="0" smtClean="0"/>
                        <a:t>БУВ</a:t>
                      </a:r>
                      <a:endParaRPr lang="ru-RU" sz="11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-214338"/>
            <a:ext cx="72390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Виды испытаний и нормы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142984"/>
            <a:ext cx="7239000" cy="4846320"/>
          </a:xfrm>
        </p:spPr>
        <p:txBody>
          <a:bodyPr/>
          <a:lstStyle/>
          <a:p>
            <a:r>
              <a:rPr lang="en-US" dirty="0" smtClean="0"/>
              <a:t>II </a:t>
            </a:r>
            <a:r>
              <a:rPr lang="ru-RU" dirty="0" smtClean="0"/>
              <a:t>ступень (3-4 класс)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8207480"/>
              </p:ext>
            </p:extLst>
          </p:nvPr>
        </p:nvGraphicFramePr>
        <p:xfrm>
          <a:off x="642910" y="1643050"/>
          <a:ext cx="7529490" cy="48102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1966"/>
                <a:gridCol w="2258847"/>
                <a:gridCol w="1254915"/>
                <a:gridCol w="1003932"/>
                <a:gridCol w="1254915"/>
                <a:gridCol w="1254915"/>
              </a:tblGrid>
              <a:tr h="402235"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№</a:t>
                      </a:r>
                      <a:endParaRPr lang="ru-RU" sz="11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Вид испытания</a:t>
                      </a:r>
                      <a:endParaRPr lang="ru-RU" sz="11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мальчики</a:t>
                      </a:r>
                      <a:endParaRPr lang="ru-RU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девочки</a:t>
                      </a:r>
                      <a:endParaRPr lang="ru-RU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22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серебро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золото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серебро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золото</a:t>
                      </a:r>
                      <a:endParaRPr lang="ru-RU" sz="1100" dirty="0"/>
                    </a:p>
                  </a:txBody>
                  <a:tcPr/>
                </a:tc>
              </a:tr>
              <a:tr h="402235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Бег 60 метров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10.6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10.0</a:t>
                      </a:r>
                      <a:endParaRPr lang="ru-RU" sz="11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11.0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10.4</a:t>
                      </a:r>
                      <a:endParaRPr lang="ru-RU" sz="1100" dirty="0"/>
                    </a:p>
                  </a:txBody>
                  <a:tcPr/>
                </a:tc>
              </a:tr>
              <a:tr h="644678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Бег 600 метров (мин)</a:t>
                      </a:r>
                    </a:p>
                    <a:p>
                      <a:pPr algn="ctr"/>
                      <a:r>
                        <a:rPr lang="ru-RU" sz="1100" dirty="0" smtClean="0"/>
                        <a:t>или</a:t>
                      </a:r>
                    </a:p>
                    <a:p>
                      <a:pPr algn="ctr"/>
                      <a:r>
                        <a:rPr lang="ru-RU" sz="1100" dirty="0" smtClean="0"/>
                        <a:t>Бег 1500 метров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2.15</a:t>
                      </a:r>
                    </a:p>
                    <a:p>
                      <a:pPr algn="ctr"/>
                      <a:endParaRPr lang="ru-RU" sz="1100" dirty="0" smtClean="0"/>
                    </a:p>
                    <a:p>
                      <a:pPr algn="ctr"/>
                      <a:r>
                        <a:rPr lang="ru-RU" sz="1100" dirty="0" smtClean="0"/>
                        <a:t>БУВ</a:t>
                      </a:r>
                      <a:endParaRPr lang="ru-RU" sz="11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2.08</a:t>
                      </a:r>
                    </a:p>
                    <a:p>
                      <a:pPr algn="ctr"/>
                      <a:endParaRPr lang="ru-RU" sz="1100" dirty="0" smtClean="0"/>
                    </a:p>
                    <a:p>
                      <a:pPr algn="ctr"/>
                      <a:r>
                        <a:rPr lang="ru-RU" sz="1100" dirty="0" smtClean="0"/>
                        <a:t>БУВ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2.28</a:t>
                      </a:r>
                    </a:p>
                    <a:p>
                      <a:pPr algn="ctr"/>
                      <a:endParaRPr lang="ru-RU" sz="1100" dirty="0" smtClean="0"/>
                    </a:p>
                    <a:p>
                      <a:pPr algn="ctr"/>
                      <a:r>
                        <a:rPr lang="ru-RU" sz="1100" dirty="0" smtClean="0"/>
                        <a:t>БУВ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2.20</a:t>
                      </a:r>
                    </a:p>
                    <a:p>
                      <a:pPr algn="ctr"/>
                      <a:endParaRPr lang="ru-RU" sz="1100" dirty="0" smtClean="0"/>
                    </a:p>
                    <a:p>
                      <a:pPr algn="ctr"/>
                      <a:r>
                        <a:rPr lang="ru-RU" sz="1100" dirty="0" smtClean="0"/>
                        <a:t>БУВ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62845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Прыжки в длину с места (см)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130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150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120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130</a:t>
                      </a:r>
                      <a:endParaRPr lang="ru-RU" sz="1100" dirty="0"/>
                    </a:p>
                  </a:txBody>
                  <a:tcPr/>
                </a:tc>
              </a:tr>
              <a:tr h="462845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Метание мяча на дальность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35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19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24</a:t>
                      </a:r>
                      <a:endParaRPr lang="ru-RU" sz="1100" dirty="0"/>
                    </a:p>
                  </a:txBody>
                  <a:tcPr/>
                </a:tc>
              </a:tr>
              <a:tr h="462845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5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Подтягивание</a:t>
                      </a:r>
                      <a:r>
                        <a:rPr lang="ru-RU" sz="1100" baseline="0" dirty="0" smtClean="0"/>
                        <a:t> на высокой перекладине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6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-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-</a:t>
                      </a:r>
                      <a:endParaRPr lang="ru-RU" sz="1100" dirty="0"/>
                    </a:p>
                  </a:txBody>
                  <a:tcPr/>
                </a:tc>
              </a:tr>
              <a:tr h="462845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6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Подтягивание на низкой перекладине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-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-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15</a:t>
                      </a:r>
                      <a:endParaRPr lang="ru-RU" sz="1100" dirty="0"/>
                    </a:p>
                  </a:txBody>
                  <a:tcPr/>
                </a:tc>
              </a:tr>
              <a:tr h="462845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7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Наклон вниз с прямыми ногами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Достать пальцами рук 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Достать ладонями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Достать пальцами рук 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Достать ладонями</a:t>
                      </a:r>
                      <a:endParaRPr lang="ru-RU" sz="1100" dirty="0"/>
                    </a:p>
                  </a:txBody>
                  <a:tcPr/>
                </a:tc>
              </a:tr>
              <a:tr h="644678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8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Лыжные гонки 1 км (мин)</a:t>
                      </a:r>
                    </a:p>
                    <a:p>
                      <a:pPr algn="ctr"/>
                      <a:r>
                        <a:rPr lang="ru-RU" sz="1100" dirty="0" smtClean="0"/>
                        <a:t>Или</a:t>
                      </a:r>
                    </a:p>
                    <a:p>
                      <a:pPr algn="ctr"/>
                      <a:r>
                        <a:rPr lang="ru-RU" sz="1100" dirty="0" smtClean="0"/>
                        <a:t>Лыжные гонки 2 км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7.00</a:t>
                      </a:r>
                    </a:p>
                    <a:p>
                      <a:pPr algn="ctr"/>
                      <a:endParaRPr lang="ru-RU" sz="1100" dirty="0" smtClean="0"/>
                    </a:p>
                    <a:p>
                      <a:pPr algn="ctr"/>
                      <a:r>
                        <a:rPr lang="ru-RU" sz="1100" dirty="0" smtClean="0"/>
                        <a:t>БУВ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6.30</a:t>
                      </a:r>
                    </a:p>
                    <a:p>
                      <a:pPr algn="ctr"/>
                      <a:endParaRPr lang="ru-RU" sz="1100" dirty="0" smtClean="0"/>
                    </a:p>
                    <a:p>
                      <a:pPr algn="ctr"/>
                      <a:r>
                        <a:rPr lang="ru-RU" sz="1100" dirty="0" smtClean="0"/>
                        <a:t>БУВ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7.30</a:t>
                      </a:r>
                    </a:p>
                    <a:p>
                      <a:pPr algn="ctr"/>
                      <a:endParaRPr lang="ru-RU" sz="1100" dirty="0" smtClean="0"/>
                    </a:p>
                    <a:p>
                      <a:pPr algn="ctr"/>
                      <a:r>
                        <a:rPr lang="ru-RU" sz="1100" dirty="0" smtClean="0"/>
                        <a:t>БУВ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7.00</a:t>
                      </a:r>
                    </a:p>
                    <a:p>
                      <a:pPr algn="ctr"/>
                      <a:endParaRPr lang="ru-RU" sz="1100" dirty="0" smtClean="0"/>
                    </a:p>
                    <a:p>
                      <a:pPr algn="ctr"/>
                      <a:r>
                        <a:rPr lang="ru-RU" sz="1100" dirty="0" smtClean="0"/>
                        <a:t>БУВ</a:t>
                      </a:r>
                      <a:endParaRPr lang="ru-RU" sz="11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620688"/>
            <a:ext cx="7372300" cy="4104456"/>
          </a:xfrm>
        </p:spPr>
        <p:txBody>
          <a:bodyPr/>
          <a:lstStyle/>
          <a:p>
            <a:pPr algn="ctr"/>
            <a:r>
              <a:rPr lang="ru-RU" sz="4000" dirty="0" smtClean="0">
                <a:solidFill>
                  <a:srgbClr val="7030A0"/>
                </a:solidFill>
              </a:rPr>
              <a:t>Занимайся спортом и будь здоров!</a:t>
            </a:r>
            <a:endParaRPr lang="ru-RU" sz="4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82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>Готов к труду </a:t>
            </a:r>
            <a:br>
              <a:rPr lang="ru-RU" b="1" dirty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ru-RU" b="1" dirty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>и обороне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Массовый спорт, по словам Путина, должен развиваться и быть более доступным для людей разного возраста, состояния здоровья, на что и направлена инициатива по возрождению ГТО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ru-RU" sz="20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67586" name="Picture 2" descr="http://plotka.ru/wp-content/uploads/2013/10/aktiv-mini-720x4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718614"/>
            <a:ext cx="3548471" cy="1971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topwar.ru/uploads/posts/2012-09/1349005444_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96" y="1844824"/>
            <a:ext cx="896144" cy="89614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281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ГТО – Историческая справка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r>
              <a:rPr lang="ru-RU" dirty="0"/>
              <a:t>В первый же год советской власти ВЦИК РСФСР принимает декрет «Об обязательном обучении военному искусству». </a:t>
            </a:r>
            <a:endParaRPr lang="ru-RU" dirty="0" smtClean="0"/>
          </a:p>
          <a:p>
            <a:r>
              <a:rPr lang="ru-RU" i="1" dirty="0" smtClean="0">
                <a:solidFill>
                  <a:srgbClr val="7030A0"/>
                </a:solidFill>
              </a:rPr>
              <a:t>Начиная </a:t>
            </a:r>
            <a:r>
              <a:rPr lang="ru-RU" i="1" dirty="0">
                <a:solidFill>
                  <a:srgbClr val="7030A0"/>
                </a:solidFill>
              </a:rPr>
              <a:t>с апреля 1918 года </a:t>
            </a:r>
            <a:r>
              <a:rPr lang="ru-RU" dirty="0"/>
              <a:t>мужчины и женщины от 18 до 40 лет обязаны обучаться военному делу по месту работы.</a:t>
            </a:r>
          </a:p>
          <a:p>
            <a:r>
              <a:rPr lang="ru-RU" dirty="0"/>
              <a:t>Для этих целей в 1920 году  в Москве создается военно-научное общество (ВНО) . </a:t>
            </a:r>
            <a:endParaRPr lang="ru-RU" dirty="0" smtClean="0"/>
          </a:p>
          <a:p>
            <a:endParaRPr lang="ru-RU" dirty="0"/>
          </a:p>
          <a:p>
            <a:pPr>
              <a:buNone/>
            </a:pPr>
            <a:endParaRPr lang="ru-RU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063" y="2924944"/>
            <a:ext cx="2809875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507288" cy="1162050"/>
          </a:xfrm>
        </p:spPr>
        <p:txBody>
          <a:bodyPr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Bookman Old Style" pitchFamily="18" charset="0"/>
                <a:ea typeface="Batang" pitchFamily="18" charset="-127"/>
              </a:rPr>
              <a:t>Развитие </a:t>
            </a:r>
            <a:r>
              <a:rPr lang="ru-RU" sz="4000" dirty="0">
                <a:solidFill>
                  <a:srgbClr val="FF0000"/>
                </a:solidFill>
                <a:latin typeface="Bookman Old Style" pitchFamily="18" charset="0"/>
                <a:ea typeface="Batang" pitchFamily="18" charset="-127"/>
              </a:rPr>
              <a:t>ГТО в 30-е годы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1124744"/>
            <a:ext cx="5112568" cy="5001419"/>
          </a:xfrm>
        </p:spPr>
        <p:txBody>
          <a:bodyPr>
            <a:noAutofit/>
          </a:bodyPr>
          <a:lstStyle/>
          <a:p>
            <a:r>
              <a:rPr lang="ru-RU" sz="1800" dirty="0">
                <a:solidFill>
                  <a:schemeClr val="tx1"/>
                </a:solidFill>
              </a:rPr>
              <a:t>Начиная с 1931 года активисты </a:t>
            </a:r>
            <a:r>
              <a:rPr lang="ru-RU" sz="1800" dirty="0" err="1">
                <a:solidFill>
                  <a:schemeClr val="tx1"/>
                </a:solidFill>
              </a:rPr>
              <a:t>ОСОАВИАХИМа</a:t>
            </a:r>
            <a:r>
              <a:rPr lang="ru-RU" sz="1800" dirty="0">
                <a:solidFill>
                  <a:schemeClr val="tx1"/>
                </a:solidFill>
              </a:rPr>
              <a:t> ведут широкую пропагандистскую деятельность, проводят занятия по противовоздушной и противохимической обороне на заводах и фабриках, в государственных учреждениях и учебных заведениях. К обязательным занятиям привлекаются все учащиеся общеобразовательных школ, профессионально-технических, средних специальных и высших учебных заведений, личный состав Вооружённых Сил СССР, милиции и некоторых других организаций. Желающие заниматься физкультурой и спортом в свободное от работы и учёбы время посещают учебно-тренировочные занятия и участвуют в спортивных соревнованиях.</a:t>
            </a:r>
          </a:p>
          <a:p>
            <a:endParaRPr lang="ru-RU" sz="2000" dirty="0"/>
          </a:p>
        </p:txBody>
      </p:sp>
      <p:pic>
        <p:nvPicPr>
          <p:cNvPr id="5" name="Объект 4" descr="Женщины-милиционеры выполняют гимнастические упражнения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016" y="2060848"/>
            <a:ext cx="3635896" cy="36724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8011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9140000">
            <a:off x="3997690" y="1202697"/>
            <a:ext cx="1859709" cy="261631"/>
          </a:xfrm>
        </p:spPr>
        <p:txBody>
          <a:bodyPr>
            <a:normAutofit fontScale="90000"/>
          </a:bodyPr>
          <a:lstStyle/>
          <a:p>
            <a:pPr algn="ctr"/>
            <a:endParaRPr lang="ru-RU" sz="2800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79912" y="980729"/>
            <a:ext cx="5364087" cy="3528392"/>
          </a:xfrm>
        </p:spPr>
        <p:txBody>
          <a:bodyPr>
            <a:noAutofit/>
          </a:bodyPr>
          <a:lstStyle/>
          <a:p>
            <a:r>
              <a:rPr lang="ru-RU" sz="1600" dirty="0"/>
              <a:t>Очень быстро спортивно-оборонный комплекс становится популярен. Нормы ГТО сдаются в школах, колхозных бригадах, рабочими фабрик, заводов, железных дорог и т.д. Проводятся масштабные соревнования на звание Чемпионов комплекса ГТО по отдельным его видам, которые по популярности не уступают Спартакиадам и центральным футбольным матчам сезона</a:t>
            </a:r>
            <a:r>
              <a:rPr lang="ru-RU" sz="1600" dirty="0" smtClean="0"/>
              <a:t>.</a:t>
            </a:r>
          </a:p>
          <a:p>
            <a:endParaRPr lang="ru-RU" sz="1600" dirty="0"/>
          </a:p>
          <a:p>
            <a:r>
              <a:rPr lang="ru-RU" sz="1600" dirty="0" smtClean="0"/>
              <a:t>Все сдают нормативы ГТО, </a:t>
            </a:r>
            <a:r>
              <a:rPr lang="ru-RU" sz="1600" dirty="0"/>
              <a:t>их очевидная польза для укрепления здоровья и развития навыков и умений, необходимых в повседневной жизни, делают комплекс </a:t>
            </a:r>
            <a:r>
              <a:rPr lang="ru-RU" sz="1600" dirty="0" smtClean="0"/>
              <a:t>популярным </a:t>
            </a:r>
            <a:r>
              <a:rPr lang="ru-RU" sz="1600" dirty="0"/>
              <a:t>среди населения и особенно среди молодежи. Носить значок ГТО становится </a:t>
            </a:r>
            <a:r>
              <a:rPr lang="ru-RU" sz="1600" dirty="0" smtClean="0"/>
              <a:t>престижным!!!</a:t>
            </a:r>
            <a:endParaRPr lang="ru-RU" sz="16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Почтовая марка с знаком ГТО, 1940 год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3168352" cy="43204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5383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76672"/>
            <a:ext cx="828092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b="1" dirty="0">
                <a:solidFill>
                  <a:srgbClr val="FF0000"/>
                </a:solidFill>
              </a:rPr>
              <a:t>Цели и задачи ГТО</a:t>
            </a:r>
            <a:endParaRPr lang="ru-RU" dirty="0">
              <a:solidFill>
                <a:srgbClr val="FF0000"/>
              </a:solidFill>
            </a:endParaRPr>
          </a:p>
          <a:p>
            <a:pPr fontAlgn="base"/>
            <a:r>
              <a:rPr lang="ru-RU" dirty="0"/>
              <a:t>Всего, можно выделить 2 главные задачи ГТО – повышение общего уровня здоровья </a:t>
            </a:r>
            <a:r>
              <a:rPr lang="ru-RU" dirty="0" smtClean="0"/>
              <a:t>населения </a:t>
            </a:r>
            <a:r>
              <a:rPr lang="ru-RU" dirty="0"/>
              <a:t>и создание определенной прослойки в обществе, всегда готовой к военной обороне. Почему был выбран именно такой формат</a:t>
            </a:r>
            <a:r>
              <a:rPr lang="ru-RU" dirty="0" smtClean="0"/>
              <a:t>?</a:t>
            </a:r>
          </a:p>
          <a:p>
            <a:pPr fontAlgn="base"/>
            <a:r>
              <a:rPr lang="ru-RU" dirty="0" smtClean="0"/>
              <a:t> </a:t>
            </a:r>
            <a:r>
              <a:rPr lang="ru-RU" dirty="0" smtClean="0"/>
              <a:t> </a:t>
            </a:r>
            <a:r>
              <a:rPr lang="ru-RU" dirty="0" smtClean="0"/>
              <a:t>Четкая </a:t>
            </a:r>
            <a:r>
              <a:rPr lang="ru-RU" dirty="0"/>
              <a:t>система нормативов создавала </a:t>
            </a:r>
            <a:r>
              <a:rPr lang="ru-RU" dirty="0" err="1"/>
              <a:t>соревновательность</a:t>
            </a:r>
            <a:r>
              <a:rPr lang="ru-RU" dirty="0"/>
              <a:t>. Дети, подростки, старались превзойти сразу трех соперников – </a:t>
            </a:r>
            <a:r>
              <a:rPr lang="ru-RU" dirty="0" smtClean="0"/>
              <a:t>во-первых</a:t>
            </a:r>
            <a:r>
              <a:rPr lang="ru-RU" dirty="0"/>
              <a:t>, своих товарищей, участников соревнований, </a:t>
            </a:r>
            <a:r>
              <a:rPr lang="ru-RU" dirty="0" smtClean="0"/>
              <a:t>во-вторых </a:t>
            </a:r>
            <a:r>
              <a:rPr lang="ru-RU" dirty="0"/>
              <a:t>нормативы, указанные в таблице для того, чтобы получить значок. И </a:t>
            </a:r>
            <a:r>
              <a:rPr lang="ru-RU" dirty="0" smtClean="0"/>
              <a:t>в-третьих</a:t>
            </a:r>
            <a:r>
              <a:rPr lang="ru-RU" dirty="0"/>
              <a:t>, свои собственные </a:t>
            </a:r>
            <a:r>
              <a:rPr lang="ru-RU" dirty="0" smtClean="0"/>
              <a:t>результаты.</a:t>
            </a:r>
          </a:p>
          <a:p>
            <a:pPr fontAlgn="base"/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Система </a:t>
            </a:r>
            <a:r>
              <a:rPr lang="ru-RU" dirty="0">
                <a:solidFill>
                  <a:srgbClr val="FF0000"/>
                </a:solidFill>
              </a:rPr>
              <a:t>ГТО являлась мощным стимулом для спорта. </a:t>
            </a:r>
            <a:r>
              <a:rPr lang="ru-RU" dirty="0"/>
              <a:t>Нормативы развивали все группы мышц, увеличивали выносливость, координацию, умение рассчитывать свои </a:t>
            </a:r>
            <a:r>
              <a:rPr lang="ru-RU" dirty="0" smtClean="0"/>
              <a:t>силы.</a:t>
            </a:r>
            <a:endParaRPr lang="ru-RU" dirty="0"/>
          </a:p>
        </p:txBody>
      </p:sp>
      <p:pic>
        <p:nvPicPr>
          <p:cNvPr id="3" name="Picture 3" descr="C:\Users\LA\Pictures\гто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077072"/>
            <a:ext cx="5472608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0348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4294967295"/>
          </p:nvPr>
        </p:nvSpPr>
        <p:spPr>
          <a:xfrm>
            <a:off x="3491880" y="548680"/>
            <a:ext cx="5652120" cy="6120680"/>
          </a:xfrm>
        </p:spPr>
        <p:txBody>
          <a:bodyPr>
            <a:normAutofit/>
          </a:bodyPr>
          <a:lstStyle/>
          <a:p>
            <a:r>
              <a:rPr lang="ru-RU" dirty="0"/>
              <a:t>В структуре ГТО помимо значков были удостоверения. Первые значки ГТО были выданы в первый же год существования структуры, их получили 24 тысячи человек. </a:t>
            </a:r>
            <a:endParaRPr lang="ru-RU" dirty="0" smtClean="0"/>
          </a:p>
          <a:p>
            <a:r>
              <a:rPr lang="ru-RU" dirty="0" smtClean="0"/>
              <a:t>Самым </a:t>
            </a:r>
            <a:r>
              <a:rPr lang="ru-RU" dirty="0"/>
              <a:t>первым значок получил </a:t>
            </a:r>
            <a:r>
              <a:rPr lang="ru-RU" b="1" i="1" dirty="0"/>
              <a:t>Яков Мельников, конькобежец</a:t>
            </a:r>
            <a:r>
              <a:rPr lang="ru-RU" dirty="0"/>
              <a:t>, который получил бронзу на чемпионате мира в 1923 году. К слову, у него, кроме этой победы было еще 27 национальных рекордов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С каждым годом число людей, получивших значки, росло. Так, к примеру, к 1932 году значок первой степени получили 465 тысяч человек, а уже через год – в два раза больше. Через десять лет после создания ГТО число людей, получивших золотой значок составляло 6 миллионов человек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Среди людей, которые получали значки ГТО были известные звезды спорта и культуры СССР, </a:t>
            </a:r>
            <a:r>
              <a:rPr lang="ru-RU" b="1" i="1" dirty="0"/>
              <a:t>Аркадий Гайдар, братья Знаменские, Василий Соловьев-Седой.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568378" cy="6021288"/>
          </a:xfrm>
        </p:spPr>
      </p:pic>
    </p:spTree>
    <p:extLst>
      <p:ext uri="{BB962C8B-B14F-4D97-AF65-F5344CB8AC3E}">
        <p14:creationId xmlns:p14="http://schemas.microsoft.com/office/powerpoint/2010/main" val="254238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Bookman Old Style" pitchFamily="18" charset="0"/>
                <a:ea typeface="Batang" pitchFamily="18" charset="-127"/>
              </a:rPr>
              <a:t>Викторина о спорте.</a:t>
            </a:r>
            <a:r>
              <a:rPr lang="ru-RU" dirty="0" smtClean="0">
                <a:solidFill>
                  <a:srgbClr val="FF0000"/>
                </a:solidFill>
                <a:latin typeface="Bookman Old Style" pitchFamily="18" charset="0"/>
                <a:ea typeface="Batang" pitchFamily="18" charset="-127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Bookman Old Style" pitchFamily="18" charset="0"/>
                <a:ea typeface="Batang" pitchFamily="18" charset="-127"/>
              </a:rPr>
            </a:b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700016" y="908720"/>
            <a:ext cx="3200400" cy="432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5796136" y="908720"/>
            <a:ext cx="2890664" cy="5949279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Гонка</a:t>
            </a:r>
          </a:p>
          <a:p>
            <a:endParaRPr lang="ru-RU" sz="2000" dirty="0" smtClean="0"/>
          </a:p>
          <a:p>
            <a:r>
              <a:rPr lang="ru-RU" sz="2000" dirty="0" smtClean="0"/>
              <a:t>Биатлон</a:t>
            </a:r>
          </a:p>
          <a:p>
            <a:endParaRPr lang="ru-RU" sz="2000" dirty="0" smtClean="0"/>
          </a:p>
          <a:p>
            <a:r>
              <a:rPr lang="ru-RU" sz="2000" dirty="0" smtClean="0"/>
              <a:t>4 </a:t>
            </a:r>
            <a:r>
              <a:rPr lang="ru-RU" sz="2000" dirty="0" smtClean="0"/>
              <a:t>года</a:t>
            </a:r>
          </a:p>
          <a:p>
            <a:endParaRPr lang="ru-RU" sz="2000" dirty="0" smtClean="0"/>
          </a:p>
          <a:p>
            <a:r>
              <a:rPr lang="ru-RU" sz="2000" dirty="0" smtClean="0"/>
              <a:t>Газон</a:t>
            </a:r>
          </a:p>
          <a:p>
            <a:r>
              <a:rPr lang="ru-RU" sz="2000" dirty="0" smtClean="0"/>
              <a:t>Баскетбольный</a:t>
            </a:r>
          </a:p>
          <a:p>
            <a:endParaRPr lang="ru-RU" sz="2000" dirty="0"/>
          </a:p>
          <a:p>
            <a:r>
              <a:rPr lang="ru-RU" sz="2000" dirty="0"/>
              <a:t>3</a:t>
            </a:r>
          </a:p>
          <a:p>
            <a:r>
              <a:rPr lang="ru-RU" sz="2000" dirty="0"/>
              <a:t>Удаление</a:t>
            </a:r>
          </a:p>
          <a:p>
            <a:r>
              <a:rPr lang="ru-RU" sz="2000" dirty="0"/>
              <a:t>Бита</a:t>
            </a:r>
          </a:p>
          <a:p>
            <a:r>
              <a:rPr lang="ru-RU" sz="2000" dirty="0"/>
              <a:t>Олимпийские игры</a:t>
            </a:r>
          </a:p>
          <a:p>
            <a:r>
              <a:rPr lang="ru-RU" sz="2000" dirty="0" smtClean="0"/>
              <a:t>Рекорд </a:t>
            </a:r>
            <a:endParaRPr lang="ru-RU" sz="2000" dirty="0"/>
          </a:p>
          <a:p>
            <a:endParaRPr lang="ru-RU" sz="2000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197346"/>
            <a:ext cx="5580112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/>
          </a:p>
          <a:p>
            <a:endParaRPr lang="ru-RU" sz="2400" dirty="0"/>
          </a:p>
          <a:p>
            <a:r>
              <a:rPr lang="ru-RU" sz="2000" dirty="0" smtClean="0"/>
              <a:t>1.Как </a:t>
            </a:r>
            <a:r>
              <a:rPr lang="ru-RU" sz="2000" dirty="0"/>
              <a:t>называются соревнования велосипедистов и лыжников</a:t>
            </a:r>
            <a:r>
              <a:rPr lang="ru-RU" sz="2000" dirty="0" smtClean="0"/>
              <a:t>? </a:t>
            </a:r>
          </a:p>
          <a:p>
            <a:r>
              <a:rPr lang="ru-RU" sz="2000" dirty="0" smtClean="0"/>
              <a:t>2</a:t>
            </a:r>
            <a:r>
              <a:rPr lang="ru-RU" sz="2000" dirty="0"/>
              <a:t>. Как называются соревнования, куда входят лыжные гонки со стрельбой на огневом рубеже? </a:t>
            </a:r>
            <a:endParaRPr lang="ru-RU" sz="2000" dirty="0" smtClean="0"/>
          </a:p>
          <a:p>
            <a:r>
              <a:rPr lang="ru-RU" sz="2000" dirty="0" smtClean="0"/>
              <a:t>3</a:t>
            </a:r>
            <a:r>
              <a:rPr lang="ru-RU" sz="2000" dirty="0"/>
              <a:t>. Через сколько лет проводятся чемпионаты мира по футболу? </a:t>
            </a:r>
            <a:endParaRPr lang="ru-RU" sz="2000" dirty="0" smtClean="0"/>
          </a:p>
          <a:p>
            <a:r>
              <a:rPr lang="ru-RU" sz="2000" dirty="0" smtClean="0"/>
              <a:t>  </a:t>
            </a:r>
            <a:r>
              <a:rPr lang="ru-RU" sz="2000" dirty="0"/>
              <a:t>4. Как называется покров футбольного поля? </a:t>
            </a:r>
            <a:endParaRPr lang="ru-RU" sz="2000" dirty="0" smtClean="0"/>
          </a:p>
          <a:p>
            <a:r>
              <a:rPr lang="ru-RU" sz="2000" dirty="0" smtClean="0"/>
              <a:t>  </a:t>
            </a:r>
            <a:r>
              <a:rPr lang="ru-RU" sz="2000" dirty="0"/>
              <a:t>5. Какой мяч тяжелее: футбольный, волейбольный, гандбольный или баскетбольный</a:t>
            </a:r>
            <a:r>
              <a:rPr lang="ru-RU" sz="2000" dirty="0" smtClean="0"/>
              <a:t>?</a:t>
            </a:r>
          </a:p>
          <a:p>
            <a:r>
              <a:rPr lang="ru-RU" sz="2000" dirty="0" smtClean="0"/>
              <a:t> 6</a:t>
            </a:r>
            <a:r>
              <a:rPr lang="ru-RU" sz="2000" dirty="0"/>
              <a:t>. Сколько человек входит в состав судейской коллегии? </a:t>
            </a:r>
            <a:endParaRPr lang="ru-RU" sz="2000" dirty="0" smtClean="0"/>
          </a:p>
          <a:p>
            <a:r>
              <a:rPr lang="ru-RU" sz="2000" dirty="0" smtClean="0"/>
              <a:t>7</a:t>
            </a:r>
            <a:r>
              <a:rPr lang="ru-RU" sz="2000" dirty="0"/>
              <a:t>. Наказание в спортивных играх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 8</a:t>
            </a:r>
            <a:r>
              <a:rPr lang="ru-RU" sz="2000" dirty="0"/>
              <a:t>. Палка для игры в городки. </a:t>
            </a:r>
            <a:endParaRPr lang="ru-RU" sz="2000" dirty="0" smtClean="0"/>
          </a:p>
          <a:p>
            <a:r>
              <a:rPr lang="ru-RU" sz="2000" dirty="0" smtClean="0"/>
              <a:t>9</a:t>
            </a:r>
            <a:r>
              <a:rPr lang="ru-RU" sz="2000" dirty="0"/>
              <a:t>. Чем являются слова "Быстрее, выше, сильнее</a:t>
            </a:r>
            <a:r>
              <a:rPr lang="ru-RU" sz="2000" dirty="0" smtClean="0"/>
              <a:t>?"</a:t>
            </a:r>
            <a:endParaRPr lang="ru-RU" sz="2000" dirty="0"/>
          </a:p>
          <a:p>
            <a:r>
              <a:rPr lang="ru-RU" sz="2000" dirty="0"/>
              <a:t>  10. Что стремится установить спортсмен? </a:t>
            </a:r>
          </a:p>
        </p:txBody>
      </p:sp>
    </p:spTree>
    <p:extLst>
      <p:ext uri="{BB962C8B-B14F-4D97-AF65-F5344CB8AC3E}">
        <p14:creationId xmlns:p14="http://schemas.microsoft.com/office/powerpoint/2010/main" val="1535108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220</TotalTime>
  <Words>1827</Words>
  <Application>Microsoft Office PowerPoint</Application>
  <PresentationFormat>Экран (4:3)</PresentationFormat>
  <Paragraphs>368</Paragraphs>
  <Slides>27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Углы</vt:lpstr>
      <vt:lpstr>ГТО</vt:lpstr>
      <vt:lpstr>Готов к труду  и обороне</vt:lpstr>
      <vt:lpstr>Готов к труду  и обороне</vt:lpstr>
      <vt:lpstr>ГТО – Историческая справка</vt:lpstr>
      <vt:lpstr>Развитие ГТО в 30-е годы </vt:lpstr>
      <vt:lpstr>Презентация PowerPoint</vt:lpstr>
      <vt:lpstr>Презентация PowerPoint</vt:lpstr>
      <vt:lpstr>Презентация PowerPoint</vt:lpstr>
      <vt:lpstr>Викторина о спорте. </vt:lpstr>
      <vt:lpstr>Презентация PowerPoint</vt:lpstr>
      <vt:lpstr>Презентация PowerPoint</vt:lpstr>
      <vt:lpstr>Презентация PowerPoint</vt:lpstr>
      <vt:lpstr>Дизайн нового значка ГТО</vt:lpstr>
      <vt:lpstr>Дизайн нового значка ГТО</vt:lpstr>
      <vt:lpstr>Дизайн нового значка ГТО</vt:lpstr>
      <vt:lpstr>Ступени гто</vt:lpstr>
      <vt:lpstr>Нормативы, которые сдают учащиеся со 2 по 4 класс:</vt:lpstr>
      <vt:lpstr>Норматив ГТО «бег на короткие дистанции» </vt:lpstr>
      <vt:lpstr>Норматив ГТО «прыжки в длину с места»</vt:lpstr>
      <vt:lpstr>Норматив ГТО «метание мяча»</vt:lpstr>
      <vt:lpstr>Норматив ГТО «подтягивание на перекладине»</vt:lpstr>
      <vt:lpstr>Норматив ГТО «подтягивание на перекладине»</vt:lpstr>
      <vt:lpstr>Норматив ГТО «лыжные гонки»</vt:lpstr>
      <vt:lpstr>Норматив ГТО «лыжные гонки»</vt:lpstr>
      <vt:lpstr>Виды испытаний и нормы</vt:lpstr>
      <vt:lpstr>Виды испытаний и нормы</vt:lpstr>
      <vt:lpstr>Занимайся спортом и будь здоров!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ГТО</dc:title>
  <dc:creator>Ждановы</dc:creator>
  <cp:lastModifiedBy>user</cp:lastModifiedBy>
  <cp:revision>38</cp:revision>
  <dcterms:created xsi:type="dcterms:W3CDTF">2012-11-25T15:21:02Z</dcterms:created>
  <dcterms:modified xsi:type="dcterms:W3CDTF">2015-08-27T13:50:07Z</dcterms:modified>
</cp:coreProperties>
</file>