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59" r:id="rId4"/>
    <p:sldId id="257" r:id="rId5"/>
    <p:sldId id="260" r:id="rId6"/>
    <p:sldId id="261" r:id="rId7"/>
    <p:sldId id="263" r:id="rId8"/>
    <p:sldId id="262"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10F33BD3-F9E9-4F60-9D69-833009F4989F}" type="datetimeFigureOut">
              <a:rPr lang="ru-RU" smtClean="0"/>
              <a:t>01.03.2016</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3137CBA-7E6A-4839-B916-100659D76F1E}"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0F33BD3-F9E9-4F60-9D69-833009F4989F}" type="datetimeFigureOut">
              <a:rPr lang="ru-RU" smtClean="0"/>
              <a:t>01.03.2016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3137CBA-7E6A-4839-B916-100659D76F1E}"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0F33BD3-F9E9-4F60-9D69-833009F4989F}" type="datetimeFigureOut">
              <a:rPr lang="ru-RU" smtClean="0"/>
              <a:t>01.03.2016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3137CBA-7E6A-4839-B916-100659D76F1E}"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0F33BD3-F9E9-4F60-9D69-833009F4989F}" type="datetimeFigureOut">
              <a:rPr lang="ru-RU" smtClean="0"/>
              <a:t>01.03.2016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3137CBA-7E6A-4839-B916-100659D76F1E}"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10F33BD3-F9E9-4F60-9D69-833009F4989F}" type="datetimeFigureOut">
              <a:rPr lang="ru-RU" smtClean="0"/>
              <a:t>01.03.2016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3137CBA-7E6A-4839-B916-100659D76F1E}"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10F33BD3-F9E9-4F60-9D69-833009F4989F}" type="datetimeFigureOut">
              <a:rPr lang="ru-RU" smtClean="0"/>
              <a:t>01.03.2016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3137CBA-7E6A-4839-B916-100659D76F1E}"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10F33BD3-F9E9-4F60-9D69-833009F4989F}" type="datetimeFigureOut">
              <a:rPr lang="ru-RU" smtClean="0"/>
              <a:t>01.03.2016</a:t>
            </a:fld>
            <a:endParaRPr lang="ru-RU"/>
          </a:p>
        </p:txBody>
      </p:sp>
      <p:sp>
        <p:nvSpPr>
          <p:cNvPr id="27" name="Номер слайда 26"/>
          <p:cNvSpPr>
            <a:spLocks noGrp="1"/>
          </p:cNvSpPr>
          <p:nvPr>
            <p:ph type="sldNum" sz="quarter" idx="11"/>
          </p:nvPr>
        </p:nvSpPr>
        <p:spPr/>
        <p:txBody>
          <a:bodyPr rtlCol="0"/>
          <a:lstStyle/>
          <a:p>
            <a:fld id="{A3137CBA-7E6A-4839-B916-100659D76F1E}" type="slidenum">
              <a:rPr lang="ru-RU" smtClean="0"/>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10F33BD3-F9E9-4F60-9D69-833009F4989F}" type="datetimeFigureOut">
              <a:rPr lang="ru-RU" smtClean="0"/>
              <a:t>01.03.2016</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A3137CBA-7E6A-4839-B916-100659D76F1E}"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0F33BD3-F9E9-4F60-9D69-833009F4989F}" type="datetimeFigureOut">
              <a:rPr lang="ru-RU" smtClean="0"/>
              <a:t>01.03.2016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3137CBA-7E6A-4839-B916-100659D76F1E}"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10F33BD3-F9E9-4F60-9D69-833009F4989F}" type="datetimeFigureOut">
              <a:rPr lang="ru-RU" smtClean="0"/>
              <a:t>01.03.2016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3137CBA-7E6A-4839-B916-100659D76F1E}"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10F33BD3-F9E9-4F60-9D69-833009F4989F}" type="datetimeFigureOut">
              <a:rPr lang="ru-RU" smtClean="0"/>
              <a:t>01.03.2016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3137CBA-7E6A-4839-B916-100659D76F1E}"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0F33BD3-F9E9-4F60-9D69-833009F4989F}" type="datetimeFigureOut">
              <a:rPr lang="ru-RU" smtClean="0"/>
              <a:t>01.03.2016</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3137CBA-7E6A-4839-B916-100659D76F1E}"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340768"/>
            <a:ext cx="7772400" cy="1440160"/>
          </a:xfrm>
        </p:spPr>
        <p:txBody>
          <a:bodyPr>
            <a:normAutofit fontScale="90000"/>
          </a:bodyPr>
          <a:lstStyle/>
          <a:p>
            <a:r>
              <a:rPr lang="ru-RU" b="1" dirty="0" smtClean="0">
                <a:solidFill>
                  <a:srgbClr val="00B050"/>
                </a:solidFill>
              </a:rPr>
              <a:t/>
            </a:r>
            <a:br>
              <a:rPr lang="ru-RU" b="1" dirty="0" smtClean="0">
                <a:solidFill>
                  <a:srgbClr val="00B050"/>
                </a:solidFill>
              </a:rPr>
            </a:br>
            <a:r>
              <a:rPr lang="ru-RU" b="1" dirty="0">
                <a:solidFill>
                  <a:srgbClr val="00B050"/>
                </a:solidFill>
              </a:rPr>
              <a:t/>
            </a:r>
            <a:br>
              <a:rPr lang="ru-RU" b="1" dirty="0">
                <a:solidFill>
                  <a:srgbClr val="00B050"/>
                </a:solidFill>
              </a:rPr>
            </a:br>
            <a:r>
              <a:rPr lang="ru-RU" b="1" dirty="0" smtClean="0">
                <a:solidFill>
                  <a:srgbClr val="00B050"/>
                </a:solidFill>
              </a:rPr>
              <a:t/>
            </a:r>
            <a:br>
              <a:rPr lang="ru-RU" b="1" dirty="0" smtClean="0">
                <a:solidFill>
                  <a:srgbClr val="00B050"/>
                </a:solidFill>
              </a:rPr>
            </a:br>
            <a:r>
              <a:rPr lang="ru-RU" b="1" dirty="0">
                <a:solidFill>
                  <a:srgbClr val="00B050"/>
                </a:solidFill>
              </a:rPr>
              <a:t/>
            </a:r>
            <a:br>
              <a:rPr lang="ru-RU" b="1" dirty="0">
                <a:solidFill>
                  <a:srgbClr val="00B050"/>
                </a:solidFill>
              </a:rPr>
            </a:br>
            <a:r>
              <a:rPr lang="ru-RU" b="1" dirty="0" smtClean="0">
                <a:solidFill>
                  <a:srgbClr val="00B050"/>
                </a:solidFill>
              </a:rPr>
              <a:t/>
            </a:r>
            <a:br>
              <a:rPr lang="ru-RU" b="1" dirty="0" smtClean="0">
                <a:solidFill>
                  <a:srgbClr val="00B050"/>
                </a:solidFill>
              </a:rPr>
            </a:br>
            <a:r>
              <a:rPr lang="ru-RU" b="1" dirty="0">
                <a:solidFill>
                  <a:srgbClr val="00B050"/>
                </a:solidFill>
              </a:rPr>
              <a:t/>
            </a:r>
            <a:br>
              <a:rPr lang="ru-RU" b="1" dirty="0">
                <a:solidFill>
                  <a:srgbClr val="00B050"/>
                </a:solidFill>
              </a:rPr>
            </a:br>
            <a:r>
              <a:rPr lang="ru-RU" dirty="0" smtClean="0"/>
              <a:t/>
            </a:r>
            <a:br>
              <a:rPr lang="ru-RU" dirty="0" smtClean="0"/>
            </a:br>
            <a:r>
              <a:rPr lang="ru-RU" dirty="0" smtClean="0"/>
              <a:t/>
            </a:r>
            <a:br>
              <a:rPr lang="ru-RU" dirty="0" smtClean="0"/>
            </a:br>
            <a:r>
              <a:rPr lang="ru-RU" dirty="0"/>
              <a:t/>
            </a:r>
            <a:br>
              <a:rPr lang="ru-RU" dirty="0"/>
            </a:br>
            <a:r>
              <a:rPr lang="ru-RU" b="1" dirty="0" smtClean="0">
                <a:solidFill>
                  <a:srgbClr val="00B050"/>
                </a:solidFill>
              </a:rPr>
              <a:t>Ребёнок </a:t>
            </a:r>
            <a:r>
              <a:rPr lang="ru-RU" b="1" dirty="0">
                <a:solidFill>
                  <a:srgbClr val="00B050"/>
                </a:solidFill>
              </a:rPr>
              <a:t>не хочет учиться, </a:t>
            </a:r>
            <a:br>
              <a:rPr lang="ru-RU" b="1" dirty="0">
                <a:solidFill>
                  <a:srgbClr val="00B050"/>
                </a:solidFill>
              </a:rPr>
            </a:br>
            <a:r>
              <a:rPr lang="ru-RU" b="1" dirty="0">
                <a:solidFill>
                  <a:srgbClr val="00B050"/>
                </a:solidFill>
              </a:rPr>
              <a:t>делать домашнее задание.  </a:t>
            </a:r>
            <a:br>
              <a:rPr lang="ru-RU" b="1" dirty="0">
                <a:solidFill>
                  <a:srgbClr val="00B050"/>
                </a:solidFill>
              </a:rPr>
            </a:br>
            <a:r>
              <a:rPr lang="ru-RU" b="1" dirty="0">
                <a:solidFill>
                  <a:srgbClr val="00B050"/>
                </a:solidFill>
              </a:rPr>
              <a:t>Что делать?</a:t>
            </a:r>
            <a:br>
              <a:rPr lang="ru-RU" b="1" dirty="0">
                <a:solidFill>
                  <a:srgbClr val="00B050"/>
                </a:solidFill>
              </a:rPr>
            </a:br>
            <a:endParaRPr lang="ru-RU" dirty="0"/>
          </a:p>
        </p:txBody>
      </p:sp>
      <p:sp>
        <p:nvSpPr>
          <p:cNvPr id="3" name="Подзаголовок 2"/>
          <p:cNvSpPr>
            <a:spLocks noGrp="1"/>
          </p:cNvSpPr>
          <p:nvPr>
            <p:ph type="subTitle" idx="1"/>
          </p:nvPr>
        </p:nvSpPr>
        <p:spPr>
          <a:xfrm>
            <a:off x="1371600" y="2060848"/>
            <a:ext cx="6400800" cy="3577952"/>
          </a:xfrm>
        </p:spPr>
        <p:txBody>
          <a:bodyPr/>
          <a:lstStyle/>
          <a:p>
            <a:endParaRPr lang="ru-RU" dirty="0"/>
          </a:p>
        </p:txBody>
      </p:sp>
      <p:pic>
        <p:nvPicPr>
          <p:cNvPr id="4" name="Рисунок 3" descr="Ребёнок не хочет учиться, делать Домашнее задание: Что делать"/>
          <p:cNvPicPr/>
          <p:nvPr/>
        </p:nvPicPr>
        <p:blipFill>
          <a:blip r:embed="rId2">
            <a:extLst>
              <a:ext uri="{28A0092B-C50C-407E-A947-70E740481C1C}">
                <a14:useLocalDpi xmlns:a14="http://schemas.microsoft.com/office/drawing/2010/main" val="0"/>
              </a:ext>
            </a:extLst>
          </a:blip>
          <a:srcRect/>
          <a:stretch>
            <a:fillRect/>
          </a:stretch>
        </p:blipFill>
        <p:spPr bwMode="auto">
          <a:xfrm>
            <a:off x="2915816" y="2924944"/>
            <a:ext cx="3456384" cy="3456384"/>
          </a:xfrm>
          <a:prstGeom prst="rect">
            <a:avLst/>
          </a:prstGeom>
          <a:noFill/>
          <a:ln>
            <a:noFill/>
          </a:ln>
        </p:spPr>
      </p:pic>
    </p:spTree>
    <p:extLst>
      <p:ext uri="{BB962C8B-B14F-4D97-AF65-F5344CB8AC3E}">
        <p14:creationId xmlns:p14="http://schemas.microsoft.com/office/powerpoint/2010/main" val="3895803482"/>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solidFill>
                  <a:srgbClr val="00B050"/>
                </a:solidFill>
              </a:rPr>
              <a:t>Преимущества выполнения домашних </a:t>
            </a:r>
            <a:r>
              <a:rPr lang="ru-RU" b="1" dirty="0">
                <a:solidFill>
                  <a:srgbClr val="00B050"/>
                </a:solidFill>
              </a:rPr>
              <a:t>заданий. </a:t>
            </a:r>
          </a:p>
        </p:txBody>
      </p:sp>
      <p:sp>
        <p:nvSpPr>
          <p:cNvPr id="3" name="Объект 2"/>
          <p:cNvSpPr>
            <a:spLocks noGrp="1"/>
          </p:cNvSpPr>
          <p:nvPr>
            <p:ph idx="1"/>
          </p:nvPr>
        </p:nvSpPr>
        <p:spPr/>
        <p:txBody>
          <a:bodyPr>
            <a:normAutofit/>
          </a:bodyPr>
          <a:lstStyle/>
          <a:p>
            <a:r>
              <a:rPr lang="ru-RU" dirty="0"/>
              <a:t>	Домашняя работа закрепляет знания, полученные во время уроков. Иногда, знания не могут закрепиться сразу, без должной практики, поэтому, времени урока может далеко не всегда хватать для нормального понимания предмета, ребенку может потребоваться больше времени. Особенно это касается математики и точных наук.</a:t>
            </a:r>
          </a:p>
          <a:p>
            <a:endParaRPr lang="ru-RU" dirty="0"/>
          </a:p>
        </p:txBody>
      </p:sp>
    </p:spTree>
    <p:extLst>
      <p:ext uri="{BB962C8B-B14F-4D97-AF65-F5344CB8AC3E}">
        <p14:creationId xmlns:p14="http://schemas.microsoft.com/office/powerpoint/2010/main" val="3537639961"/>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8680"/>
            <a:ext cx="8229600" cy="360040"/>
          </a:xfrm>
        </p:spPr>
        <p:txBody>
          <a:bodyPr>
            <a:normAutofit fontScale="90000"/>
          </a:bodyPr>
          <a:lstStyle/>
          <a:p>
            <a:endParaRPr lang="ru-RU" dirty="0"/>
          </a:p>
        </p:txBody>
      </p:sp>
      <p:sp>
        <p:nvSpPr>
          <p:cNvPr id="3" name="Объект 2"/>
          <p:cNvSpPr>
            <a:spLocks noGrp="1"/>
          </p:cNvSpPr>
          <p:nvPr>
            <p:ph idx="1"/>
          </p:nvPr>
        </p:nvSpPr>
        <p:spPr>
          <a:xfrm>
            <a:off x="457200" y="1052736"/>
            <a:ext cx="8229600" cy="5521800"/>
          </a:xfrm>
        </p:spPr>
        <p:txBody>
          <a:bodyPr>
            <a:normAutofit lnSpcReduction="10000"/>
          </a:bodyPr>
          <a:lstStyle/>
          <a:p>
            <a:r>
              <a:rPr lang="ru-RU" dirty="0"/>
              <a:t>Иногда, посредством домашней работы, дети могут самостоятельно изучить новый материал, которые они не успели пройти в школе, опять же, из-за отсутствия времени. Это так называемый «познавательный» момент домашних заданий.</a:t>
            </a:r>
          </a:p>
          <a:p>
            <a:r>
              <a:rPr lang="ru-RU" dirty="0"/>
              <a:t>	Домашняя работа воспитывает самодисциплину, обучает умению распределять свое время, организовывает, развивает концентрацию внимания, а </a:t>
            </a:r>
            <a:r>
              <a:rPr lang="ru-RU" dirty="0" smtClean="0"/>
              <a:t>так же </a:t>
            </a:r>
            <a:r>
              <a:rPr lang="ru-RU" dirty="0"/>
              <a:t>чувство ответственности. Самодисциплина – это очень важная характеристика, которую можно приобрести только в работе.</a:t>
            </a:r>
          </a:p>
          <a:p>
            <a:endParaRPr lang="ru-RU" dirty="0"/>
          </a:p>
        </p:txBody>
      </p:sp>
    </p:spTree>
    <p:extLst>
      <p:ext uri="{BB962C8B-B14F-4D97-AF65-F5344CB8AC3E}">
        <p14:creationId xmlns:p14="http://schemas.microsoft.com/office/powerpoint/2010/main" val="1442185058"/>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rgbClr val="00B050"/>
                </a:solidFill>
              </a:rPr>
              <a:t>Причины нежелания делать уроки:</a:t>
            </a:r>
            <a:endParaRPr lang="ru-RU" b="1" dirty="0">
              <a:solidFill>
                <a:srgbClr val="00B050"/>
              </a:solidFill>
            </a:endParaRPr>
          </a:p>
        </p:txBody>
      </p:sp>
      <p:sp>
        <p:nvSpPr>
          <p:cNvPr id="3" name="Объект 2"/>
          <p:cNvSpPr>
            <a:spLocks noGrp="1"/>
          </p:cNvSpPr>
          <p:nvPr>
            <p:ph idx="1"/>
          </p:nvPr>
        </p:nvSpPr>
        <p:spPr/>
        <p:txBody>
          <a:bodyPr/>
          <a:lstStyle/>
          <a:p>
            <a:pPr marL="514350" indent="-514350">
              <a:buAutoNum type="arabicPeriod"/>
            </a:pPr>
            <a:r>
              <a:rPr lang="ru-RU" dirty="0" smtClean="0"/>
              <a:t>Избалованность</a:t>
            </a:r>
          </a:p>
          <a:p>
            <a:pPr marL="514350" indent="-514350">
              <a:buAutoNum type="arabicPeriod"/>
            </a:pPr>
            <a:r>
              <a:rPr lang="ru-RU" dirty="0" smtClean="0"/>
              <a:t>Лень и безответственность</a:t>
            </a:r>
          </a:p>
          <a:p>
            <a:pPr marL="514350" indent="-514350">
              <a:buAutoNum type="arabicPeriod"/>
            </a:pPr>
            <a:r>
              <a:rPr lang="ru-RU" dirty="0" smtClean="0"/>
              <a:t>Страх</a:t>
            </a:r>
          </a:p>
          <a:p>
            <a:pPr marL="514350" indent="-514350">
              <a:buAutoNum type="arabicPeriod"/>
            </a:pPr>
            <a:r>
              <a:rPr lang="ru-RU" dirty="0" smtClean="0"/>
              <a:t>Конфликт с преподавателем</a:t>
            </a:r>
          </a:p>
          <a:p>
            <a:pPr marL="514350" indent="-514350">
              <a:buAutoNum type="arabicPeriod"/>
            </a:pPr>
            <a:r>
              <a:rPr lang="ru-RU" dirty="0" smtClean="0"/>
              <a:t>Скука</a:t>
            </a:r>
          </a:p>
          <a:p>
            <a:pPr marL="514350" indent="-514350">
              <a:buAutoNum type="arabicPeriod"/>
            </a:pPr>
            <a:r>
              <a:rPr lang="ru-RU" dirty="0" smtClean="0"/>
              <a:t>Трудно</a:t>
            </a:r>
            <a:endParaRPr lang="ru-RU" dirty="0"/>
          </a:p>
        </p:txBody>
      </p:sp>
    </p:spTree>
    <p:extLst>
      <p:ext uri="{BB962C8B-B14F-4D97-AF65-F5344CB8AC3E}">
        <p14:creationId xmlns:p14="http://schemas.microsoft.com/office/powerpoint/2010/main" val="398553460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08720"/>
            <a:ext cx="8229600" cy="1008112"/>
          </a:xfrm>
        </p:spPr>
        <p:txBody>
          <a:bodyPr>
            <a:normAutofit/>
          </a:bodyPr>
          <a:lstStyle/>
          <a:p>
            <a:pPr algn="ctr"/>
            <a:r>
              <a:rPr lang="ru-RU" sz="3600" b="1" dirty="0" smtClean="0">
                <a:solidFill>
                  <a:srgbClr val="00B050"/>
                </a:solidFill>
              </a:rPr>
              <a:t>Пять главных «нет»</a:t>
            </a:r>
            <a:endParaRPr lang="ru-RU" sz="3600" b="1" dirty="0">
              <a:solidFill>
                <a:srgbClr val="00B050"/>
              </a:solidFill>
            </a:endParaRPr>
          </a:p>
        </p:txBody>
      </p:sp>
      <p:sp>
        <p:nvSpPr>
          <p:cNvPr id="3" name="Объект 2"/>
          <p:cNvSpPr>
            <a:spLocks noGrp="1"/>
          </p:cNvSpPr>
          <p:nvPr>
            <p:ph idx="1"/>
          </p:nvPr>
        </p:nvSpPr>
        <p:spPr/>
        <p:txBody>
          <a:bodyPr/>
          <a:lstStyle/>
          <a:p>
            <a:r>
              <a:rPr lang="ru-RU" b="1" dirty="0" smtClean="0">
                <a:solidFill>
                  <a:srgbClr val="00B050"/>
                </a:solidFill>
              </a:rPr>
              <a:t>Не</a:t>
            </a:r>
            <a:r>
              <a:rPr lang="ru-RU" dirty="0" smtClean="0"/>
              <a:t> вешайте ярлыки.</a:t>
            </a:r>
          </a:p>
          <a:p>
            <a:r>
              <a:rPr lang="ru-RU" b="1" dirty="0" smtClean="0">
                <a:solidFill>
                  <a:srgbClr val="00B050"/>
                </a:solidFill>
              </a:rPr>
              <a:t>Не</a:t>
            </a:r>
            <a:r>
              <a:rPr lang="ru-RU" dirty="0" smtClean="0"/>
              <a:t> перехваливайте.</a:t>
            </a:r>
          </a:p>
          <a:p>
            <a:r>
              <a:rPr lang="ru-RU" b="1" dirty="0" smtClean="0">
                <a:solidFill>
                  <a:srgbClr val="00B050"/>
                </a:solidFill>
              </a:rPr>
              <a:t>Не</a:t>
            </a:r>
            <a:r>
              <a:rPr lang="ru-RU" dirty="0" smtClean="0"/>
              <a:t> злоупотребляйте материальными стимулами.</a:t>
            </a:r>
          </a:p>
          <a:p>
            <a:r>
              <a:rPr lang="ru-RU" b="1" dirty="0" smtClean="0">
                <a:solidFill>
                  <a:srgbClr val="00B050"/>
                </a:solidFill>
              </a:rPr>
              <a:t>Не</a:t>
            </a:r>
            <a:r>
              <a:rPr lang="ru-RU" dirty="0" smtClean="0"/>
              <a:t> зацикливайте мотивацию на своей персоне.</a:t>
            </a:r>
          </a:p>
          <a:p>
            <a:r>
              <a:rPr lang="ru-RU" b="1" dirty="0" smtClean="0">
                <a:solidFill>
                  <a:srgbClr val="00B050"/>
                </a:solidFill>
              </a:rPr>
              <a:t>Не</a:t>
            </a:r>
            <a:r>
              <a:rPr lang="ru-RU" dirty="0" smtClean="0"/>
              <a:t> переусердствуйте с опекой.</a:t>
            </a:r>
          </a:p>
          <a:p>
            <a:endParaRPr lang="ru-RU" dirty="0" smtClean="0"/>
          </a:p>
          <a:p>
            <a:pPr marL="109728" indent="0" algn="ctr">
              <a:buNone/>
            </a:pPr>
            <a:r>
              <a:rPr lang="ru-RU" b="1" dirty="0" smtClean="0">
                <a:solidFill>
                  <a:srgbClr val="00B050"/>
                </a:solidFill>
              </a:rPr>
              <a:t>Не отчаивайтесь!</a:t>
            </a:r>
            <a:endParaRPr lang="ru-RU" b="1" dirty="0">
              <a:solidFill>
                <a:srgbClr val="00B050"/>
              </a:solidFill>
            </a:endParaRPr>
          </a:p>
        </p:txBody>
      </p:sp>
    </p:spTree>
    <p:extLst>
      <p:ext uri="{BB962C8B-B14F-4D97-AF65-F5344CB8AC3E}">
        <p14:creationId xmlns:p14="http://schemas.microsoft.com/office/powerpoint/2010/main" val="176673254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4704"/>
            <a:ext cx="8229600" cy="864096"/>
          </a:xfrm>
        </p:spPr>
        <p:txBody>
          <a:bodyPr>
            <a:normAutofit fontScale="90000"/>
          </a:bodyPr>
          <a:lstStyle/>
          <a:p>
            <a:pPr algn="ctr"/>
            <a:r>
              <a:rPr lang="ru-RU" b="1" dirty="0" smtClean="0">
                <a:solidFill>
                  <a:srgbClr val="00B050"/>
                </a:solidFill>
              </a:rPr>
              <a:t>Правила выполнения домашнего задания</a:t>
            </a:r>
            <a:endParaRPr lang="ru-RU" b="1" dirty="0">
              <a:solidFill>
                <a:srgbClr val="00B050"/>
              </a:solidFill>
            </a:endParaRPr>
          </a:p>
        </p:txBody>
      </p:sp>
      <p:sp>
        <p:nvSpPr>
          <p:cNvPr id="3" name="Объект 2"/>
          <p:cNvSpPr>
            <a:spLocks noGrp="1"/>
          </p:cNvSpPr>
          <p:nvPr>
            <p:ph idx="1"/>
          </p:nvPr>
        </p:nvSpPr>
        <p:spPr>
          <a:xfrm>
            <a:off x="457200" y="1916832"/>
            <a:ext cx="8229600" cy="4657704"/>
          </a:xfrm>
        </p:spPr>
        <p:txBody>
          <a:bodyPr/>
          <a:lstStyle/>
          <a:p>
            <a:r>
              <a:rPr lang="ru-RU" dirty="0" smtClean="0"/>
              <a:t>Приступать к выполнению домашнего задания ребёнок должен в бодром состоянии и хорошем настроении.</a:t>
            </a:r>
          </a:p>
          <a:p>
            <a:r>
              <a:rPr lang="ru-RU" dirty="0" smtClean="0"/>
              <a:t>Научите ребёнка планировать порядок </a:t>
            </a:r>
            <a:r>
              <a:rPr lang="ru-RU" dirty="0"/>
              <a:t>выполнения домашнего </a:t>
            </a:r>
            <a:r>
              <a:rPr lang="ru-RU" dirty="0" smtClean="0"/>
              <a:t>задания.</a:t>
            </a:r>
          </a:p>
          <a:p>
            <a:r>
              <a:rPr lang="ru-RU" dirty="0" smtClean="0"/>
              <a:t>Воспитывайте в ребёнке самостоятельность </a:t>
            </a:r>
          </a:p>
          <a:p>
            <a:pPr marL="109728" indent="0">
              <a:buNone/>
            </a:pPr>
            <a:r>
              <a:rPr lang="ru-RU" dirty="0"/>
              <a:t> </a:t>
            </a:r>
            <a:r>
              <a:rPr lang="ru-RU" dirty="0" smtClean="0"/>
              <a:t>  и правильно организуйте свою помощь </a:t>
            </a:r>
            <a:r>
              <a:rPr lang="ru-RU" dirty="0"/>
              <a:t>при </a:t>
            </a:r>
            <a:r>
              <a:rPr lang="ru-RU" dirty="0" smtClean="0"/>
              <a:t>          выполнении </a:t>
            </a:r>
            <a:r>
              <a:rPr lang="ru-RU" dirty="0"/>
              <a:t>домашнего </a:t>
            </a:r>
            <a:r>
              <a:rPr lang="ru-RU" dirty="0" smtClean="0"/>
              <a:t>задания.</a:t>
            </a:r>
          </a:p>
          <a:p>
            <a:r>
              <a:rPr lang="ru-RU" dirty="0" smtClean="0"/>
              <a:t>Делать уроки ребёнок должен обязательно с перерывами.</a:t>
            </a:r>
            <a:endParaRPr lang="ru-RU" dirty="0"/>
          </a:p>
        </p:txBody>
      </p:sp>
    </p:spTree>
    <p:extLst>
      <p:ext uri="{BB962C8B-B14F-4D97-AF65-F5344CB8AC3E}">
        <p14:creationId xmlns:p14="http://schemas.microsoft.com/office/powerpoint/2010/main" val="3970356477"/>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701824"/>
          </a:xfrm>
        </p:spPr>
        <p:txBody>
          <a:bodyPr>
            <a:normAutofit/>
          </a:bodyPr>
          <a:lstStyle/>
          <a:p>
            <a:pPr algn="ctr"/>
            <a:r>
              <a:rPr lang="ru-RU" sz="3600" b="1" dirty="0" smtClean="0">
                <a:solidFill>
                  <a:srgbClr val="00B050"/>
                </a:solidFill>
              </a:rPr>
              <a:t>Советы</a:t>
            </a:r>
            <a:endParaRPr lang="ru-RU" sz="3600" b="1" dirty="0">
              <a:solidFill>
                <a:srgbClr val="00B050"/>
              </a:solidFill>
            </a:endParaRPr>
          </a:p>
        </p:txBody>
      </p:sp>
      <p:sp>
        <p:nvSpPr>
          <p:cNvPr id="3" name="Объект 2"/>
          <p:cNvSpPr>
            <a:spLocks noGrp="1"/>
          </p:cNvSpPr>
          <p:nvPr>
            <p:ph idx="1"/>
          </p:nvPr>
        </p:nvSpPr>
        <p:spPr/>
        <p:txBody>
          <a:bodyPr/>
          <a:lstStyle/>
          <a:p>
            <a:r>
              <a:rPr lang="ru-RU" dirty="0" smtClean="0"/>
              <a:t>Поощряйте </a:t>
            </a:r>
            <a:r>
              <a:rPr lang="ru-RU" dirty="0"/>
              <a:t>точность и аккуратность. </a:t>
            </a:r>
            <a:endParaRPr lang="ru-RU" dirty="0" smtClean="0"/>
          </a:p>
          <a:p>
            <a:r>
              <a:rPr lang="ru-RU" dirty="0" smtClean="0"/>
              <a:t>Ограничивайте </a:t>
            </a:r>
            <a:r>
              <a:rPr lang="ru-RU" dirty="0"/>
              <a:t>телефонные разговоры во время домашних заданий. </a:t>
            </a:r>
            <a:endParaRPr lang="ru-RU" dirty="0" smtClean="0"/>
          </a:p>
          <a:p>
            <a:r>
              <a:rPr lang="ru-RU" dirty="0" smtClean="0"/>
              <a:t>Давайте подсказки.</a:t>
            </a:r>
          </a:p>
          <a:p>
            <a:r>
              <a:rPr lang="ru-RU" dirty="0" smtClean="0"/>
              <a:t>Будьте </a:t>
            </a:r>
            <a:r>
              <a:rPr lang="ru-RU" dirty="0"/>
              <a:t>в курсе дел. </a:t>
            </a:r>
            <a:endParaRPr lang="ru-RU" dirty="0" smtClean="0"/>
          </a:p>
          <a:p>
            <a:r>
              <a:rPr lang="ru-RU" dirty="0" smtClean="0"/>
              <a:t>Если </a:t>
            </a:r>
            <a:r>
              <a:rPr lang="ru-RU" dirty="0"/>
              <a:t>учитель </a:t>
            </a:r>
            <a:r>
              <a:rPr lang="ru-RU" dirty="0" smtClean="0"/>
              <a:t>советует</a:t>
            </a:r>
            <a:r>
              <a:rPr lang="ru-RU" dirty="0"/>
              <a:t>, чтобы вы помогали ребенку с домашним заданием – делайте это. </a:t>
            </a:r>
            <a:endParaRPr lang="ru-RU" dirty="0" smtClean="0"/>
          </a:p>
          <a:p>
            <a:r>
              <a:rPr lang="ru-RU" dirty="0" smtClean="0"/>
              <a:t>Будьте </a:t>
            </a:r>
            <a:r>
              <a:rPr lang="ru-RU" dirty="0"/>
              <a:t>решительны. </a:t>
            </a:r>
          </a:p>
        </p:txBody>
      </p:sp>
    </p:spTree>
    <p:extLst>
      <p:ext uri="{BB962C8B-B14F-4D97-AF65-F5344CB8AC3E}">
        <p14:creationId xmlns:p14="http://schemas.microsoft.com/office/powerpoint/2010/main" val="2357896283"/>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36712"/>
            <a:ext cx="8229600" cy="720080"/>
          </a:xfrm>
        </p:spPr>
        <p:txBody>
          <a:bodyPr>
            <a:normAutofit fontScale="90000"/>
          </a:bodyPr>
          <a:lstStyle/>
          <a:p>
            <a:pPr algn="ctr"/>
            <a:r>
              <a:rPr lang="ru-RU" b="1" dirty="0" smtClean="0">
                <a:solidFill>
                  <a:srgbClr val="00B050"/>
                </a:solidFill>
              </a:rPr>
              <a:t>Не ленитесь заниматься своими детьми!</a:t>
            </a:r>
            <a:endParaRPr lang="ru-RU" b="1" dirty="0">
              <a:solidFill>
                <a:srgbClr val="00B050"/>
              </a:solidFill>
            </a:endParaRPr>
          </a:p>
        </p:txBody>
      </p:sp>
      <p:sp>
        <p:nvSpPr>
          <p:cNvPr id="3" name="Объект 2"/>
          <p:cNvSpPr>
            <a:spLocks noGrp="1"/>
          </p:cNvSpPr>
          <p:nvPr>
            <p:ph idx="1"/>
          </p:nvPr>
        </p:nvSpPr>
        <p:spPr>
          <a:xfrm>
            <a:off x="457200" y="1844824"/>
            <a:ext cx="8229600" cy="4729712"/>
          </a:xfrm>
        </p:spPr>
        <p:txBody>
          <a:bodyPr/>
          <a:lstStyle/>
          <a:p>
            <a:pPr marL="109728" indent="0" algn="just">
              <a:buNone/>
            </a:pPr>
            <a:r>
              <a:rPr lang="ru-RU" dirty="0" smtClean="0"/>
              <a:t>     Чем больше средств, времени и усилий вы вкладываете в ребёнка, тем более умным, самостоятельным и ответственным ребёнок вырастает. </a:t>
            </a:r>
          </a:p>
          <a:p>
            <a:pPr marL="109728" indent="0" algn="just">
              <a:buNone/>
            </a:pPr>
            <a:endParaRPr lang="ru-RU" dirty="0"/>
          </a:p>
          <a:p>
            <a:pPr marL="109728" indent="0" algn="just">
              <a:buNone/>
            </a:pPr>
            <a:endParaRPr lang="ru-RU" dirty="0" smtClean="0"/>
          </a:p>
          <a:p>
            <a:pPr marL="109728" indent="0" algn="just">
              <a:buNone/>
            </a:pPr>
            <a:endParaRPr lang="ru-RU" dirty="0"/>
          </a:p>
          <a:p>
            <a:pPr marL="109728" indent="0" algn="just">
              <a:buNone/>
            </a:pPr>
            <a:endParaRPr lang="ru-RU" dirty="0" smtClean="0"/>
          </a:p>
          <a:p>
            <a:pPr marL="109728" indent="0" algn="ctr">
              <a:buNone/>
            </a:pPr>
            <a:r>
              <a:rPr lang="ru-RU" b="1" dirty="0" smtClean="0">
                <a:solidFill>
                  <a:srgbClr val="00B050"/>
                </a:solidFill>
              </a:rPr>
              <a:t>Желаю удачи!</a:t>
            </a:r>
            <a:endParaRPr lang="ru-RU" b="1" dirty="0">
              <a:solidFill>
                <a:srgbClr val="00B050"/>
              </a:solidFill>
            </a:endParaRPr>
          </a:p>
        </p:txBody>
      </p:sp>
    </p:spTree>
    <p:extLst>
      <p:ext uri="{BB962C8B-B14F-4D97-AF65-F5344CB8AC3E}">
        <p14:creationId xmlns:p14="http://schemas.microsoft.com/office/powerpoint/2010/main" val="343816832"/>
      </p:ext>
    </p:extLst>
  </p:cSld>
  <p:clrMapOvr>
    <a:masterClrMapping/>
  </p:clrMapOvr>
  <p:transition spd="slow">
    <p:cove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108</TotalTime>
  <Words>211</Words>
  <Application>Microsoft Office PowerPoint</Application>
  <PresentationFormat>Экран (4:3)</PresentationFormat>
  <Paragraphs>40</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Городская</vt:lpstr>
      <vt:lpstr>         Ребёнок не хочет учиться,  делать домашнее задание.   Что делать? </vt:lpstr>
      <vt:lpstr>Преимущества выполнения домашних заданий. </vt:lpstr>
      <vt:lpstr>Презентация PowerPoint</vt:lpstr>
      <vt:lpstr>Причины нежелания делать уроки:</vt:lpstr>
      <vt:lpstr>Пять главных «нет»</vt:lpstr>
      <vt:lpstr>Правила выполнения домашнего задания</vt:lpstr>
      <vt:lpstr>Советы</vt:lpstr>
      <vt:lpstr>Не ленитесь заниматься своими детьми!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Ребёнок не хочет учиться,  делать домашнее задание.   Что делать?</dc:title>
  <dc:creator>Ольга</dc:creator>
  <cp:lastModifiedBy>Ольга</cp:lastModifiedBy>
  <cp:revision>8</cp:revision>
  <dcterms:created xsi:type="dcterms:W3CDTF">2016-02-28T17:00:57Z</dcterms:created>
  <dcterms:modified xsi:type="dcterms:W3CDTF">2016-03-01T18:39:44Z</dcterms:modified>
</cp:coreProperties>
</file>