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301" r:id="rId19"/>
    <p:sldId id="275" r:id="rId20"/>
    <p:sldId id="274" r:id="rId21"/>
    <p:sldId id="277" r:id="rId22"/>
    <p:sldId id="288" r:id="rId23"/>
    <p:sldId id="290" r:id="rId24"/>
    <p:sldId id="286" r:id="rId25"/>
    <p:sldId id="30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12" autoAdjust="0"/>
    <p:restoredTop sz="94660"/>
  </p:normalViewPr>
  <p:slideViewPr>
    <p:cSldViewPr>
      <p:cViewPr varScale="1">
        <p:scale>
          <a:sx n="38" d="100"/>
          <a:sy n="38" d="100"/>
        </p:scale>
        <p:origin x="-73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86315-F876-434A-B08C-588F59413773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B28674-C47F-4E36-9965-83305F9B8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54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09F7-0C7B-415F-A136-7D8EAD804D60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B2C4-7CE7-40FE-9C17-108D039D12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412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09F7-0C7B-415F-A136-7D8EAD804D60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B2C4-7CE7-40FE-9C17-108D039D12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630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09F7-0C7B-415F-A136-7D8EAD804D60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B2C4-7CE7-40FE-9C17-108D039D12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531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09F7-0C7B-415F-A136-7D8EAD804D60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B2C4-7CE7-40FE-9C17-108D039D12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240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09F7-0C7B-415F-A136-7D8EAD804D60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B2C4-7CE7-40FE-9C17-108D039D12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990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09F7-0C7B-415F-A136-7D8EAD804D60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B2C4-7CE7-40FE-9C17-108D039D12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936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09F7-0C7B-415F-A136-7D8EAD804D60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B2C4-7CE7-40FE-9C17-108D039D12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797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09F7-0C7B-415F-A136-7D8EAD804D60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B2C4-7CE7-40FE-9C17-108D039D12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881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09F7-0C7B-415F-A136-7D8EAD804D60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B2C4-7CE7-40FE-9C17-108D039D12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780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09F7-0C7B-415F-A136-7D8EAD804D60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B2C4-7CE7-40FE-9C17-108D039D12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827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09F7-0C7B-415F-A136-7D8EAD804D60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B2C4-7CE7-40FE-9C17-108D039D12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995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A09F7-0C7B-415F-A136-7D8EAD804D60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BB2C4-7CE7-40FE-9C17-108D039D12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280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Юлия\Documents\ДЕТСКИЙ САД\ФОТО ДЛЯ ПРЕЗЕНТ\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58"/>
            <a:ext cx="9144000" cy="684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Горизонтальный свиток 1"/>
          <p:cNvSpPr/>
          <p:nvPr/>
        </p:nvSpPr>
        <p:spPr>
          <a:xfrm>
            <a:off x="639741" y="332656"/>
            <a:ext cx="7200800" cy="247343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Муниципальное дошкольное образовательное учреждение </a:t>
            </a:r>
          </a:p>
          <a:p>
            <a:pPr algn="ctr"/>
            <a:r>
              <a:rPr lang="ru-RU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ru-RU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етский сад № 29 «Сказка» отдела образования городского округа города Нефтекамск</a:t>
            </a:r>
            <a:endParaRPr lang="ru-RU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611560" y="2806088"/>
            <a:ext cx="8136904" cy="379126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FFFF00"/>
                </a:solidFill>
              </a:rPr>
              <a:t>Авторы:</a:t>
            </a:r>
          </a:p>
          <a:p>
            <a:pPr algn="ctr"/>
            <a:r>
              <a:rPr lang="ru-RU" sz="4000" b="1" i="1" dirty="0" err="1" smtClean="0">
                <a:solidFill>
                  <a:srgbClr val="FFFF00"/>
                </a:solidFill>
              </a:rPr>
              <a:t>Бикбатырова</a:t>
            </a:r>
            <a:r>
              <a:rPr lang="ru-RU" sz="4000" b="1" i="1" dirty="0" smtClean="0">
                <a:solidFill>
                  <a:srgbClr val="FFFF00"/>
                </a:solidFill>
              </a:rPr>
              <a:t> Мария Сергеевна</a:t>
            </a:r>
          </a:p>
          <a:p>
            <a:pPr algn="ctr"/>
            <a:r>
              <a:rPr lang="ru-RU" sz="4000" b="1" i="1" dirty="0" err="1" smtClean="0">
                <a:solidFill>
                  <a:srgbClr val="FFFF00"/>
                </a:solidFill>
              </a:rPr>
              <a:t>Гильмутянова</a:t>
            </a:r>
            <a:r>
              <a:rPr lang="ru-RU" sz="4000" b="1" i="1" dirty="0" smtClean="0">
                <a:solidFill>
                  <a:srgbClr val="FFFF00"/>
                </a:solidFill>
              </a:rPr>
              <a:t> Юлия Валерьевна</a:t>
            </a:r>
            <a:endParaRPr lang="ru-RU" sz="40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45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Юлия\Documents\ДЕТСКИЙ САД\ФОТО ДЛЯ ПРЕЗЕНТ\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Лента лицом вверх 1"/>
          <p:cNvSpPr/>
          <p:nvPr/>
        </p:nvSpPr>
        <p:spPr>
          <a:xfrm>
            <a:off x="899592" y="260648"/>
            <a:ext cx="7560840" cy="1440160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Работа с родителями</a:t>
            </a:r>
            <a:endParaRPr lang="ru-RU" sz="4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859340"/>
            <a:ext cx="79928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/>
          </a:p>
          <a:p>
            <a:r>
              <a:rPr lang="ru-RU" sz="2800" b="1" dirty="0"/>
              <a:t>- совместно с ребенком сделать кормушку;</a:t>
            </a:r>
          </a:p>
          <a:p>
            <a:r>
              <a:rPr lang="ru-RU" sz="2800" b="1" dirty="0"/>
              <a:t>- подсыпая корм, развивать словарный запас ребенка;</a:t>
            </a:r>
          </a:p>
          <a:p>
            <a:r>
              <a:rPr lang="ru-RU" sz="2800" b="1" dirty="0"/>
              <a:t>- заучивание стихотворения о зимних птицах;</a:t>
            </a:r>
          </a:p>
          <a:p>
            <a:r>
              <a:rPr lang="ru-RU" sz="2800" b="1" dirty="0"/>
              <a:t>- отгадывание загадок про зимних птиц;</a:t>
            </a:r>
          </a:p>
          <a:p>
            <a:r>
              <a:rPr lang="ru-RU" sz="2800" b="1" dirty="0" smtClean="0"/>
              <a:t>- рассмотреть </a:t>
            </a:r>
            <a:r>
              <a:rPr lang="ru-RU" sz="2800" b="1" dirty="0"/>
              <a:t>зимних птиц на иллюстрациях в книгах и </a:t>
            </a:r>
            <a:r>
              <a:rPr lang="ru-RU" sz="2800" b="1" dirty="0" smtClean="0"/>
              <a:t>журналах</a:t>
            </a:r>
          </a:p>
          <a:p>
            <a:r>
              <a:rPr lang="ru-RU" sz="2800" b="1" dirty="0" smtClean="0"/>
              <a:t>- принести </a:t>
            </a:r>
            <a:r>
              <a:rPr lang="ru-RU" sz="2800" b="1" dirty="0"/>
              <a:t>книги в детский сад.</a:t>
            </a:r>
          </a:p>
        </p:txBody>
      </p:sp>
    </p:spTree>
    <p:extLst>
      <p:ext uri="{BB962C8B-B14F-4D97-AF65-F5344CB8AC3E}">
        <p14:creationId xmlns:p14="http://schemas.microsoft.com/office/powerpoint/2010/main" val="239374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Юлия\Documents\ДЕТСКИЙ САД\ФОТО ДЛЯ ПРЕЗЕНТ\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Круглая лента лицом вверх 1"/>
          <p:cNvSpPr/>
          <p:nvPr/>
        </p:nvSpPr>
        <p:spPr>
          <a:xfrm>
            <a:off x="251520" y="548680"/>
            <a:ext cx="8712968" cy="974976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Этапы проекта</a:t>
            </a:r>
            <a:endParaRPr lang="ru-RU" sz="4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1844824"/>
            <a:ext cx="669674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/>
              <a:t>I</a:t>
            </a:r>
            <a:r>
              <a:rPr lang="ru-RU" sz="4000" b="1" dirty="0" smtClean="0"/>
              <a:t> </a:t>
            </a:r>
            <a:r>
              <a:rPr lang="ru-RU" sz="4000" b="1" dirty="0"/>
              <a:t>этап. </a:t>
            </a:r>
            <a:r>
              <a:rPr lang="ru-RU" sz="4000" b="1" dirty="0" smtClean="0"/>
              <a:t>Подготовительный:</a:t>
            </a:r>
            <a:endParaRPr lang="en-US" sz="4000" b="1" dirty="0" smtClean="0"/>
          </a:p>
          <a:p>
            <a:endParaRPr lang="ru-RU" sz="3600" dirty="0"/>
          </a:p>
          <a:p>
            <a:pPr marL="571500" lvl="0" indent="-571500">
              <a:buFont typeface="Wingdings" pitchFamily="2" charset="2"/>
              <a:buChar char="v"/>
            </a:pPr>
            <a:r>
              <a:rPr lang="ru-RU" sz="3600" dirty="0"/>
              <a:t>Создание кормушек.</a:t>
            </a:r>
          </a:p>
          <a:p>
            <a:pPr marL="571500" lvl="0" indent="-571500">
              <a:buFont typeface="Wingdings" pitchFamily="2" charset="2"/>
              <a:buChar char="v"/>
            </a:pPr>
            <a:r>
              <a:rPr lang="ru-RU" sz="3600" dirty="0"/>
              <a:t>Выбор места для нее.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2413338"/>
            <a:ext cx="828092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2002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Юлия\Documents\ДЕТСКИЙ САД\ФОТО ДЛЯ ПРЕЗЕНТ\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251520" y="0"/>
            <a:ext cx="8568952" cy="685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 </a:t>
            </a:r>
            <a:endParaRPr lang="ru-RU" sz="3200" dirty="0" smtClean="0">
              <a:solidFill>
                <a:schemeClr val="tx1"/>
              </a:solidFill>
            </a:endParaRPr>
          </a:p>
          <a:p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</a:rPr>
              <a:t>II</a:t>
            </a:r>
            <a:r>
              <a:rPr lang="ru-RU" sz="4000" b="1" dirty="0" smtClean="0">
                <a:solidFill>
                  <a:schemeClr val="tx1"/>
                </a:solidFill>
              </a:rPr>
              <a:t> этап.  Основной:</a:t>
            </a:r>
            <a:endParaRPr lang="ru-RU" sz="3200" dirty="0" smtClean="0">
              <a:solidFill>
                <a:schemeClr val="tx1"/>
              </a:solidFill>
            </a:endParaRPr>
          </a:p>
          <a:p>
            <a:pPr marL="457200" lvl="0" indent="-457200">
              <a:buFont typeface="Wingdings" pitchFamily="2" charset="2"/>
              <a:buChar char="v"/>
            </a:pPr>
            <a:r>
              <a:rPr lang="ru-RU" sz="3200" dirty="0" smtClean="0">
                <a:solidFill>
                  <a:schemeClr val="tx1"/>
                </a:solidFill>
              </a:rPr>
              <a:t>В течение месяца ежедневное кормление птиц.</a:t>
            </a:r>
          </a:p>
          <a:p>
            <a:pPr marL="457200" lvl="0" indent="-457200">
              <a:buFont typeface="Wingdings" pitchFamily="2" charset="2"/>
              <a:buChar char="v"/>
            </a:pPr>
            <a:r>
              <a:rPr lang="ru-RU" sz="3200" dirty="0" smtClean="0">
                <a:solidFill>
                  <a:schemeClr val="tx1"/>
                </a:solidFill>
              </a:rPr>
              <a:t>Наблюдение за их поведением.</a:t>
            </a:r>
          </a:p>
          <a:p>
            <a:pPr marL="457200" lvl="0" indent="-457200">
              <a:buFont typeface="Wingdings" pitchFamily="2" charset="2"/>
              <a:buChar char="v"/>
            </a:pPr>
            <a:r>
              <a:rPr lang="ru-RU" sz="3200" dirty="0" smtClean="0">
                <a:solidFill>
                  <a:schemeClr val="tx1"/>
                </a:solidFill>
              </a:rPr>
              <a:t>Использование разных кормов.</a:t>
            </a:r>
          </a:p>
          <a:p>
            <a:pPr marL="457200" lvl="0" indent="-457200">
              <a:buFont typeface="Wingdings" pitchFamily="2" charset="2"/>
              <a:buChar char="v"/>
            </a:pPr>
            <a:r>
              <a:rPr lang="ru-RU" sz="3200" dirty="0" smtClean="0">
                <a:solidFill>
                  <a:schemeClr val="tx1"/>
                </a:solidFill>
              </a:rPr>
              <a:t>Учет количества птиц, их видов.</a:t>
            </a:r>
          </a:p>
          <a:p>
            <a:pPr marL="457200" lvl="0" indent="-457200">
              <a:buFont typeface="Wingdings" pitchFamily="2" charset="2"/>
              <a:buChar char="v"/>
            </a:pPr>
            <a:r>
              <a:rPr lang="ru-RU" sz="3200" dirty="0" smtClean="0">
                <a:solidFill>
                  <a:schemeClr val="tx1"/>
                </a:solidFill>
              </a:rPr>
              <a:t>Ежедневное заполнение дневника наблюдений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157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Юлия\Documents\ДЕТСКИЙ САД\ФОТО ДЛЯ ПРЕЗЕНТ\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539552" y="318943"/>
            <a:ext cx="8208912" cy="590465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/>
              <a:t> </a:t>
            </a:r>
            <a:r>
              <a:rPr lang="en-US" sz="4000" b="1" dirty="0">
                <a:solidFill>
                  <a:schemeClr val="tx1"/>
                </a:solidFill>
              </a:rPr>
              <a:t>III</a:t>
            </a:r>
            <a:r>
              <a:rPr lang="ru-RU" sz="4000" b="1" dirty="0">
                <a:solidFill>
                  <a:schemeClr val="tx1"/>
                </a:solidFill>
              </a:rPr>
              <a:t> этап. Заключительный: 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3200" dirty="0">
                <a:solidFill>
                  <a:schemeClr val="tx1"/>
                </a:solidFill>
              </a:rPr>
              <a:t>В итоге проведённых наблюдений наши дети научились:</a:t>
            </a:r>
          </a:p>
          <a:p>
            <a:pPr marL="457200" lvl="0" indent="-457200">
              <a:buFont typeface="Wingdings" pitchFamily="2" charset="2"/>
              <a:buChar char="v"/>
            </a:pPr>
            <a:r>
              <a:rPr lang="ru-RU" sz="3200" dirty="0">
                <a:solidFill>
                  <a:schemeClr val="tx1"/>
                </a:solidFill>
              </a:rPr>
              <a:t>кормить птиц различным кормом;</a:t>
            </a:r>
          </a:p>
          <a:p>
            <a:pPr marL="457200" lvl="0" indent="-457200">
              <a:buFont typeface="Wingdings" pitchFamily="2" charset="2"/>
              <a:buChar char="v"/>
            </a:pPr>
            <a:r>
              <a:rPr lang="ru-RU" sz="3200" dirty="0">
                <a:solidFill>
                  <a:schemeClr val="tx1"/>
                </a:solidFill>
              </a:rPr>
              <a:t>наблюдать и вести дневник наблюдений.</a:t>
            </a:r>
          </a:p>
          <a:p>
            <a:r>
              <a:rPr lang="ru-RU" sz="3200" b="1" dirty="0">
                <a:solidFill>
                  <a:schemeClr val="tx1"/>
                </a:solidFill>
              </a:rPr>
              <a:t>Узнали:</a:t>
            </a:r>
            <a:endParaRPr lang="ru-RU" sz="3200" dirty="0">
              <a:solidFill>
                <a:schemeClr val="tx1"/>
              </a:solidFill>
            </a:endParaRPr>
          </a:p>
          <a:p>
            <a:pPr marL="457200" lvl="0" indent="-457200">
              <a:buFont typeface="Wingdings" pitchFamily="2" charset="2"/>
              <a:buChar char="v"/>
            </a:pPr>
            <a:r>
              <a:rPr lang="ru-RU" sz="3200" dirty="0">
                <a:solidFill>
                  <a:schemeClr val="tx1"/>
                </a:solidFill>
              </a:rPr>
              <a:t>какие виды птиц остаются зимовать в наших краях, а какие прилетают к нам на зиму;  </a:t>
            </a:r>
          </a:p>
          <a:p>
            <a:pPr marL="457200" lvl="0" indent="-457200">
              <a:buFont typeface="Wingdings" pitchFamily="2" charset="2"/>
              <a:buChar char="v"/>
            </a:pPr>
            <a:r>
              <a:rPr lang="ru-RU" sz="3200" dirty="0">
                <a:solidFill>
                  <a:schemeClr val="tx1"/>
                </a:solidFill>
              </a:rPr>
              <a:t>как различить птиц по окраске;</a:t>
            </a:r>
          </a:p>
          <a:p>
            <a:pPr marL="457200" lvl="0" indent="-457200">
              <a:buFont typeface="Wingdings" pitchFamily="2" charset="2"/>
              <a:buChar char="v"/>
            </a:pPr>
            <a:r>
              <a:rPr lang="ru-RU" sz="3200" dirty="0">
                <a:solidFill>
                  <a:schemeClr val="tx1"/>
                </a:solidFill>
              </a:rPr>
              <a:t>какие корма предпочитают птицы;</a:t>
            </a:r>
          </a:p>
        </p:txBody>
      </p:sp>
    </p:spTree>
    <p:extLst>
      <p:ext uri="{BB962C8B-B14F-4D97-AF65-F5344CB8AC3E}">
        <p14:creationId xmlns:p14="http://schemas.microsoft.com/office/powerpoint/2010/main" val="11990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Юлия\Documents\ДЕТСКИЙ САД\ФОТО ДЛЯ ПРЕЗЕНТ\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1166843"/>
            <a:ext cx="7992888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/>
              <a:t>Сделали выводы:</a:t>
            </a:r>
            <a:endParaRPr lang="ru-RU" sz="4400" dirty="0"/>
          </a:p>
          <a:p>
            <a:pPr marL="342900" lvl="0" indent="-342900">
              <a:buFont typeface="Wingdings" pitchFamily="2" charset="2"/>
              <a:buChar char="v"/>
            </a:pPr>
            <a:r>
              <a:rPr lang="en-US" sz="2400" dirty="0"/>
              <a:t> </a:t>
            </a:r>
            <a:r>
              <a:rPr lang="ru-RU" sz="2400" dirty="0"/>
              <a:t>П</a:t>
            </a:r>
            <a:r>
              <a:rPr lang="ru-RU" sz="2400" dirty="0" smtClean="0"/>
              <a:t>тицы </a:t>
            </a:r>
            <a:r>
              <a:rPr lang="ru-RU" sz="2400" dirty="0"/>
              <a:t>становятся заметными и более активными с приходом тепла: чем ярче светит солнце, чем теплее, тем больше птиц на улице, тем они активнее;  </a:t>
            </a:r>
          </a:p>
          <a:p>
            <a:pPr marL="342900" lvl="0" indent="-342900">
              <a:buFont typeface="Wingdings" pitchFamily="2" charset="2"/>
              <a:buChar char="v"/>
            </a:pPr>
            <a:r>
              <a:rPr lang="ru-RU" sz="2400" dirty="0"/>
              <a:t>В ветреные дни птицы не прилетают.  </a:t>
            </a:r>
          </a:p>
          <a:p>
            <a:pPr marL="342900" lvl="0" indent="-342900">
              <a:buFont typeface="Wingdings" pitchFamily="2" charset="2"/>
              <a:buChar char="v"/>
            </a:pPr>
            <a:r>
              <a:rPr lang="ru-RU" sz="2400" dirty="0"/>
              <a:t>Из кормов голуби и воробьи предпочитают крошки от батона, а синицы - сало. Пшено едят дольше всего.</a:t>
            </a:r>
          </a:p>
          <a:p>
            <a:pPr marL="342900" lvl="0" indent="-342900">
              <a:buFont typeface="Wingdings" pitchFamily="2" charset="2"/>
              <a:buChar char="v"/>
            </a:pPr>
            <a:r>
              <a:rPr lang="ru-RU" sz="2400" dirty="0"/>
              <a:t>Воробьи и голуби прилетают стайками, а синички - по 2-3, сороки - поодиночке.</a:t>
            </a:r>
          </a:p>
          <a:p>
            <a:pPr marL="342900" lvl="0" indent="-342900">
              <a:buFont typeface="Wingdings" pitchFamily="2" charset="2"/>
              <a:buChar char="v"/>
            </a:pPr>
            <a:r>
              <a:rPr lang="ru-RU" sz="2400" dirty="0"/>
              <a:t>Кормушку посетили 5 видов птиц. Это воробьи, синицы, снегири, вороны и галки.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dirty="0"/>
              <a:t>За время действия проекта птицы привыкли получать корм, поэтому подкормку необходимо продолжить</a:t>
            </a:r>
          </a:p>
        </p:txBody>
      </p:sp>
    </p:spTree>
    <p:extLst>
      <p:ext uri="{BB962C8B-B14F-4D97-AF65-F5344CB8AC3E}">
        <p14:creationId xmlns:p14="http://schemas.microsoft.com/office/powerpoint/2010/main" val="284520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611560" y="188640"/>
            <a:ext cx="7848872" cy="914400"/>
          </a:xfrm>
          <a:prstGeom prst="round2Diag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Результат реализации проектной деятельности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89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Блок-схема: данные 1"/>
          <p:cNvSpPr/>
          <p:nvPr/>
        </p:nvSpPr>
        <p:spPr>
          <a:xfrm>
            <a:off x="107504" y="260648"/>
            <a:ext cx="6120680" cy="6120680"/>
          </a:xfrm>
          <a:prstGeom prst="flowChartInputOutpu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/>
              <a:t>-    Расширен кругозор детей о зимующих птицах.</a:t>
            </a:r>
          </a:p>
          <a:p>
            <a:r>
              <a:rPr lang="ru-RU" sz="2000" b="1" dirty="0"/>
              <a:t>- Улучшилась предметно-развивающая среда: художественной литературой, фотографиями, иллюстрациями, стихотворениями, рассказами о птицах, загадками.</a:t>
            </a:r>
          </a:p>
          <a:p>
            <a:r>
              <a:rPr lang="ru-RU" sz="2000" b="1" dirty="0"/>
              <a:t>- У детей сформировалась любознательность, творческие способности, познавательная активность, коммуникативные навыки.</a:t>
            </a:r>
          </a:p>
          <a:p>
            <a:r>
              <a:rPr lang="ru-RU" sz="2000" b="1" dirty="0"/>
              <a:t>- Воспитанники и их родители приняли активное участие в оказании помощи птицам в трудных зимних условиях.</a:t>
            </a:r>
          </a:p>
        </p:txBody>
      </p:sp>
    </p:spTree>
    <p:extLst>
      <p:ext uri="{BB962C8B-B14F-4D97-AF65-F5344CB8AC3E}">
        <p14:creationId xmlns:p14="http://schemas.microsoft.com/office/powerpoint/2010/main" val="229040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88640"/>
            <a:ext cx="820891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Организовывая </a:t>
            </a:r>
            <a:r>
              <a:rPr lang="ru-RU" b="1" dirty="0"/>
              <a:t>акцию,  мы педагоги поставили цель: воспитать у детей чувство ответственности за судьбу птиц, вызвать желание заботиться о них.  Наши ожидания полностью оправдались, в результате проведения акции « Птичья столовая»  дошкольники много узнали о зимующих птицах, об их строении, отдельных частях тела,  характерных признаках и некоторых особенностях образа жизни  в холодное время года.  В ходе акции было собрано большое количество  разнообразного корма для птиц (пшено, гречка, семена подсолнечника,   тыквы, ягоды калины, печенье, сухари, несоленое сало и др.).  В помощь родителям в приемных были оформлены папки – передвижки о том, какие бывают кормушки и домики для птиц,  стихи и рассказы с просьбой о помощи зимующим птицам</a:t>
            </a:r>
            <a:r>
              <a:rPr lang="ru-RU" b="1" dirty="0" smtClean="0"/>
              <a:t>.</a:t>
            </a:r>
            <a:endParaRPr lang="ru-RU" b="1" dirty="0"/>
          </a:p>
          <a:p>
            <a:r>
              <a:rPr lang="ru-RU" b="1" dirty="0"/>
              <a:t> Родители творчески подошли к акции.  Вместе с детьми изготовили своими руками 9  кормушек.  Все они были неповторимы. Разнообразный материал (фанера, картонные коробки, потолочная плитка, пластиковые бутылки и др.), всевозможные формы радовали глаз.  После того, как кормушки были изготовлены, дети презентовали их, рассказывая, из какого материала кормушка изготовлена и для каких птиц предназначена. Затем кормушки были развешены на территории ДОУ. Дети не просто участвовали в развешивании кормушек на деревьях. Время, проведенное на природе, стало для них маленьким праздником: ребята кормили пернатых, приготовленным заранее угощением, рассказывали стихи и разгадывали загадки о птицах, рисовали и лепили своих пернатых друзей. </a:t>
            </a:r>
          </a:p>
        </p:txBody>
      </p:sp>
    </p:spTree>
    <p:extLst>
      <p:ext uri="{BB962C8B-B14F-4D97-AF65-F5344CB8AC3E}">
        <p14:creationId xmlns:p14="http://schemas.microsoft.com/office/powerpoint/2010/main" val="423071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Лента лицом вниз 1"/>
          <p:cNvSpPr/>
          <p:nvPr/>
        </p:nvSpPr>
        <p:spPr>
          <a:xfrm>
            <a:off x="755576" y="5301208"/>
            <a:ext cx="7776864" cy="1368152"/>
          </a:xfrm>
          <a:prstGeom prst="ribbon">
            <a:avLst>
              <a:gd name="adj1" fmla="val 631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/>
              <a:t>Спасибо за внимание!!!!</a:t>
            </a:r>
            <a:endParaRPr lang="ru-RU" sz="4800" b="1" i="1" dirty="0"/>
          </a:p>
        </p:txBody>
      </p:sp>
      <p:pic>
        <p:nvPicPr>
          <p:cNvPr id="2050" name="Picture 2" descr="D:\Фотографии\фото экология(2)\IMG_061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5616"/>
            <a:ext cx="9144000" cy="642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88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Фотографии\фото детский сад\IMG_023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4468" y="-70112"/>
            <a:ext cx="9252520" cy="692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28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983" y="0"/>
            <a:ext cx="9144000" cy="658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Волна 1"/>
          <p:cNvSpPr/>
          <p:nvPr/>
        </p:nvSpPr>
        <p:spPr>
          <a:xfrm>
            <a:off x="899592" y="83634"/>
            <a:ext cx="7560840" cy="2049222"/>
          </a:xfrm>
          <a:prstGeom prst="wave">
            <a:avLst>
              <a:gd name="adj1" fmla="val 12500"/>
              <a:gd name="adj2" fmla="val 981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Проектная деятельность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«Птичья столовая!»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75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Фотографии\фото детский сад\IMG_024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5" y="-3154363"/>
            <a:ext cx="9875838" cy="131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0213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D:\Фотографии\фото детский сад\IMG_019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48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Фотографии\фото детский сад\IMG_032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9267" y="-90000"/>
            <a:ext cx="9263267" cy="69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755576" y="188640"/>
            <a:ext cx="7632848" cy="9144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Н</a:t>
            </a:r>
            <a:r>
              <a:rPr lang="ru-RU" sz="2400" b="1" dirty="0" smtClean="0"/>
              <a:t>епосредственно </a:t>
            </a:r>
            <a:r>
              <a:rPr lang="ru-RU" sz="2400" b="1" dirty="0"/>
              <a:t>– </a:t>
            </a:r>
            <a:r>
              <a:rPr lang="ru-RU" sz="2400" b="1" dirty="0" smtClean="0"/>
              <a:t>образовательная деятельность</a:t>
            </a:r>
          </a:p>
          <a:p>
            <a:pPr algn="ctr"/>
            <a:r>
              <a:rPr lang="ru-RU" sz="2400" b="1" dirty="0" smtClean="0"/>
              <a:t> </a:t>
            </a:r>
            <a:r>
              <a:rPr lang="ru-RU" sz="2400" b="1" dirty="0"/>
              <a:t>по </a:t>
            </a:r>
            <a:r>
              <a:rPr lang="ru-RU" sz="2400" b="1" dirty="0" smtClean="0"/>
              <a:t>ИЗО</a:t>
            </a:r>
            <a:r>
              <a:rPr lang="ru-RU" sz="2400" dirty="0"/>
              <a:t> </a:t>
            </a:r>
            <a:r>
              <a:rPr lang="ru-RU" sz="2400" dirty="0" smtClean="0"/>
              <a:t>   </a:t>
            </a:r>
            <a:r>
              <a:rPr lang="ru-RU" sz="2400" b="1" dirty="0" smtClean="0"/>
              <a:t>«Красивая </a:t>
            </a:r>
            <a:r>
              <a:rPr lang="ru-RU" sz="2400" b="1" dirty="0"/>
              <a:t>птичка»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6050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Непосредственно – </a:t>
            </a:r>
            <a:r>
              <a:rPr lang="ru-RU" sz="2400" b="1" dirty="0" smtClean="0">
                <a:solidFill>
                  <a:srgbClr val="FF0000"/>
                </a:solidFill>
              </a:rPr>
              <a:t>образовательная</a:t>
            </a:r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деятельность </a:t>
            </a:r>
            <a:r>
              <a:rPr lang="ru-RU" sz="2400" b="1" dirty="0">
                <a:solidFill>
                  <a:srgbClr val="FF0000"/>
                </a:solidFill>
              </a:rPr>
              <a:t>по ИЗО</a:t>
            </a:r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«Стайка снегирей на ветках рябины»</a:t>
            </a:r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1266" name="Picture 2" descr="D:\Фотографии\фото детский сад\IMG_027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85293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D:\Фотографии\фото детский сад\IMG_027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628800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66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Фотографии\фото детский сад\IMG_032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887"/>
            <a:ext cx="9167275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78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Фотографии\НОВЫЙ ГОД 2013\IMG_907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275" y="28334"/>
            <a:ext cx="9167275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41377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Юлия\Documents\ДЕТСКИЙ САД\ФОТО ДЛЯ ПРЕЗЕНТ\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4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474345"/>
            <a:ext cx="842493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i="1" u="sng" dirty="0">
                <a:solidFill>
                  <a:srgbClr val="002060"/>
                </a:solidFill>
              </a:rPr>
              <a:t>Актуальность</a:t>
            </a:r>
            <a:r>
              <a:rPr lang="ru-RU" sz="2400" i="1" dirty="0"/>
              <a:t>. Большое количество птиц гибнет в зимние холода. Человек может помочь им пережить зимнюю стужу.  В холодное время года перед зимующими птицами встают жизненно важные вопросы: как прокормиться. Доступной пищи становится значительно меньше, но потребность в ней возрастает. Иногда естественный корм становится практически недоступным, поэтому многие птицы не могут пережить зиму и погибают. Проведя диагностическую беседу, предложив детям презентацию о зимующих птицах: 8 детей назвали правильно почти всех птиц предложенных в презентации, 3 детей – 3 птицы, а 4 детей только 1 птицу. Из этого следует, что недостаточно информации в развивающей среде, дети мало наблюдают в природе, некоторые дети мало посещают детский сад. У детей не сформированы навыки оказания помощи птицам зимой.</a:t>
            </a:r>
          </a:p>
        </p:txBody>
      </p:sp>
    </p:spTree>
    <p:extLst>
      <p:ext uri="{BB962C8B-B14F-4D97-AF65-F5344CB8AC3E}">
        <p14:creationId xmlns:p14="http://schemas.microsoft.com/office/powerpoint/2010/main" val="2965606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Юлия\Documents\ДЕТСКИЙ САД\ФОТО ДЛЯ ПРЕЗЕНТ\i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7" y="-12306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1443673"/>
            <a:ext cx="809311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- расширять и обогащать знания детей о зимующих птицах;</a:t>
            </a:r>
          </a:p>
          <a:p>
            <a:r>
              <a:rPr lang="ru-RU" sz="2400" b="1" dirty="0"/>
              <a:t>- формировать положительное отношение к птицам родного края как части живого организма, требующим внимания, заботы и охраны;</a:t>
            </a:r>
          </a:p>
          <a:p>
            <a:r>
              <a:rPr lang="ru-RU" sz="2400" b="1" dirty="0"/>
              <a:t>-   привлечь внимание детей к проблеме подкормки птиц;</a:t>
            </a:r>
          </a:p>
          <a:p>
            <a:r>
              <a:rPr lang="ru-RU" sz="2400" b="1" dirty="0"/>
              <a:t>-  помочь пернатым друзьям в морозные зимние месяцы, вызвать у детей и взрослых желание оказывать действенную помощь птицам (изготовление кормушек); </a:t>
            </a:r>
          </a:p>
          <a:p>
            <a:r>
              <a:rPr lang="ru-RU" sz="2400" b="1" dirty="0"/>
              <a:t>-  раскрывать творческие способности детей в разных видах деятельности;</a:t>
            </a:r>
          </a:p>
          <a:p>
            <a:r>
              <a:rPr lang="ru-RU" sz="2400" b="1" dirty="0"/>
              <a:t>- воспитывать защитников природы, научить быть милосердными.</a:t>
            </a:r>
          </a:p>
        </p:txBody>
      </p:sp>
      <p:sp>
        <p:nvSpPr>
          <p:cNvPr id="5" name="Облако 4"/>
          <p:cNvSpPr/>
          <p:nvPr/>
        </p:nvSpPr>
        <p:spPr>
          <a:xfrm>
            <a:off x="539551" y="0"/>
            <a:ext cx="4068985" cy="1463080"/>
          </a:xfrm>
          <a:prstGeom prst="cloud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Ц е л и</a:t>
            </a:r>
            <a:r>
              <a:rPr lang="ru-RU" sz="4000" dirty="0" smtClean="0"/>
              <a:t>: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319081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Юлия\Documents\ДЕТСКИЙ САД\ФОТО ДЛЯ ПРЕЗЕНТ\i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1305342"/>
            <a:ext cx="78488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-  смастерить кормушки и установить их в удобных для птиц и для наблюдения местах;</a:t>
            </a:r>
          </a:p>
          <a:p>
            <a:r>
              <a:rPr lang="ru-RU" sz="2400" b="1" dirty="0"/>
              <a:t>-  проводить регулярные наблюдения за кормушками в течение всего периода;</a:t>
            </a:r>
          </a:p>
          <a:p>
            <a:r>
              <a:rPr lang="ru-RU" sz="2400" b="1" dirty="0"/>
              <a:t>-  фиксировать наблюдения в дневнике;</a:t>
            </a:r>
          </a:p>
          <a:p>
            <a:r>
              <a:rPr lang="ru-RU" sz="2400" b="1" dirty="0"/>
              <a:t>-  оценивать предпочтения разного типа корма птицами;</a:t>
            </a:r>
          </a:p>
          <a:p>
            <a:r>
              <a:rPr lang="ru-RU" sz="2400" b="1" dirty="0"/>
              <a:t>-   помочь пережить птицам холода;</a:t>
            </a:r>
          </a:p>
          <a:p>
            <a:r>
              <a:rPr lang="ru-RU" sz="2400" b="1" dirty="0"/>
              <a:t>-  усвоение правильного поведения при общении птицами. </a:t>
            </a:r>
          </a:p>
          <a:p>
            <a:r>
              <a:rPr lang="ru-RU" sz="2400" b="1" dirty="0"/>
              <a:t>-  закрепить знания детей о зимующих птицах, о роли человека в жизни зимующих птиц. </a:t>
            </a:r>
          </a:p>
          <a:p>
            <a:r>
              <a:rPr lang="ru-RU" sz="2400" b="1" dirty="0"/>
              <a:t> -  пополнить развивающую среду по теме проекта.</a:t>
            </a:r>
          </a:p>
        </p:txBody>
      </p:sp>
      <p:sp>
        <p:nvSpPr>
          <p:cNvPr id="3" name="Облако 2"/>
          <p:cNvSpPr/>
          <p:nvPr/>
        </p:nvSpPr>
        <p:spPr>
          <a:xfrm>
            <a:off x="755576" y="260648"/>
            <a:ext cx="4464496" cy="104469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З а д а ч и: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42805138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ятно 2 1"/>
          <p:cNvSpPr/>
          <p:nvPr/>
        </p:nvSpPr>
        <p:spPr>
          <a:xfrm>
            <a:off x="1763688" y="0"/>
            <a:ext cx="7560840" cy="4077072"/>
          </a:xfrm>
          <a:prstGeom prst="irregularSeal2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Направление проекта –</a:t>
            </a:r>
          </a:p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экологическое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32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Фотографии\фото детский сад\IMG_061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7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755576" y="188640"/>
            <a:ext cx="7920880" cy="1872208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Участники процесса: </a:t>
            </a:r>
            <a:r>
              <a:rPr lang="ru-RU" sz="3600" dirty="0" smtClean="0">
                <a:solidFill>
                  <a:srgbClr val="002060"/>
                </a:solidFill>
              </a:rPr>
              <a:t>дети средней группы № 5, воспитатели гр. №5, руководитель экологического кружка.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55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с двумя вырезанными противолежащими углами 1"/>
          <p:cNvSpPr/>
          <p:nvPr/>
        </p:nvSpPr>
        <p:spPr>
          <a:xfrm>
            <a:off x="539552" y="4581128"/>
            <a:ext cx="4464496" cy="1656184"/>
          </a:xfrm>
          <a:prstGeom prst="snip2Diag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Тип проекта: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Информационно-творческий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53709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79512" y="332656"/>
            <a:ext cx="4248092" cy="9144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Продолжительность</a:t>
            </a:r>
            <a:endParaRPr lang="ru-RU" sz="3600" dirty="0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4427604" y="5714601"/>
            <a:ext cx="4680520" cy="914400"/>
          </a:xfrm>
          <a:prstGeom prst="round2Diag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среднесрочный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25760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659</TotalTime>
  <Words>795</Words>
  <Application>Microsoft Office PowerPoint</Application>
  <PresentationFormat>Экран (4:3)</PresentationFormat>
  <Paragraphs>81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Непосредственно – образовательная деятельность по ИЗО «Стайка снегирей на ветках рябины»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</dc:creator>
  <cp:lastModifiedBy>Юлия</cp:lastModifiedBy>
  <cp:revision>50</cp:revision>
  <dcterms:created xsi:type="dcterms:W3CDTF">2013-04-02T13:36:49Z</dcterms:created>
  <dcterms:modified xsi:type="dcterms:W3CDTF">2016-03-20T09:05:10Z</dcterms:modified>
</cp:coreProperties>
</file>