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81A5A-2756-4B4F-9DE4-FCBA3C641C21}" type="datetimeFigureOut">
              <a:rPr lang="ru-RU" smtClean="0"/>
              <a:t>26.09.2015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B49CD-F7D4-4483-8DC6-5E20D3AD4411}" type="slidenum">
              <a:rPr lang="ru-RU" smtClean="0"/>
              <a:t>‹#›</a:t>
            </a:fld>
            <a:endParaRPr lang="ru-RU"/>
          </a:p>
        </p:txBody>
      </p:sp>
    </p:spTree>
    <p:extLst>
      <p:ext uri="{BB962C8B-B14F-4D97-AF65-F5344CB8AC3E}">
        <p14:creationId xmlns:p14="http://schemas.microsoft.com/office/powerpoint/2010/main" val="302416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9B49CD-F7D4-4483-8DC6-5E20D3AD4411}" type="slidenum">
              <a:rPr lang="ru-RU" smtClean="0"/>
              <a:t>4</a:t>
            </a:fld>
            <a:endParaRPr lang="ru-RU"/>
          </a:p>
        </p:txBody>
      </p:sp>
    </p:spTree>
    <p:extLst>
      <p:ext uri="{BB962C8B-B14F-4D97-AF65-F5344CB8AC3E}">
        <p14:creationId xmlns:p14="http://schemas.microsoft.com/office/powerpoint/2010/main" val="89429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6A6377-2661-44C0-898B-9CDDA72702CC}" type="datetimeFigureOut">
              <a:rPr lang="ru-RU" smtClean="0"/>
              <a:t>26.09.2015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76A6377-2661-44C0-898B-9CDDA72702CC}" type="datetimeFigureOut">
              <a:rPr lang="ru-RU" smtClean="0"/>
              <a:t>26.09.2015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76A6377-2661-44C0-898B-9CDDA72702CC}" type="datetimeFigureOut">
              <a:rPr lang="ru-RU" smtClean="0"/>
              <a:t>26.09.2015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55AD56-AE03-4EA6-B467-D5C30FB2537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76A6377-2661-44C0-898B-9CDDA72702CC}" type="datetimeFigureOut">
              <a:rPr lang="ru-RU" smtClean="0"/>
              <a:t>26.09.2015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55AD56-AE03-4EA6-B467-D5C30FB25371}"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6A6377-2661-44C0-898B-9CDDA72702CC}" type="datetimeFigureOut">
              <a:rPr lang="ru-RU" smtClean="0"/>
              <a:t>26.09.2015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76A6377-2661-44C0-898B-9CDDA72702CC}" type="datetimeFigureOut">
              <a:rPr lang="ru-RU" smtClean="0"/>
              <a:t>26.09.2015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55AD56-AE03-4EA6-B467-D5C30FB2537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6A6377-2661-44C0-898B-9CDDA72702CC}" type="datetimeFigureOut">
              <a:rPr lang="ru-RU" smtClean="0"/>
              <a:t>26.09.2015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76A6377-2661-44C0-898B-9CDDA72702CC}" type="datetimeFigureOut">
              <a:rPr lang="ru-RU" smtClean="0"/>
              <a:t>26.09.2015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76A6377-2661-44C0-898B-9CDDA72702CC}" type="datetimeFigureOut">
              <a:rPr lang="ru-RU" smtClean="0"/>
              <a:t>26.09.2015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55AD56-AE03-4EA6-B467-D5C30FB2537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6A6377-2661-44C0-898B-9CDDA72702CC}" type="datetimeFigureOut">
              <a:rPr lang="ru-RU" smtClean="0"/>
              <a:t>26.09.2015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55AD56-AE03-4EA6-B467-D5C30FB2537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6A6377-2661-44C0-898B-9CDDA72702CC}" type="datetimeFigureOut">
              <a:rPr lang="ru-RU" smtClean="0"/>
              <a:t>26.09.2015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55AD56-AE03-4EA6-B467-D5C30FB2537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76A6377-2661-44C0-898B-9CDDA72702CC}" type="datetimeFigureOut">
              <a:rPr lang="ru-RU" smtClean="0"/>
              <a:t>26.09.2015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F55AD56-AE03-4EA6-B467-D5C30FB2537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846640" cy="2664296"/>
          </a:xfrm>
        </p:spPr>
        <p:txBody>
          <a:bodyPr>
            <a:noAutofit/>
          </a:bodyPr>
          <a:lstStyle/>
          <a:p>
            <a:r>
              <a:rPr lang="ru-RU" sz="5400" dirty="0"/>
              <a:t>ЭКОЛОГИЧЕСКИЕ ПРОБЛЕМЫ ВОРОНЕЖСКОЙ ОБЛАСТИ</a:t>
            </a:r>
          </a:p>
        </p:txBody>
      </p:sp>
      <p:sp>
        <p:nvSpPr>
          <p:cNvPr id="3" name="Подзаголовок 2"/>
          <p:cNvSpPr>
            <a:spLocks noGrp="1"/>
          </p:cNvSpPr>
          <p:nvPr>
            <p:ph type="subTitle" idx="1"/>
          </p:nvPr>
        </p:nvSpPr>
        <p:spPr>
          <a:xfrm>
            <a:off x="4499992" y="5013176"/>
            <a:ext cx="4384576" cy="1473200"/>
          </a:xfrm>
        </p:spPr>
        <p:txBody>
          <a:bodyPr/>
          <a:lstStyle/>
          <a:p>
            <a:r>
              <a:rPr lang="ru-RU" dirty="0" smtClean="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71744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755576" y="1772816"/>
            <a:ext cx="3600400" cy="4248472"/>
          </a:xfrm>
        </p:spPr>
        <p:txBody>
          <a:bodyPr>
            <a:normAutofit/>
          </a:bodyPr>
          <a:lstStyle/>
          <a:p>
            <a:r>
              <a:rPr lang="ru-RU" sz="2400" dirty="0"/>
              <a:t>Воронежцам пока еще не время жаловаться на качество воздуха и воды, тем не менее вполне благоприятную картину легко смогут испортить и сами же жители нашей губернии, когда перестанут ценить и считать свои природные ресурсы.</a:t>
            </a:r>
          </a:p>
        </p:txBody>
      </p:sp>
      <p:sp>
        <p:nvSpPr>
          <p:cNvPr id="3" name="Заголовок 2"/>
          <p:cNvSpPr>
            <a:spLocks noGrp="1"/>
          </p:cNvSpPr>
          <p:nvPr>
            <p:ph type="title"/>
          </p:nvPr>
        </p:nvSpPr>
        <p:spPr>
          <a:xfrm>
            <a:off x="395536" y="188640"/>
            <a:ext cx="7776864" cy="1484784"/>
          </a:xfrm>
          <a:solidFill>
            <a:schemeClr val="accent2"/>
          </a:solidFill>
        </p:spPr>
        <p:txBody>
          <a:bodyPr/>
          <a:lstStyle/>
          <a:p>
            <a:pPr algn="ctr"/>
            <a:r>
              <a:rPr lang="ru-RU" b="1" dirty="0"/>
              <a:t>Экология Воронежа и экологические проблемы Воронежской области</a:t>
            </a:r>
            <a:br>
              <a:rPr lang="ru-RU" b="1" dirty="0"/>
            </a:b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984" y="2204864"/>
            <a:ext cx="4320480" cy="28083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49152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08720"/>
            <a:ext cx="7416824" cy="769441"/>
          </a:xfrm>
          <a:prstGeom prst="rect">
            <a:avLst/>
          </a:prstGeom>
          <a:noFill/>
        </p:spPr>
        <p:txBody>
          <a:bodyPr wrap="square" rtlCol="0">
            <a:spAutoFit/>
          </a:bodyPr>
          <a:lstStyle/>
          <a:p>
            <a:r>
              <a:rPr lang="ru-RU" sz="4400" dirty="0" smtClean="0">
                <a:solidFill>
                  <a:schemeClr val="accent1">
                    <a:lumMod val="50000"/>
                  </a:schemeClr>
                </a:solidFill>
              </a:rPr>
              <a:t>ЗАГРЯЗНЕНИЕ</a:t>
            </a:r>
            <a:r>
              <a:rPr lang="ru-RU" sz="4400" dirty="0" smtClean="0"/>
              <a:t> </a:t>
            </a:r>
            <a:r>
              <a:rPr lang="ru-RU" sz="4400" dirty="0" smtClean="0">
                <a:solidFill>
                  <a:schemeClr val="accent1">
                    <a:lumMod val="50000"/>
                  </a:schemeClr>
                </a:solidFill>
              </a:rPr>
              <a:t>АТМОСФЕРЫ</a:t>
            </a:r>
            <a:endParaRPr lang="ru-RU" sz="4400" dirty="0">
              <a:solidFill>
                <a:schemeClr val="accent1">
                  <a:lumMod val="50000"/>
                </a:schemeClr>
              </a:solidFill>
            </a:endParaRPr>
          </a:p>
        </p:txBody>
      </p:sp>
      <p:sp>
        <p:nvSpPr>
          <p:cNvPr id="5" name="TextBox 4"/>
          <p:cNvSpPr txBox="1"/>
          <p:nvPr/>
        </p:nvSpPr>
        <p:spPr>
          <a:xfrm>
            <a:off x="251520" y="1692800"/>
            <a:ext cx="2376264" cy="369332"/>
          </a:xfrm>
          <a:prstGeom prst="rect">
            <a:avLst/>
          </a:prstGeom>
          <a:noFill/>
        </p:spPr>
        <p:txBody>
          <a:bodyPr wrap="square" rtlCol="0">
            <a:spAutoFit/>
          </a:bodyPr>
          <a:lstStyle/>
          <a:p>
            <a:pPr algn="ctr"/>
            <a:r>
              <a:rPr lang="ru-RU" b="1" i="1" u="sng" dirty="0" smtClean="0">
                <a:solidFill>
                  <a:schemeClr val="bg2">
                    <a:lumMod val="50000"/>
                  </a:schemeClr>
                </a:solidFill>
              </a:rPr>
              <a:t>ТРАНСПОРТ</a:t>
            </a:r>
            <a:endParaRPr lang="ru-RU" b="1" i="1" u="sng" dirty="0">
              <a:solidFill>
                <a:schemeClr val="bg2">
                  <a:lumMod val="50000"/>
                </a:schemeClr>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062132"/>
            <a:ext cx="2520280" cy="1833504"/>
          </a:xfrm>
          <a:prstGeom prst="rect">
            <a:avLst/>
          </a:prstGeom>
        </p:spPr>
      </p:pic>
      <p:sp>
        <p:nvSpPr>
          <p:cNvPr id="8" name="TextBox 7"/>
          <p:cNvSpPr txBox="1"/>
          <p:nvPr/>
        </p:nvSpPr>
        <p:spPr>
          <a:xfrm>
            <a:off x="3920102" y="1751981"/>
            <a:ext cx="3493252" cy="369332"/>
          </a:xfrm>
          <a:prstGeom prst="rect">
            <a:avLst/>
          </a:prstGeom>
          <a:noFill/>
        </p:spPr>
        <p:txBody>
          <a:bodyPr wrap="square" rtlCol="0">
            <a:spAutoFit/>
          </a:bodyPr>
          <a:lstStyle/>
          <a:p>
            <a:pPr algn="ctr"/>
            <a:r>
              <a:rPr lang="ru-RU" b="1" i="1" u="sng" dirty="0" smtClean="0">
                <a:solidFill>
                  <a:schemeClr val="bg2">
                    <a:lumMod val="50000"/>
                  </a:schemeClr>
                </a:solidFill>
              </a:rPr>
              <a:t>ОТОПЛЕНИЕ ДОМОВ</a:t>
            </a:r>
            <a:endParaRPr lang="ru-RU" b="1" i="1" u="sng" dirty="0">
              <a:solidFill>
                <a:schemeClr val="bg2">
                  <a:lumMod val="50000"/>
                </a:schemeClr>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198" y="2276873"/>
            <a:ext cx="2611058" cy="1862396"/>
          </a:xfrm>
          <a:prstGeom prst="rect">
            <a:avLst/>
          </a:prstGeom>
        </p:spPr>
      </p:pic>
      <p:sp>
        <p:nvSpPr>
          <p:cNvPr id="10" name="TextBox 9"/>
          <p:cNvSpPr txBox="1"/>
          <p:nvPr/>
        </p:nvSpPr>
        <p:spPr>
          <a:xfrm>
            <a:off x="-164158" y="4151955"/>
            <a:ext cx="4429356" cy="369332"/>
          </a:xfrm>
          <a:prstGeom prst="rect">
            <a:avLst/>
          </a:prstGeom>
          <a:noFill/>
        </p:spPr>
        <p:txBody>
          <a:bodyPr wrap="square" rtlCol="0">
            <a:spAutoFit/>
          </a:bodyPr>
          <a:lstStyle/>
          <a:p>
            <a:pPr algn="ctr"/>
            <a:r>
              <a:rPr lang="ru-RU" b="1" i="1" u="sng" dirty="0" smtClean="0">
                <a:solidFill>
                  <a:schemeClr val="bg2">
                    <a:lumMod val="50000"/>
                  </a:schemeClr>
                </a:solidFill>
              </a:rPr>
              <a:t>ПРОМЫШЛЕННЫЕ ЗАГРЗНЕНИЯ</a:t>
            </a:r>
            <a:endParaRPr lang="ru-RU" b="1" i="1" u="sng" dirty="0">
              <a:solidFill>
                <a:schemeClr val="bg2">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81128"/>
            <a:ext cx="2687960" cy="1894172"/>
          </a:xfrm>
          <a:prstGeom prst="rect">
            <a:avLst/>
          </a:prstGeom>
        </p:spPr>
      </p:pic>
      <p:sp>
        <p:nvSpPr>
          <p:cNvPr id="13" name="TextBox 12"/>
          <p:cNvSpPr txBox="1"/>
          <p:nvPr/>
        </p:nvSpPr>
        <p:spPr>
          <a:xfrm>
            <a:off x="3960096" y="4160593"/>
            <a:ext cx="4212304" cy="369332"/>
          </a:xfrm>
          <a:prstGeom prst="rect">
            <a:avLst/>
          </a:prstGeom>
          <a:noFill/>
        </p:spPr>
        <p:txBody>
          <a:bodyPr wrap="square" rtlCol="0">
            <a:spAutoFit/>
          </a:bodyPr>
          <a:lstStyle/>
          <a:p>
            <a:pPr algn="ctr"/>
            <a:r>
              <a:rPr lang="ru-RU" b="1" i="1" u="sng" dirty="0" smtClean="0">
                <a:solidFill>
                  <a:schemeClr val="bg2">
                    <a:lumMod val="50000"/>
                  </a:schemeClr>
                </a:solidFill>
              </a:rPr>
              <a:t>РАЗЛИЧНЫЕ ПРИЧИНЫ</a:t>
            </a:r>
            <a:endParaRPr lang="ru-RU" b="1" i="1" u="sng" dirty="0">
              <a:solidFill>
                <a:schemeClr val="bg2">
                  <a:lumMod val="50000"/>
                </a:schemeClr>
              </a:solidFill>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8111" y="4491606"/>
            <a:ext cx="2936274" cy="1960130"/>
          </a:xfrm>
          <a:prstGeom prst="rect">
            <a:avLst/>
          </a:prstGeom>
        </p:spPr>
      </p:pic>
    </p:spTree>
    <p:extLst>
      <p:ext uri="{BB962C8B-B14F-4D97-AF65-F5344CB8AC3E}">
        <p14:creationId xmlns:p14="http://schemas.microsoft.com/office/powerpoint/2010/main" val="241693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539552" y="1556792"/>
            <a:ext cx="3352800" cy="4248472"/>
          </a:xfrm>
        </p:spPr>
        <p:txBody>
          <a:bodyPr/>
          <a:lstStyle/>
          <a:p>
            <a:r>
              <a:rPr lang="ru-RU" dirty="0" smtClean="0"/>
              <a:t>Ежегодно в области выбрасываются в атмосферу около 400 тыс. т. </a:t>
            </a:r>
            <a:r>
              <a:rPr lang="ru-RU" dirty="0"/>
              <a:t>з</a:t>
            </a:r>
            <a:r>
              <a:rPr lang="ru-RU" dirty="0" smtClean="0"/>
              <a:t>агрязняющих веществ.</a:t>
            </a:r>
            <a:br>
              <a:rPr lang="ru-RU" dirty="0" smtClean="0"/>
            </a:br>
            <a:r>
              <a:rPr lang="ru-RU" dirty="0" smtClean="0"/>
              <a:t>Очистными сооружениями улавливается около 14% из них. Воздух загрязнён углекислым газом, соединениями серы, азота, органическими соединениями, пылью.</a:t>
            </a:r>
            <a:br>
              <a:rPr lang="ru-RU" dirty="0" smtClean="0"/>
            </a:br>
            <a:r>
              <a:rPr lang="ru-RU" dirty="0" smtClean="0"/>
              <a:t>Главный загрязнитель атмосферы – автотранспорт.</a:t>
            </a:r>
            <a:br>
              <a:rPr lang="ru-RU" dirty="0" smtClean="0"/>
            </a:br>
            <a:endParaRPr lang="ru-RU" dirty="0"/>
          </a:p>
        </p:txBody>
      </p:sp>
      <p:sp>
        <p:nvSpPr>
          <p:cNvPr id="3" name="Заголовок 2"/>
          <p:cNvSpPr>
            <a:spLocks noGrp="1"/>
          </p:cNvSpPr>
          <p:nvPr>
            <p:ph type="title"/>
          </p:nvPr>
        </p:nvSpPr>
        <p:spPr>
          <a:xfrm>
            <a:off x="625236" y="329742"/>
            <a:ext cx="8339252" cy="939018"/>
          </a:xfrm>
        </p:spPr>
        <p:txBody>
          <a:bodyPr/>
          <a:lstStyle/>
          <a:p>
            <a:r>
              <a:rPr lang="ru-RU" dirty="0" smtClean="0"/>
              <a:t>Экологическое состояние атмосферы</a:t>
            </a:r>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1628800"/>
            <a:ext cx="4464496"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31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467544" y="476672"/>
            <a:ext cx="8064896" cy="5001345"/>
          </a:xfrm>
        </p:spPr>
        <p:txBody>
          <a:bodyPr>
            <a:normAutofit/>
          </a:bodyPr>
          <a:lstStyle/>
          <a:p>
            <a:r>
              <a:rPr lang="ru-RU" sz="2000" b="1" dirty="0"/>
              <a:t>На долю автотранспорта в нашей области пришлось порядка 80% загрязнения воздуха.</a:t>
            </a:r>
            <a:r>
              <a:rPr lang="ru-RU" sz="2000" dirty="0"/>
              <a:t> По расчетам экологов, наиболее остро отрицательные последствия выхлопных газов проявляются в крупных городах, где количество автомобилей на 1000 жителей превышает отметку 250-270 единиц. В Воронежской области одна машина приходится на трех ее жителей. По состоянию на первое января 2012 года в регионе зарегистрировано более 903 тысяч транспортных средств, из них автомобилей почти 730 тыс., в том числе легковых – 609 тыс. За 2011 год прирост транспорта составил более 44,5 тысяч. Данный процесс, отмечают эксперты, происходит в условиях существенного отставания экологических показателей отечественных авто и топлива от достигнутого мирового уровня, а также при запущенной улично-дорожной сети.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60960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671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251520" y="1052736"/>
            <a:ext cx="4015680" cy="5805264"/>
          </a:xfrm>
        </p:spPr>
        <p:txBody>
          <a:bodyPr>
            <a:normAutofit lnSpcReduction="10000"/>
          </a:bodyPr>
          <a:lstStyle/>
          <a:p>
            <a:r>
              <a:rPr lang="ru-RU" dirty="0"/>
              <a:t>Поверхностные воды области включают в себя 1197 речных водотоков, более 4000 озер, прудов и водохранилищ. Общая протяжённость речной сети составляет 9705 км. Главной водной артерией остается Дон с множеством притоков (реки Воронеж, Тихая Сосна, </a:t>
            </a:r>
            <a:r>
              <a:rPr lang="ru-RU" dirty="0" err="1"/>
              <a:t>Икорец</a:t>
            </a:r>
            <a:r>
              <a:rPr lang="ru-RU" dirty="0"/>
              <a:t>, Битюг, </a:t>
            </a:r>
            <a:r>
              <a:rPr lang="ru-RU" dirty="0" err="1"/>
              <a:t>Осередь</a:t>
            </a:r>
            <a:r>
              <a:rPr lang="ru-RU" dirty="0"/>
              <a:t>, </a:t>
            </a:r>
            <a:r>
              <a:rPr lang="ru-RU" dirty="0" err="1"/>
              <a:t>Богучарка</a:t>
            </a:r>
            <a:r>
              <a:rPr lang="ru-RU" dirty="0"/>
              <a:t>). </a:t>
            </a:r>
            <a:r>
              <a:rPr lang="ru-RU" dirty="0" smtClean="0"/>
              <a:t>Основными </a:t>
            </a:r>
            <a:r>
              <a:rPr lang="ru-RU" dirty="0"/>
              <a:t>загрязняющими веществами реки Дон являются легко- и </a:t>
            </a:r>
            <a:r>
              <a:rPr lang="ru-RU" dirty="0" err="1"/>
              <a:t>трудноокисляемые</a:t>
            </a:r>
            <a:r>
              <a:rPr lang="ru-RU" dirty="0"/>
              <a:t> органические вещества, фосфаты, азот, железо, соединения меди и нефтепродукты. В сравнении с прошлым годом возросла загрязненность по железу и азоту, уменьшилась по органическим веществам и нефтепродуктам. Наиболее загрязненным среди обследуемых объектов остается воронежское водохранилище. </a:t>
            </a:r>
          </a:p>
        </p:txBody>
      </p:sp>
      <p:sp>
        <p:nvSpPr>
          <p:cNvPr id="3" name="Заголовок 2"/>
          <p:cNvSpPr>
            <a:spLocks noGrp="1"/>
          </p:cNvSpPr>
          <p:nvPr>
            <p:ph type="title"/>
          </p:nvPr>
        </p:nvSpPr>
        <p:spPr>
          <a:xfrm>
            <a:off x="683567" y="404664"/>
            <a:ext cx="7615305" cy="504056"/>
          </a:xfrm>
        </p:spPr>
        <p:txBody>
          <a:bodyPr/>
          <a:lstStyle/>
          <a:p>
            <a:pPr algn="ctr"/>
            <a:r>
              <a:rPr lang="ru-RU" sz="4400" b="1" dirty="0"/>
              <a:t>Живая вода</a:t>
            </a:r>
            <a:r>
              <a:rPr lang="ru-RU" b="1" dirty="0"/>
              <a:t> </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1772816"/>
            <a:ext cx="4413951" cy="352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825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539552" y="1556792"/>
            <a:ext cx="3712840" cy="4536504"/>
          </a:xfrm>
        </p:spPr>
        <p:txBody>
          <a:bodyPr>
            <a:normAutofit/>
          </a:bodyPr>
          <a:lstStyle/>
          <a:p>
            <a:r>
              <a:rPr lang="ru-RU" sz="2000" dirty="0" smtClean="0"/>
              <a:t>В </a:t>
            </a:r>
            <a:r>
              <a:rPr lang="ru-RU" sz="2000" dirty="0"/>
              <a:t>почвах области уменьшается содержание гумуса и минеральных веществ. Около 25% почв области подвержено водной эрозии, а около 3,5% ветровой. Почвы области подкисляются, засоляются, переувлажняются, загрязняются. Разрушение почвы до почвообразующей породы </a:t>
            </a:r>
          </a:p>
        </p:txBody>
      </p:sp>
      <p:sp>
        <p:nvSpPr>
          <p:cNvPr id="3" name="Заголовок 2"/>
          <p:cNvSpPr>
            <a:spLocks noGrp="1"/>
          </p:cNvSpPr>
          <p:nvPr>
            <p:ph type="title"/>
          </p:nvPr>
        </p:nvSpPr>
        <p:spPr>
          <a:xfrm>
            <a:off x="539552" y="332656"/>
            <a:ext cx="7992888" cy="936104"/>
          </a:xfrm>
        </p:spPr>
        <p:txBody>
          <a:bodyPr/>
          <a:lstStyle/>
          <a:p>
            <a:r>
              <a:rPr lang="ru-RU" dirty="0"/>
              <a:t>Экологическое состояние почв</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1484784"/>
            <a:ext cx="4392488" cy="4104456"/>
          </a:xfrm>
          <a:prstGeom prst="ellipse">
            <a:avLst/>
          </a:prstGeom>
          <a:ln>
            <a:noFill/>
          </a:ln>
          <a:effectLst>
            <a:softEdge rad="112500"/>
          </a:effectLst>
        </p:spPr>
      </p:pic>
    </p:spTree>
    <p:extLst>
      <p:ext uri="{BB962C8B-B14F-4D97-AF65-F5344CB8AC3E}">
        <p14:creationId xmlns:p14="http://schemas.microsoft.com/office/powerpoint/2010/main" val="290639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4"/>
          <p:cNvSpPr>
            <a:spLocks noGrp="1"/>
          </p:cNvSpPr>
          <p:nvPr>
            <p:ph type="title"/>
          </p:nvPr>
        </p:nvSpPr>
        <p:spPr>
          <a:xfrm>
            <a:off x="251520" y="476672"/>
            <a:ext cx="7632848" cy="648072"/>
          </a:xfrm>
        </p:spPr>
        <p:txBody>
          <a:bodyPr/>
          <a:lstStyle/>
          <a:p>
            <a:r>
              <a:rPr lang="ru-RU" b="1" dirty="0"/>
              <a:t>«Чистый лес» в Воронежской области</a:t>
            </a:r>
            <a:br>
              <a:rPr lang="ru-RU" b="1" dirty="0"/>
            </a:br>
            <a:endParaRPr lang="ru-RU" dirty="0"/>
          </a:p>
        </p:txBody>
      </p:sp>
      <p:sp>
        <p:nvSpPr>
          <p:cNvPr id="7" name="Текст 6"/>
          <p:cNvSpPr>
            <a:spLocks noGrp="1"/>
          </p:cNvSpPr>
          <p:nvPr>
            <p:ph type="body" sz="half" idx="2"/>
          </p:nvPr>
        </p:nvSpPr>
        <p:spPr>
          <a:xfrm>
            <a:off x="0" y="1124744"/>
            <a:ext cx="8748464" cy="5616624"/>
          </a:xfrm>
        </p:spPr>
        <p:txBody>
          <a:bodyPr>
            <a:normAutofit/>
          </a:bodyPr>
          <a:lstStyle/>
          <a:p>
            <a:r>
              <a:rPr lang="ru-RU" dirty="0"/>
              <a:t>Задачей акции управления лесхоза Воронежской области, которая имела место с мая по июль, была организованная уборка самых загрязненных и захламленных участков — мест отдыха населения. После проведенного мероприятия экология Воронежа «пошла на поправку».</a:t>
            </a:r>
          </a:p>
          <a:p>
            <a:r>
              <a:rPr lang="ru-RU" dirty="0"/>
              <a:t>Как объекты для уборки были выбраны: берега рек и озер (</a:t>
            </a:r>
            <a:r>
              <a:rPr lang="ru-RU" dirty="0" err="1"/>
              <a:t>Богучарское</a:t>
            </a:r>
            <a:r>
              <a:rPr lang="ru-RU" dirty="0"/>
              <a:t> лесничество), автодороги (Давыдовское, </a:t>
            </a:r>
            <a:r>
              <a:rPr lang="ru-RU" dirty="0" err="1"/>
              <a:t>Воронцовское</a:t>
            </a:r>
            <a:r>
              <a:rPr lang="ru-RU" dirty="0"/>
              <a:t> лесничества), аллеи и парки (Бобровское лесничество), территории около санаториев, стадионов, оздоровительных детских лагерей (Павловское лесничество), места, ставшие традиционными для отдыха, и образовавшиеся в этих местах нелегальные свалки.</a:t>
            </a:r>
          </a:p>
          <a:p>
            <a:r>
              <a:rPr lang="ru-RU" dirty="0" smtClean="0"/>
              <a:t>Управление </a:t>
            </a:r>
            <a:r>
              <a:rPr lang="ru-RU" dirty="0"/>
              <a:t>отмечает, что проблема поддержания чистоты в лесах Воронежской области крайне актуальна. За прошедшую акцию «Чистый лес» все получили наглядный пример того, как можно «всем миром» решать проблемы экологии, привлекая муниципальные структуры, лесничества, общественные организации, жителей различных населенных пунктов. Только такое масштабное взаимодействие может позволить проводить серьезные мероприятия, результат которых будет видимым и реальным.</a:t>
            </a:r>
          </a:p>
          <a:p>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2"/>
            <a:ext cx="7690048" cy="4896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573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348880"/>
            <a:ext cx="7992888" cy="923330"/>
          </a:xfrm>
          <a:prstGeom prst="rect">
            <a:avLst/>
          </a:prstGeom>
          <a:noFill/>
        </p:spPr>
        <p:txBody>
          <a:bodyPr wrap="square" rtlCol="0">
            <a:spAutoFit/>
          </a:bodyPr>
          <a:lstStyle/>
          <a:p>
            <a:pPr algn="ctr"/>
            <a:r>
              <a:rPr lang="ru-RU" sz="5400" b="1" i="1" u="sng" dirty="0" smtClean="0"/>
              <a:t>Спасибо за внимание!!!</a:t>
            </a:r>
            <a:endParaRPr lang="ru-RU" sz="5400" b="1" i="1" u="sng" dirty="0"/>
          </a:p>
        </p:txBody>
      </p:sp>
    </p:spTree>
    <p:extLst>
      <p:ext uri="{BB962C8B-B14F-4D97-AF65-F5344CB8AC3E}">
        <p14:creationId xmlns:p14="http://schemas.microsoft.com/office/powerpoint/2010/main" val="1147999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TotalTime>
  <Words>516</Words>
  <Application>Microsoft Office PowerPoint</Application>
  <PresentationFormat>Экран (4:3)</PresentationFormat>
  <Paragraphs>22</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ЭКОЛОГИЧЕСКИЕ ПРОБЛЕМЫ ВОРОНЕЖСКОЙ ОБЛАСТИ</vt:lpstr>
      <vt:lpstr>Экология Воронежа и экологические проблемы Воронежской области </vt:lpstr>
      <vt:lpstr>Презентация PowerPoint</vt:lpstr>
      <vt:lpstr>Экологическое состояние атмосферы</vt:lpstr>
      <vt:lpstr>Презентация PowerPoint</vt:lpstr>
      <vt:lpstr>Живая вода </vt:lpstr>
      <vt:lpstr>Экологическое состояние почв</vt:lpstr>
      <vt:lpstr>«Чистый лес» в Воронежской области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ПРОБЛЕМЫ ВОРОНЕЖСКОЙ ОБЛАСТИ</dc:title>
  <dc:creator>Валерия</dc:creator>
  <cp:lastModifiedBy>dns</cp:lastModifiedBy>
  <cp:revision>10</cp:revision>
  <dcterms:created xsi:type="dcterms:W3CDTF">2015-05-11T11:27:20Z</dcterms:created>
  <dcterms:modified xsi:type="dcterms:W3CDTF">2015-09-26T16:35:16Z</dcterms:modified>
</cp:coreProperties>
</file>