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8" r:id="rId11"/>
    <p:sldId id="269" r:id="rId12"/>
    <p:sldId id="262" r:id="rId13"/>
    <p:sldId id="263" r:id="rId14"/>
    <p:sldId id="264"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31.10.2015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31.10.2015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31.10.2015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3568" y="908720"/>
            <a:ext cx="7772400" cy="2952328"/>
          </a:xfrm>
        </p:spPr>
        <p:txBody>
          <a:bodyPr>
            <a:normAutofit fontScale="90000"/>
          </a:bodyPr>
          <a:lstStyle/>
          <a:p>
            <a:r>
              <a:rPr lang="ru-RU" b="1" dirty="0" smtClean="0"/>
              <a:t>Создание предметно-пространственной </a:t>
            </a:r>
            <a:r>
              <a:rPr lang="ru-RU" b="1" dirty="0"/>
              <a:t>развивающей среды для организации игровой деятельности </a:t>
            </a:r>
            <a:r>
              <a:rPr lang="ru-RU" b="1" dirty="0" smtClean="0"/>
              <a:t>дошкольников в соответствии с ФГОС</a:t>
            </a:r>
            <a:endParaRPr lang="ru-RU" b="1" dirty="0"/>
          </a:p>
        </p:txBody>
      </p:sp>
      <p:sp>
        <p:nvSpPr>
          <p:cNvPr id="6" name="Подзаголовок 5"/>
          <p:cNvSpPr>
            <a:spLocks noGrp="1"/>
          </p:cNvSpPr>
          <p:nvPr>
            <p:ph type="subTitle" idx="1"/>
          </p:nvPr>
        </p:nvSpPr>
        <p:spPr>
          <a:xfrm>
            <a:off x="1371600" y="3886200"/>
            <a:ext cx="6400800" cy="1919064"/>
          </a:xfrm>
        </p:spPr>
        <p:txBody>
          <a:bodyPr>
            <a:normAutofit/>
          </a:bodyPr>
          <a:lstStyle/>
          <a:p>
            <a:pPr algn="r"/>
            <a:r>
              <a:rPr lang="ru-RU" sz="2000" b="1" i="1" dirty="0" smtClean="0">
                <a:solidFill>
                  <a:schemeClr val="tx1"/>
                </a:solidFill>
              </a:rPr>
              <a:t>Подготовила</a:t>
            </a:r>
          </a:p>
          <a:p>
            <a:pPr algn="r"/>
            <a:r>
              <a:rPr lang="ru-RU" sz="2000" b="1" i="1" dirty="0" smtClean="0">
                <a:solidFill>
                  <a:schemeClr val="tx1"/>
                </a:solidFill>
              </a:rPr>
              <a:t>Учитель – логопед МКДОУ д/с «Рябинка»</a:t>
            </a:r>
          </a:p>
          <a:p>
            <a:pPr algn="r"/>
            <a:r>
              <a:rPr lang="ru-RU" sz="2000" b="1" i="1" dirty="0" err="1" smtClean="0">
                <a:solidFill>
                  <a:schemeClr val="tx1"/>
                </a:solidFill>
              </a:rPr>
              <a:t>Порохова</a:t>
            </a:r>
            <a:r>
              <a:rPr lang="ru-RU" sz="2000" b="1" i="1" dirty="0" smtClean="0">
                <a:solidFill>
                  <a:schemeClr val="tx1"/>
                </a:solidFill>
              </a:rPr>
              <a:t> Э.Г.</a:t>
            </a:r>
          </a:p>
          <a:p>
            <a:pPr algn="r"/>
            <a:r>
              <a:rPr lang="ru-RU" sz="2000" b="1" i="1" dirty="0" smtClean="0">
                <a:solidFill>
                  <a:schemeClr val="tx1"/>
                </a:solidFill>
              </a:rPr>
              <a:t>Тайшет</a:t>
            </a:r>
          </a:p>
          <a:p>
            <a:pPr algn="r"/>
            <a:r>
              <a:rPr lang="ru-RU" sz="2000" b="1" i="1" dirty="0" smtClean="0">
                <a:solidFill>
                  <a:schemeClr val="tx1"/>
                </a:solidFill>
              </a:rPr>
              <a:t>Ноябрь 2015 год</a:t>
            </a:r>
          </a:p>
          <a:p>
            <a:endParaRPr lang="ru-RU" sz="2000" dirty="0"/>
          </a:p>
        </p:txBody>
      </p:sp>
    </p:spTree>
    <p:extLst>
      <p:ext uri="{BB962C8B-B14F-4D97-AF65-F5344CB8AC3E}">
        <p14:creationId xmlns:p14="http://schemas.microsoft.com/office/powerpoint/2010/main" val="99529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ru-RU" sz="3200" dirty="0" smtClean="0"/>
              <a:t>Перечень компонентов функционального модуля «Игровая»</a:t>
            </a:r>
            <a:endParaRPr lang="ru-RU" sz="3200" dirty="0"/>
          </a:p>
        </p:txBody>
      </p:sp>
      <p:sp>
        <p:nvSpPr>
          <p:cNvPr id="5" name="Объект 4"/>
          <p:cNvSpPr>
            <a:spLocks noGrp="1"/>
          </p:cNvSpPr>
          <p:nvPr>
            <p:ph idx="1"/>
          </p:nvPr>
        </p:nvSpPr>
        <p:spPr/>
        <p:txBody>
          <a:bodyPr>
            <a:normAutofit/>
          </a:bodyPr>
          <a:lstStyle/>
          <a:p>
            <a:r>
              <a:rPr lang="ru-RU" sz="2000" dirty="0" smtClean="0"/>
              <a:t>Автомобили разного размера, альбомы по живописи, настольные конструкторы, </a:t>
            </a:r>
            <a:r>
              <a:rPr lang="ru-RU" sz="2000" dirty="0" smtClean="0"/>
              <a:t>бубен и другие музыкальные инструменты, </a:t>
            </a:r>
            <a:r>
              <a:rPr lang="ru-RU" sz="2000" dirty="0" smtClean="0"/>
              <a:t>головоломки- лабиринты, горки, мягкие игровые модули,  деревянные  игрушки (пирамидки, домино, кубики), коляски, </a:t>
            </a:r>
          </a:p>
          <a:p>
            <a:r>
              <a:rPr lang="ru-RU" sz="2000" dirty="0" smtClean="0"/>
              <a:t>Набор игрушек-инструментов (молоточки, пилы) пластмассовый</a:t>
            </a:r>
            <a:endParaRPr lang="ru-RU" sz="2000" dirty="0"/>
          </a:p>
          <a:p>
            <a:r>
              <a:rPr lang="ru-RU" sz="2000" dirty="0" smtClean="0"/>
              <a:t>Набор «дорожные знаки», светофор</a:t>
            </a:r>
          </a:p>
          <a:p>
            <a:r>
              <a:rPr lang="ru-RU" sz="2000" dirty="0" smtClean="0"/>
              <a:t>Набор игрушек для игр с песком, водой</a:t>
            </a:r>
          </a:p>
          <a:p>
            <a:r>
              <a:rPr lang="ru-RU" sz="2000" dirty="0" smtClean="0"/>
              <a:t>Набор двусторонних досок для обучения письму, мелки, кубики с буквами, цифрами</a:t>
            </a:r>
          </a:p>
          <a:p>
            <a:r>
              <a:rPr lang="ru-RU" sz="2000" dirty="0" smtClean="0"/>
              <a:t>Наборы кухонной мебели и посуды для игр с куклами, мебель для кукол</a:t>
            </a:r>
          </a:p>
          <a:p>
            <a:r>
              <a:rPr lang="ru-RU" sz="2000" dirty="0" smtClean="0"/>
              <a:t>Наборы объемных вкладышей  и объемных тел</a:t>
            </a:r>
          </a:p>
          <a:p>
            <a:r>
              <a:rPr lang="ru-RU" sz="2000" dirty="0" smtClean="0"/>
              <a:t>Наборы для игр по теме «Профессии»</a:t>
            </a:r>
          </a:p>
          <a:p>
            <a:endParaRPr lang="ru-RU" sz="2000" dirty="0" smtClean="0"/>
          </a:p>
          <a:p>
            <a:endParaRPr lang="ru-RU" sz="2000" dirty="0"/>
          </a:p>
        </p:txBody>
      </p:sp>
    </p:spTree>
    <p:extLst>
      <p:ext uri="{BB962C8B-B14F-4D97-AF65-F5344CB8AC3E}">
        <p14:creationId xmlns:p14="http://schemas.microsoft.com/office/powerpoint/2010/main" val="1696528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980728"/>
            <a:ext cx="8229600" cy="4824536"/>
          </a:xfrm>
        </p:spPr>
        <p:txBody>
          <a:bodyPr>
            <a:normAutofit/>
          </a:bodyPr>
          <a:lstStyle/>
          <a:p>
            <a:pPr algn="l"/>
            <a:r>
              <a:rPr lang="ru-RU" sz="1800" dirty="0" smtClean="0">
                <a:latin typeface="+mn-lt"/>
                <a:cs typeface="Times New Roman" panose="02020603050405020304" pitchFamily="18" charset="0"/>
              </a:rPr>
              <a:t> </a:t>
            </a:r>
            <a:r>
              <a:rPr lang="ru-RU" sz="2000" dirty="0" smtClean="0">
                <a:latin typeface="+mn-lt"/>
                <a:cs typeface="Times New Roman" panose="02020603050405020304" pitchFamily="18" charset="0"/>
              </a:rPr>
              <a:t>Лото по лексическим темам, дидактические настольные игры</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разрезные картинки, </a:t>
            </a:r>
            <a:r>
              <a:rPr lang="ru-RU" sz="2000" dirty="0" err="1" smtClean="0">
                <a:latin typeface="+mn-lt"/>
                <a:cs typeface="Times New Roman" panose="02020603050405020304" pitchFamily="18" charset="0"/>
              </a:rPr>
              <a:t>пазлы</a:t>
            </a:r>
            <a:r>
              <a:rPr lang="ru-RU" sz="2000" dirty="0" smtClean="0">
                <a:latin typeface="+mn-lt"/>
                <a:cs typeface="Times New Roman" panose="02020603050405020304" pitchFamily="18" charset="0"/>
              </a:rPr>
              <a:t>, шнуровки</a:t>
            </a:r>
            <a:br>
              <a:rPr lang="ru-RU" sz="2000" dirty="0" smtClean="0">
                <a:latin typeface="+mn-lt"/>
                <a:cs typeface="Times New Roman" panose="02020603050405020304" pitchFamily="18" charset="0"/>
              </a:rPr>
            </a:br>
            <a:r>
              <a:rPr lang="ru-RU" sz="2000" dirty="0">
                <a:latin typeface="+mn-lt"/>
                <a:cs typeface="Times New Roman" panose="02020603050405020304" pitchFamily="18" charset="0"/>
              </a:rPr>
              <a:t/>
            </a:r>
            <a:br>
              <a:rPr lang="ru-RU" sz="2000" dirty="0">
                <a:latin typeface="+mn-lt"/>
                <a:cs typeface="Times New Roman" panose="02020603050405020304" pitchFamily="18" charset="0"/>
              </a:rPr>
            </a:br>
            <a:r>
              <a:rPr lang="ru-RU" sz="2000" dirty="0" smtClean="0">
                <a:latin typeface="+mn-lt"/>
                <a:cs typeface="Times New Roman" panose="02020603050405020304" pitchFamily="18" charset="0"/>
              </a:rPr>
              <a:t>наборы для игр мальчиков и девочек (семья, строительство, гараж, больница, ателье </a:t>
            </a:r>
            <a:r>
              <a:rPr lang="ru-RU" sz="2000" dirty="0" err="1" smtClean="0">
                <a:latin typeface="+mn-lt"/>
                <a:cs typeface="Times New Roman" panose="02020603050405020304" pitchFamily="18" charset="0"/>
              </a:rPr>
              <a:t>и.т.д</a:t>
            </a:r>
            <a:r>
              <a:rPr lang="ru-RU" sz="2000" dirty="0" smtClean="0">
                <a:latin typeface="+mn-lt"/>
                <a:cs typeface="Times New Roman" panose="02020603050405020304" pitchFamily="18" charset="0"/>
              </a:rPr>
              <a:t>)</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сюжетные картины разной тематики </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стойки, ширмы, маски, наборы разного вида театров</a:t>
            </a:r>
            <a:br>
              <a:rPr lang="ru-RU" sz="2000" dirty="0" smtClean="0">
                <a:latin typeface="+mn-lt"/>
                <a:cs typeface="Times New Roman" panose="02020603050405020304" pitchFamily="18" charset="0"/>
              </a:rPr>
            </a:br>
            <a:r>
              <a:rPr lang="ru-RU" sz="2000" dirty="0" smtClean="0">
                <a:latin typeface="+mn-lt"/>
                <a:cs typeface="Times New Roman" panose="02020603050405020304" pitchFamily="18" charset="0"/>
              </a:rPr>
              <a:t>одежда для </a:t>
            </a:r>
            <a:r>
              <a:rPr lang="ru-RU" sz="2000" dirty="0" err="1" smtClean="0">
                <a:latin typeface="+mn-lt"/>
                <a:cs typeface="Times New Roman" panose="02020603050405020304" pitchFamily="18" charset="0"/>
              </a:rPr>
              <a:t>ряжения</a:t>
            </a:r>
            <a:r>
              <a:rPr lang="ru-RU" sz="2000" dirty="0" smtClean="0">
                <a:latin typeface="+mn-lt"/>
                <a:cs typeface="Times New Roman" panose="02020603050405020304" pitchFamily="18" charset="0"/>
              </a:rPr>
              <a:t> </a:t>
            </a:r>
            <a:br>
              <a:rPr lang="ru-RU" sz="2000" dirty="0" smtClean="0">
                <a:latin typeface="+mn-lt"/>
                <a:cs typeface="Times New Roman" panose="02020603050405020304" pitchFamily="18" charset="0"/>
              </a:rPr>
            </a:br>
            <a:endParaRPr lang="ru-RU" sz="2000" dirty="0">
              <a:latin typeface="+mn-lt"/>
              <a:cs typeface="Times New Roman" panose="02020603050405020304" pitchFamily="18" charset="0"/>
            </a:endParaRPr>
          </a:p>
        </p:txBody>
      </p:sp>
    </p:spTree>
    <p:extLst>
      <p:ext uri="{BB962C8B-B14F-4D97-AF65-F5344CB8AC3E}">
        <p14:creationId xmlns:p14="http://schemas.microsoft.com/office/powerpoint/2010/main" val="2576746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Autofit/>
          </a:bodyPr>
          <a:lstStyle/>
          <a:p>
            <a:pPr hangingPunct="0"/>
            <a:r>
              <a:rPr lang="ru-RU" sz="2000" b="1" dirty="0">
                <a:latin typeface="Times New Roman" panose="02020603050405020304" pitchFamily="18" charset="0"/>
                <a:cs typeface="Times New Roman" panose="02020603050405020304" pitchFamily="18" charset="0"/>
              </a:rPr>
              <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Отдельно </a:t>
            </a:r>
            <a:r>
              <a:rPr lang="ru-RU" sz="2000" b="1" dirty="0">
                <a:latin typeface="Times New Roman" panose="02020603050405020304" pitchFamily="18" charset="0"/>
                <a:cs typeface="Times New Roman" panose="02020603050405020304" pitchFamily="18" charset="0"/>
              </a:rPr>
              <a:t>необходимо уделить внимание развивающим свойствам элементов РППС. Это обусловлено тем, что благодаря своему высокому развивающему </a:t>
            </a:r>
            <a:r>
              <a:rPr lang="ru-RU" sz="2000" b="1" dirty="0" smtClean="0">
                <a:latin typeface="Times New Roman" panose="02020603050405020304" pitchFamily="18" charset="0"/>
                <a:cs typeface="Times New Roman" panose="02020603050405020304" pitchFamily="18" charset="0"/>
              </a:rPr>
              <a:t>потенциалу</a:t>
            </a:r>
            <a:r>
              <a:rPr lang="ru-RU" sz="2000" b="1" dirty="0">
                <a:latin typeface="Times New Roman" panose="02020603050405020304" pitchFamily="18" charset="0"/>
                <a:cs typeface="Times New Roman" panose="02020603050405020304" pitchFamily="18" charset="0"/>
              </a:rPr>
              <a:t>, игровые средства могут быть использованы для детей с различным уровнем развития.</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Развивающие возможности элементов РППС характеризуются на основе оценки их «развивающего потенциала», полагая при этом, что чем выше этот потенциал, тем выше развивающие возможности. Степень этого потенциала можно оценить </a:t>
            </a:r>
            <a:r>
              <a:rPr lang="ru-RU" sz="2000" b="1" dirty="0" smtClean="0">
                <a:latin typeface="Times New Roman" panose="02020603050405020304" pitchFamily="18" charset="0"/>
                <a:cs typeface="Times New Roman" panose="02020603050405020304" pitchFamily="18" charset="0"/>
              </a:rPr>
              <a:t>следующим </a:t>
            </a:r>
            <a:r>
              <a:rPr lang="ru-RU" sz="2000" b="1" dirty="0">
                <a:latin typeface="Times New Roman" panose="02020603050405020304" pitchFamily="18" charset="0"/>
                <a:cs typeface="Times New Roman" panose="02020603050405020304" pitchFamily="18" charset="0"/>
              </a:rPr>
              <a:t>образом.</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Чем больше </a:t>
            </a:r>
            <a:r>
              <a:rPr lang="ru-RU" sz="2000" b="1" i="1" dirty="0">
                <a:latin typeface="Times New Roman" panose="02020603050405020304" pitchFamily="18" charset="0"/>
                <a:cs typeface="Times New Roman" panose="02020603050405020304" pitchFamily="18" charset="0"/>
              </a:rPr>
              <a:t>количество заданий</a:t>
            </a:r>
            <a:r>
              <a:rPr lang="ru-RU" sz="2000" b="1" dirty="0">
                <a:latin typeface="Times New Roman" panose="02020603050405020304" pitchFamily="18" charset="0"/>
                <a:cs typeface="Times New Roman" panose="02020603050405020304" pitchFamily="18" charset="0"/>
              </a:rPr>
              <a:t>, которые могут быть сформулированы перед </a:t>
            </a:r>
            <a:r>
              <a:rPr lang="ru-RU" sz="2000" b="1" dirty="0" err="1">
                <a:latin typeface="Times New Roman" panose="02020603050405020304" pitchFamily="18" charset="0"/>
                <a:cs typeface="Times New Roman" panose="02020603050405020304" pitchFamily="18" charset="0"/>
              </a:rPr>
              <a:t>ребѐнком</a:t>
            </a:r>
            <a:r>
              <a:rPr lang="ru-RU" sz="2000" b="1" dirty="0">
                <a:latin typeface="Times New Roman" panose="02020603050405020304" pitchFamily="18" charset="0"/>
                <a:cs typeface="Times New Roman" panose="02020603050405020304" pitchFamily="18" charset="0"/>
              </a:rPr>
              <a:t> с использованием элементов РППС таких заданий, чем больше ч</a:t>
            </a:r>
            <a:r>
              <a:rPr lang="ru-RU" sz="2000" b="1" i="1" dirty="0">
                <a:latin typeface="Times New Roman" panose="02020603050405020304" pitchFamily="18" charset="0"/>
                <a:cs typeface="Times New Roman" panose="02020603050405020304" pitchFamily="18" charset="0"/>
              </a:rPr>
              <a:t>исло </a:t>
            </a:r>
            <a:r>
              <a:rPr lang="ru-RU" sz="2000" b="1" i="1" dirty="0" smtClean="0">
                <a:latin typeface="Times New Roman" panose="02020603050405020304" pitchFamily="18" charset="0"/>
                <a:cs typeface="Times New Roman" panose="02020603050405020304" pitchFamily="18" charset="0"/>
              </a:rPr>
              <a:t>ступеней </a:t>
            </a:r>
            <a:r>
              <a:rPr lang="ru-RU" sz="2000" b="1" i="1" dirty="0">
                <a:latin typeface="Times New Roman" panose="02020603050405020304" pitchFamily="18" charset="0"/>
                <a:cs typeface="Times New Roman" panose="02020603050405020304" pitchFamily="18" charset="0"/>
              </a:rPr>
              <a:t>сложности, </a:t>
            </a:r>
            <a:r>
              <a:rPr lang="ru-RU" sz="2000" b="1" dirty="0">
                <a:latin typeface="Times New Roman" panose="02020603050405020304" pitchFamily="18" charset="0"/>
                <a:cs typeface="Times New Roman" panose="02020603050405020304" pitchFamily="18" charset="0"/>
              </a:rPr>
              <a:t>которые могут быть сформированы на основе образовательных</a:t>
            </a:r>
            <a:r>
              <a:rPr lang="ru-RU" sz="2000" b="1" i="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заданий и «высота» этих ступеней, чем равномернее их «высота», тем выше </a:t>
            </a:r>
            <a:r>
              <a:rPr lang="ru-RU" sz="2000" b="1" dirty="0" smtClean="0">
                <a:latin typeface="Times New Roman" panose="02020603050405020304" pitchFamily="18" charset="0"/>
                <a:cs typeface="Times New Roman" panose="02020603050405020304" pitchFamily="18" charset="0"/>
              </a:rPr>
              <a:t>развивающий </a:t>
            </a:r>
            <a:r>
              <a:rPr lang="ru-RU" sz="2000" b="1" dirty="0">
                <a:latin typeface="Times New Roman" panose="02020603050405020304" pitchFamily="18" charset="0"/>
                <a:cs typeface="Times New Roman" panose="02020603050405020304" pitchFamily="18" charset="0"/>
              </a:rPr>
              <a:t>потенциал элементов РППС.</a:t>
            </a:r>
            <a:br>
              <a:rPr lang="ru-RU" sz="2000" b="1" dirty="0">
                <a:latin typeface="Times New Roman" panose="02020603050405020304" pitchFamily="18" charset="0"/>
                <a:cs typeface="Times New Roman" panose="02020603050405020304" pitchFamily="18" charset="0"/>
              </a:rPr>
            </a:b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391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22514"/>
          </a:xfrm>
        </p:spPr>
        <p:txBody>
          <a:bodyPr>
            <a:normAutofit/>
          </a:bodyPr>
          <a:lstStyle/>
          <a:p>
            <a:r>
              <a:rPr lang="ru-RU" sz="3200" dirty="0">
                <a:latin typeface="Times New Roman" panose="02020603050405020304" pitchFamily="18" charset="0"/>
                <a:cs typeface="Times New Roman" panose="02020603050405020304" pitchFamily="18" charset="0"/>
              </a:rPr>
              <a:t>Коррекционно-развивающая среда в отличие от предметно - развивающей решает основную задачу коррекционной помощи и организацию условий для исправления и преодоления, адаптации детей с отклонениями в развитии. </a:t>
            </a:r>
          </a:p>
        </p:txBody>
      </p:sp>
    </p:spTree>
    <p:extLst>
      <p:ext uri="{BB962C8B-B14F-4D97-AF65-F5344CB8AC3E}">
        <p14:creationId xmlns:p14="http://schemas.microsoft.com/office/powerpoint/2010/main" val="1017279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19256" cy="1354162"/>
          </a:xfrm>
        </p:spPr>
        <p:txBody>
          <a:bodyPr>
            <a:normAutofit fontScale="90000"/>
          </a:bodyPr>
          <a:lstStyle/>
          <a:p>
            <a:r>
              <a:rPr lang="ru-RU" sz="3600" dirty="0" smtClean="0"/>
              <a:t/>
            </a:r>
            <a:br>
              <a:rPr lang="ru-RU" sz="3600" dirty="0" smtClean="0"/>
            </a:br>
            <a:r>
              <a:rPr lang="ru-RU" sz="3600" dirty="0" smtClean="0"/>
              <a:t>Компоненты функционального модуля </a:t>
            </a:r>
            <a:r>
              <a:rPr lang="ru-RU" sz="3600" b="1" dirty="0" smtClean="0"/>
              <a:t>Логопед</a:t>
            </a:r>
            <a:endParaRPr lang="ru-RU" sz="3600" b="1" dirty="0"/>
          </a:p>
        </p:txBody>
      </p:sp>
      <p:sp>
        <p:nvSpPr>
          <p:cNvPr id="4" name="Объект 3"/>
          <p:cNvSpPr>
            <a:spLocks noGrp="1"/>
          </p:cNvSpPr>
          <p:nvPr>
            <p:ph idx="1"/>
          </p:nvPr>
        </p:nvSpPr>
        <p:spPr>
          <a:xfrm>
            <a:off x="457200" y="1600200"/>
            <a:ext cx="8229600" cy="4709120"/>
          </a:xfrm>
        </p:spPr>
        <p:txBody>
          <a:bodyPr>
            <a:normAutofit fontScale="92500" lnSpcReduction="10000"/>
          </a:bodyPr>
          <a:lstStyle/>
          <a:p>
            <a:pPr marL="0" indent="0">
              <a:buNone/>
            </a:pPr>
            <a:r>
              <a:rPr lang="ru-RU" sz="2400" dirty="0" smtClean="0"/>
              <a:t>1</a:t>
            </a:r>
            <a:r>
              <a:rPr lang="ru-RU" sz="2400" b="1" dirty="0" smtClean="0">
                <a:latin typeface="+mj-lt"/>
              </a:rPr>
              <a:t>. Королевство зеркал. </a:t>
            </a:r>
            <a:r>
              <a:rPr lang="ru-RU" sz="2400" b="1" dirty="0">
                <a:latin typeface="+mj-lt"/>
              </a:rPr>
              <a:t>О</a:t>
            </a:r>
            <a:r>
              <a:rPr lang="ru-RU" sz="2400" b="1" dirty="0" smtClean="0">
                <a:latin typeface="+mj-lt"/>
              </a:rPr>
              <a:t>борудовано  </a:t>
            </a:r>
            <a:r>
              <a:rPr lang="ru-RU" sz="2400" b="1" dirty="0">
                <a:latin typeface="+mj-lt"/>
              </a:rPr>
              <a:t>настенным зеркалом, и индивидуальными зеркалами для детей, методическими пособиями необходимыми при автоматизации и дифференциации поставленных звуков. </a:t>
            </a:r>
          </a:p>
          <a:p>
            <a:pPr marL="0" indent="0">
              <a:buNone/>
            </a:pPr>
            <a:r>
              <a:rPr lang="ru-RU" sz="2400" b="1" dirty="0" smtClean="0">
                <a:latin typeface="+mj-lt"/>
              </a:rPr>
              <a:t>2. </a:t>
            </a:r>
            <a:r>
              <a:rPr lang="ru-RU" sz="2400" b="1" dirty="0">
                <a:latin typeface="+mj-lt"/>
              </a:rPr>
              <a:t>Зона игровой терапии. В логопедическом кабинете подобраны пособия, в том числе сделанные своими руками, дидактические </a:t>
            </a:r>
            <a:r>
              <a:rPr lang="ru-RU" sz="2400" b="1" dirty="0" smtClean="0">
                <a:latin typeface="+mj-lt"/>
              </a:rPr>
              <a:t>игры: игрушки –стимуляторы и сказочные герои для выполнения артикуляционной гимнастики, карточки с упражнениями для язычка, пальчиковой гимнастики, мелкие игрушки, коврики для тактильно-кинестетической стимуляции пальцев рук, массажные шарики, мячи для укрепления кисти рук; шнуровки, трафареты; разрезные картинки; тематические лото; </a:t>
            </a:r>
            <a:r>
              <a:rPr lang="ru-RU" sz="2400" b="1" dirty="0" err="1" smtClean="0">
                <a:latin typeface="+mj-lt"/>
              </a:rPr>
              <a:t>пазлы</a:t>
            </a:r>
            <a:r>
              <a:rPr lang="ru-RU" sz="2400" b="1" dirty="0" smtClean="0">
                <a:latin typeface="+mj-lt"/>
              </a:rPr>
              <a:t>; наборы кубиков, букв, муляжи, куклы, фигурки животных; настольные игры.</a:t>
            </a:r>
            <a:endParaRPr lang="ru-RU" sz="2400" b="1" dirty="0">
              <a:latin typeface="+mj-lt"/>
            </a:endParaRPr>
          </a:p>
        </p:txBody>
      </p:sp>
    </p:spTree>
    <p:extLst>
      <p:ext uri="{BB962C8B-B14F-4D97-AF65-F5344CB8AC3E}">
        <p14:creationId xmlns:p14="http://schemas.microsoft.com/office/powerpoint/2010/main" val="653010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60648"/>
            <a:ext cx="8229600" cy="5976664"/>
          </a:xfrm>
        </p:spPr>
        <p:txBody>
          <a:bodyPr>
            <a:noAutofit/>
          </a:bodyPr>
          <a:lstStyle/>
          <a:p>
            <a:pPr algn="l"/>
            <a:r>
              <a:rPr lang="ru-RU" sz="2000" b="1" dirty="0" smtClean="0"/>
              <a:t>3. «Центр </a:t>
            </a:r>
            <a:r>
              <a:rPr lang="ru-RU" sz="2000" b="1" dirty="0"/>
              <a:t>речевого дыхания» (пособия для выработки целенаправленной воздушной струи</a:t>
            </a:r>
            <a:r>
              <a:rPr lang="ru-RU" sz="2000" b="1" dirty="0" smtClean="0"/>
              <a:t>» - султанчики, дудочки, свистульки, дыхательные тренажеры, воздушные шары, мыльные пузыри, коктейльные трубочки и др.</a:t>
            </a:r>
            <a:br>
              <a:rPr lang="ru-RU" sz="2000" b="1" dirty="0" smtClean="0"/>
            </a:br>
            <a:r>
              <a:rPr lang="ru-RU" sz="2000" b="1" dirty="0"/>
              <a:t/>
            </a:r>
            <a:br>
              <a:rPr lang="ru-RU" sz="2000" b="1" dirty="0"/>
            </a:br>
            <a:r>
              <a:rPr lang="ru-RU" sz="2000" b="1" dirty="0" smtClean="0"/>
              <a:t>4.</a:t>
            </a:r>
            <a:r>
              <a:rPr lang="ru-RU" sz="2000" b="1" dirty="0"/>
              <a:t> </a:t>
            </a:r>
            <a:r>
              <a:rPr lang="ru-RU" sz="2000" b="1" dirty="0" smtClean="0"/>
              <a:t>Зона обучения грамоте -  </a:t>
            </a:r>
            <a:r>
              <a:rPr lang="ru-RU" sz="2000" b="1" dirty="0"/>
              <a:t>«Звукобуквенные домики» </a:t>
            </a:r>
            <a:r>
              <a:rPr lang="ru-RU" sz="2000" b="1" dirty="0" smtClean="0"/>
              <a:t>- игры </a:t>
            </a:r>
            <a:r>
              <a:rPr lang="ru-RU" sz="2000" b="1" dirty="0"/>
              <a:t>с буквами, словами, звуковые символы, настенное пособие для звукового анализа и </a:t>
            </a:r>
            <a:r>
              <a:rPr lang="ru-RU" sz="2000" b="1" dirty="0" smtClean="0"/>
              <a:t>синтеза, схемы - раздели </a:t>
            </a:r>
            <a:r>
              <a:rPr lang="ru-RU" sz="2000" b="1" dirty="0"/>
              <a:t>слово на </a:t>
            </a:r>
            <a:r>
              <a:rPr lang="ru-RU" sz="2000" b="1" dirty="0" smtClean="0"/>
              <a:t>части, </a:t>
            </a:r>
            <a:r>
              <a:rPr lang="ru-RU" sz="2000" b="1" dirty="0"/>
              <a:t>схемы предложений, «</a:t>
            </a:r>
            <a:r>
              <a:rPr lang="ru-RU" sz="2000" b="1" dirty="0" err="1"/>
              <a:t>Букварики</a:t>
            </a:r>
            <a:r>
              <a:rPr lang="ru-RU" sz="2000" b="1" dirty="0"/>
              <a:t>» (наглядный дидактический материал для обучения первоначальным навыкам чтения) </a:t>
            </a:r>
            <a:r>
              <a:rPr lang="ru-RU" sz="2000" b="1" dirty="0" smtClean="0"/>
              <a:t/>
            </a:r>
            <a:br>
              <a:rPr lang="ru-RU" sz="2000" b="1" dirty="0" smtClean="0"/>
            </a:br>
            <a:r>
              <a:rPr lang="ru-RU" sz="2000" b="1" dirty="0"/>
              <a:t/>
            </a:r>
            <a:br>
              <a:rPr lang="ru-RU" sz="2000" b="1" dirty="0"/>
            </a:br>
            <a:r>
              <a:rPr lang="ru-RU" sz="2000" b="1" dirty="0" smtClean="0"/>
              <a:t>5. «Речевая зона» - игровые </a:t>
            </a:r>
            <a:r>
              <a:rPr lang="ru-RU" sz="2000" b="1" dirty="0"/>
              <a:t>упражнения на развитие психологической базы речи, </a:t>
            </a:r>
            <a:r>
              <a:rPr lang="ru-RU" sz="2000" b="1" dirty="0" err="1"/>
              <a:t>учебно</a:t>
            </a:r>
            <a:r>
              <a:rPr lang="ru-RU" sz="2000" b="1" dirty="0"/>
              <a:t> – наглядные пособия для развития познавательной деятельности, формирования лексико-грамматических категорий и связной </a:t>
            </a:r>
            <a:r>
              <a:rPr lang="ru-RU" sz="2000" b="1" dirty="0" smtClean="0"/>
              <a:t>речи: картинки на классификацию и обобщение, 4 лишний, сюжетные картинки и картины «времена года», серии картин, опорные таблицы, алгоритмы для рассказывания</a:t>
            </a:r>
            <a:r>
              <a:rPr lang="ru-RU" sz="2000" b="1" dirty="0"/>
              <a:t/>
            </a:r>
            <a:br>
              <a:rPr lang="ru-RU" sz="2000" b="1" dirty="0"/>
            </a:br>
            <a:endParaRPr lang="ru-RU" sz="2000" b="1" dirty="0"/>
          </a:p>
        </p:txBody>
      </p:sp>
    </p:spTree>
    <p:extLst>
      <p:ext uri="{BB962C8B-B14F-4D97-AF65-F5344CB8AC3E}">
        <p14:creationId xmlns:p14="http://schemas.microsoft.com/office/powerpoint/2010/main" val="2819694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14602"/>
          </a:xfrm>
        </p:spPr>
        <p:txBody>
          <a:bodyPr>
            <a:normAutofit fontScale="90000"/>
          </a:bodyPr>
          <a:lstStyle/>
          <a:p>
            <a:r>
              <a:rPr lang="ru-RU" sz="2400" b="1" dirty="0" smtClean="0"/>
              <a:t>Вывод:</a:t>
            </a:r>
            <a:r>
              <a:rPr lang="ru-RU" sz="2400" dirty="0" smtClean="0"/>
              <a:t/>
            </a:r>
            <a:br>
              <a:rPr lang="ru-RU" sz="2400" dirty="0" smtClean="0"/>
            </a:br>
            <a:r>
              <a:rPr lang="ru-RU" sz="2400" dirty="0" smtClean="0"/>
              <a:t/>
            </a:r>
            <a:br>
              <a:rPr lang="ru-RU" sz="2400" dirty="0" smtClean="0"/>
            </a:br>
            <a:r>
              <a:rPr lang="ru-RU" sz="2400" b="1" dirty="0" smtClean="0">
                <a:solidFill>
                  <a:srgbClr val="FF0000"/>
                </a:solidFill>
              </a:rPr>
              <a:t>Создавая ППРС в </a:t>
            </a:r>
            <a:r>
              <a:rPr lang="ru-RU" sz="2400" b="1" dirty="0">
                <a:solidFill>
                  <a:srgbClr val="FF0000"/>
                </a:solidFill>
              </a:rPr>
              <a:t>образовательной </a:t>
            </a:r>
            <a:r>
              <a:rPr lang="ru-RU" sz="2400" b="1" dirty="0" smtClean="0">
                <a:solidFill>
                  <a:srgbClr val="FF0000"/>
                </a:solidFill>
              </a:rPr>
              <a:t>организации необходимо учитывать ведущую роль игровой деятельности. Игровая среда должна быть такой, чтобы она была насыщенной, безопасной, </a:t>
            </a:r>
            <a:r>
              <a:rPr lang="ru-RU" sz="2400" b="1" dirty="0" err="1" smtClean="0">
                <a:solidFill>
                  <a:srgbClr val="FF0000"/>
                </a:solidFill>
              </a:rPr>
              <a:t>соотвествовала</a:t>
            </a:r>
            <a:r>
              <a:rPr lang="ru-RU" sz="2400" b="1" dirty="0" smtClean="0">
                <a:solidFill>
                  <a:srgbClr val="FF0000"/>
                </a:solidFill>
              </a:rPr>
              <a:t> возрастным и </a:t>
            </a:r>
            <a:r>
              <a:rPr lang="ru-RU" sz="2400" b="1" dirty="0" err="1" smtClean="0">
                <a:solidFill>
                  <a:srgbClr val="FF0000"/>
                </a:solidFill>
              </a:rPr>
              <a:t>полоролевым</a:t>
            </a:r>
            <a:r>
              <a:rPr lang="ru-RU" sz="2400" b="1" dirty="0" smtClean="0">
                <a:solidFill>
                  <a:srgbClr val="FF0000"/>
                </a:solidFill>
              </a:rPr>
              <a:t> особенностям детей;   дала  </a:t>
            </a:r>
            <a:r>
              <a:rPr lang="ru-RU" sz="2400" b="1" dirty="0">
                <a:solidFill>
                  <a:srgbClr val="FF0000"/>
                </a:solidFill>
              </a:rPr>
              <a:t>возможность стать детям счастливыми, чтоб они могли  заглянуть в огромный неопознанный мир, помочь  дошкольнику  быть более свободным и открытым, дать возможность самоутвердиться и реализоваться, развить чувство ответственности, собственной значимости, повысить  самооценку и позволить ребенку понять: его любят таким, какой он есть, с его мнением считаются и ценят его индивидуальность.</a:t>
            </a:r>
            <a:br>
              <a:rPr lang="ru-RU" sz="2400" b="1" dirty="0">
                <a:solidFill>
                  <a:srgbClr val="FF0000"/>
                </a:solidFill>
              </a:rPr>
            </a:br>
            <a:endParaRPr lang="ru-RU" sz="2400" b="1" dirty="0">
              <a:solidFill>
                <a:srgbClr val="FF0000"/>
              </a:solidFill>
            </a:endParaRPr>
          </a:p>
        </p:txBody>
      </p:sp>
    </p:spTree>
    <p:extLst>
      <p:ext uri="{BB962C8B-B14F-4D97-AF65-F5344CB8AC3E}">
        <p14:creationId xmlns:p14="http://schemas.microsoft.com/office/powerpoint/2010/main" val="1716821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14602"/>
          </a:xfrm>
        </p:spPr>
        <p:txBody>
          <a:bodyPr>
            <a:normAutofit/>
          </a:bodyPr>
          <a:lstStyle/>
          <a:p>
            <a:r>
              <a:rPr lang="ru-RU" sz="5400" b="1" dirty="0" smtClean="0">
                <a:solidFill>
                  <a:srgbClr val="002060"/>
                </a:solidFill>
              </a:rPr>
              <a:t>Спасибо за внимание!!!!</a:t>
            </a:r>
            <a:endParaRPr lang="ru-RU" sz="5400" b="1" dirty="0">
              <a:solidFill>
                <a:srgbClr val="002060"/>
              </a:solidFill>
            </a:endParaRPr>
          </a:p>
        </p:txBody>
      </p:sp>
    </p:spTree>
    <p:extLst>
      <p:ext uri="{BB962C8B-B14F-4D97-AF65-F5344CB8AC3E}">
        <p14:creationId xmlns:p14="http://schemas.microsoft.com/office/powerpoint/2010/main" val="230039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548681"/>
            <a:ext cx="7772400" cy="1728191"/>
          </a:xfrm>
        </p:spPr>
        <p:txBody>
          <a:bodyPr>
            <a:normAutofit/>
          </a:bodyPr>
          <a:lstStyle/>
          <a:p>
            <a:r>
              <a:rPr lang="ru-RU" sz="2400" b="1" dirty="0"/>
              <a:t>Л.С. Выготский </a:t>
            </a:r>
            <a:r>
              <a:rPr lang="ru-RU" sz="2400" b="1" i="1" dirty="0"/>
              <a:t>писал, что путь к правильному воспитанию лежит через организацию среды…</a:t>
            </a:r>
            <a:br>
              <a:rPr lang="ru-RU" sz="2400" b="1" i="1" dirty="0"/>
            </a:br>
            <a:endParaRPr lang="ru-RU" sz="2400" dirty="0"/>
          </a:p>
        </p:txBody>
      </p:sp>
      <p:sp>
        <p:nvSpPr>
          <p:cNvPr id="5" name="Подзаголовок 4"/>
          <p:cNvSpPr>
            <a:spLocks noGrp="1"/>
          </p:cNvSpPr>
          <p:nvPr>
            <p:ph type="subTitle" idx="1"/>
          </p:nvPr>
        </p:nvSpPr>
        <p:spPr>
          <a:xfrm>
            <a:off x="1115616" y="1844824"/>
            <a:ext cx="6696744" cy="3865984"/>
          </a:xfrm>
        </p:spPr>
        <p:txBody>
          <a:bodyPr>
            <a:normAutofit fontScale="77500" lnSpcReduction="20000"/>
          </a:bodyPr>
          <a:lstStyle/>
          <a:p>
            <a:r>
              <a:rPr lang="ru-RU" sz="3100" b="1" dirty="0">
                <a:solidFill>
                  <a:schemeClr val="tx1"/>
                </a:solidFill>
              </a:rPr>
              <a:t>В соответствии с новыми федеральными государственными стандартами развивающая предметно-пространственная среда определяется как «часть образовательной среды, представленная специально организованным пространством, материалами, оборудованием и инвентарем для развития детей дошкольного возраста в соответствии с особенностями каждого возрастного этапа, охраны и укрепления их здоровья, учета особенностей и коррекции недостатков их </a:t>
            </a:r>
            <a:r>
              <a:rPr lang="ru-RU" sz="3100" b="1" dirty="0" smtClean="0">
                <a:solidFill>
                  <a:schemeClr val="tx1"/>
                </a:solidFill>
              </a:rPr>
              <a:t>развития»</a:t>
            </a:r>
            <a:endParaRPr lang="ru-RU" sz="2000" dirty="0"/>
          </a:p>
        </p:txBody>
      </p:sp>
    </p:spTree>
    <p:extLst>
      <p:ext uri="{BB962C8B-B14F-4D97-AF65-F5344CB8AC3E}">
        <p14:creationId xmlns:p14="http://schemas.microsoft.com/office/powerpoint/2010/main" val="785623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098578"/>
          </a:xfrm>
        </p:spPr>
        <p:txBody>
          <a:bodyPr>
            <a:normAutofit/>
          </a:bodyPr>
          <a:lstStyle/>
          <a:p>
            <a:pPr hangingPunct="0"/>
            <a:r>
              <a:rPr lang="ru-RU" sz="2400" b="1" dirty="0"/>
              <a:t>В каждой ДОО развивающая предметно-пространственная среда обладает </a:t>
            </a:r>
            <a:r>
              <a:rPr lang="ru-RU" sz="2400" b="1" dirty="0" smtClean="0"/>
              <a:t>свойствами </a:t>
            </a:r>
            <a:r>
              <a:rPr lang="ru-RU" sz="2400" b="1" dirty="0"/>
              <a:t>открытой системы и выполняет образовательную, развивающую, </a:t>
            </a:r>
            <a:r>
              <a:rPr lang="ru-RU" sz="2400" b="1" dirty="0" smtClean="0"/>
              <a:t>воспитывающую</a:t>
            </a:r>
            <a:r>
              <a:rPr lang="ru-RU" sz="2400" b="1" dirty="0"/>
              <a:t>, стимулирующую функции. </a:t>
            </a:r>
            <a:br>
              <a:rPr lang="ru-RU" sz="2400" b="1" dirty="0"/>
            </a:br>
            <a:r>
              <a:rPr lang="ru-RU" sz="2400" b="1" dirty="0"/>
              <a:t> </a:t>
            </a:r>
            <a:br>
              <a:rPr lang="ru-RU" sz="2400" b="1" dirty="0"/>
            </a:br>
            <a:r>
              <a:rPr lang="ru-RU" sz="2400" b="1" dirty="0"/>
              <a:t>В процессе взросления ребенка все компоненты (игрушки, оборудование, </a:t>
            </a:r>
            <a:r>
              <a:rPr lang="ru-RU" sz="2400" b="1" dirty="0" smtClean="0"/>
              <a:t>мебель </a:t>
            </a:r>
            <a:r>
              <a:rPr lang="ru-RU" sz="2400" b="1" dirty="0"/>
              <a:t>и пр. материалы) развивающей предметно-пространственной среды также необходимо менять, обновлять и пополнять. Как следствие, среда должна быть не только развивающей, но и </a:t>
            </a:r>
            <a:r>
              <a:rPr lang="ru-RU" sz="2400" b="1" i="1" u="sng" dirty="0"/>
              <a:t>развивающейся</a:t>
            </a:r>
            <a:r>
              <a:rPr lang="ru-RU" sz="2400" b="1" dirty="0"/>
              <a:t>. </a:t>
            </a:r>
            <a:br>
              <a:rPr lang="ru-RU" sz="2400" b="1" dirty="0"/>
            </a:br>
            <a:endParaRPr lang="ru-RU" sz="2400" b="1" dirty="0"/>
          </a:p>
        </p:txBody>
      </p:sp>
    </p:spTree>
    <p:extLst>
      <p:ext uri="{BB962C8B-B14F-4D97-AF65-F5344CB8AC3E}">
        <p14:creationId xmlns:p14="http://schemas.microsoft.com/office/powerpoint/2010/main" val="1189051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016224"/>
          </a:xfrm>
        </p:spPr>
        <p:txBody>
          <a:bodyPr>
            <a:normAutofit/>
          </a:bodyPr>
          <a:lstStyle/>
          <a:p>
            <a:r>
              <a:rPr lang="ru-RU" sz="2800" b="1" dirty="0" smtClean="0"/>
              <a:t/>
            </a:r>
            <a:br>
              <a:rPr lang="ru-RU" sz="2800" b="1" dirty="0" smtClean="0"/>
            </a:br>
            <a:r>
              <a:rPr lang="ru-RU" sz="2800" b="1" dirty="0" smtClean="0"/>
              <a:t>Основные </a:t>
            </a:r>
            <a:r>
              <a:rPr lang="ru-RU" sz="2800" b="1" dirty="0"/>
              <a:t>принципы организации развивающей предметно-пространственной среды дошкольной образовательной </a:t>
            </a:r>
            <a:r>
              <a:rPr lang="ru-RU" sz="2800" b="1" dirty="0" smtClean="0"/>
              <a:t>организации</a:t>
            </a:r>
            <a:endParaRPr lang="ru-RU" sz="2800" dirty="0"/>
          </a:p>
        </p:txBody>
      </p:sp>
      <p:sp>
        <p:nvSpPr>
          <p:cNvPr id="3" name="Объект 2"/>
          <p:cNvSpPr>
            <a:spLocks noGrp="1"/>
          </p:cNvSpPr>
          <p:nvPr>
            <p:ph idx="1"/>
          </p:nvPr>
        </p:nvSpPr>
        <p:spPr>
          <a:xfrm>
            <a:off x="457200" y="1988840"/>
            <a:ext cx="8229600" cy="4137323"/>
          </a:xfrm>
        </p:spPr>
        <p:txBody>
          <a:bodyPr>
            <a:normAutofit fontScale="77500" lnSpcReduction="20000"/>
          </a:bodyPr>
          <a:lstStyle/>
          <a:p>
            <a:pPr hangingPunct="0"/>
            <a:r>
              <a:rPr lang="ru-RU" dirty="0" smtClean="0"/>
              <a:t>1</a:t>
            </a:r>
            <a:r>
              <a:rPr lang="ru-RU" b="1" dirty="0" smtClean="0">
                <a:latin typeface="Times New Roman" panose="02020603050405020304" pitchFamily="18" charset="0"/>
                <a:cs typeface="Times New Roman" panose="02020603050405020304" pitchFamily="18" charset="0"/>
              </a:rPr>
              <a:t>. ППРС должна быть </a:t>
            </a:r>
            <a:r>
              <a:rPr lang="ru-RU" b="1" i="1" dirty="0" smtClean="0">
                <a:latin typeface="Times New Roman" panose="02020603050405020304" pitchFamily="18" charset="0"/>
                <a:cs typeface="Times New Roman" panose="02020603050405020304" pitchFamily="18" charset="0"/>
              </a:rPr>
              <a:t>содержательно-насыщенной </a:t>
            </a:r>
            <a:r>
              <a:rPr lang="ru-RU" b="1" dirty="0">
                <a:latin typeface="Times New Roman" panose="02020603050405020304" pitchFamily="18" charset="0"/>
                <a:cs typeface="Times New Roman" panose="02020603050405020304" pitchFamily="18" charset="0"/>
              </a:rPr>
              <a:t>–</a:t>
            </a:r>
            <a:r>
              <a:rPr lang="ru-RU" b="1" i="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включать средства обучения</a:t>
            </a:r>
            <a:r>
              <a:rPr lang="ru-RU" b="1" i="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(в том числе </a:t>
            </a:r>
            <a:r>
              <a:rPr lang="ru-RU" b="1" dirty="0" smtClean="0">
                <a:latin typeface="Times New Roman" panose="02020603050405020304" pitchFamily="18" charset="0"/>
                <a:cs typeface="Times New Roman" panose="02020603050405020304" pitchFamily="18" charset="0"/>
              </a:rPr>
              <a:t>технические</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инвентарь</a:t>
            </a:r>
            <a:r>
              <a:rPr lang="ru-RU" b="1" dirty="0">
                <a:latin typeface="Times New Roman" panose="02020603050405020304" pitchFamily="18" charset="0"/>
                <a:cs typeface="Times New Roman" panose="02020603050405020304" pitchFamily="18" charset="0"/>
              </a:rPr>
              <a:t>, игровое, спортивное </a:t>
            </a:r>
            <a:r>
              <a:rPr lang="ru-RU" b="1" dirty="0" smtClean="0">
                <a:latin typeface="Times New Roman" panose="02020603050405020304" pitchFamily="18" charset="0"/>
                <a:cs typeface="Times New Roman" panose="02020603050405020304" pitchFamily="18" charset="0"/>
              </a:rPr>
              <a:t>и оздоровительное </a:t>
            </a:r>
            <a:r>
              <a:rPr lang="ru-RU" b="1" dirty="0">
                <a:latin typeface="Times New Roman" panose="02020603050405020304" pitchFamily="18" charset="0"/>
                <a:cs typeface="Times New Roman" panose="02020603050405020304" pitchFamily="18" charset="0"/>
              </a:rPr>
              <a:t>оборудование, которые позволяют обеспечить игровую, </a:t>
            </a:r>
            <a:r>
              <a:rPr lang="ru-RU" b="1" dirty="0" smtClean="0">
                <a:latin typeface="Times New Roman" panose="02020603050405020304" pitchFamily="18" charset="0"/>
                <a:cs typeface="Times New Roman" panose="02020603050405020304" pitchFamily="18" charset="0"/>
              </a:rPr>
              <a:t>познавательную</a:t>
            </a:r>
            <a:r>
              <a:rPr lang="ru-RU" b="1" dirty="0">
                <a:latin typeface="Times New Roman" panose="02020603050405020304" pitchFamily="18" charset="0"/>
                <a:cs typeface="Times New Roman" panose="02020603050405020304" pitchFamily="18" charset="0"/>
              </a:rPr>
              <a:t>, исследовательскую и творческую активность всех категорий детей, </a:t>
            </a:r>
            <a:r>
              <a:rPr lang="ru-RU" b="1" dirty="0" smtClean="0">
                <a:latin typeface="Times New Roman" panose="02020603050405020304" pitchFamily="18" charset="0"/>
                <a:cs typeface="Times New Roman" panose="02020603050405020304" pitchFamily="18" charset="0"/>
              </a:rPr>
              <a:t>экспериментирование </a:t>
            </a:r>
            <a:r>
              <a:rPr lang="ru-RU" b="1" dirty="0">
                <a:latin typeface="Times New Roman" panose="02020603050405020304" pitchFamily="18" charset="0"/>
                <a:cs typeface="Times New Roman" panose="02020603050405020304" pitchFamily="18" charset="0"/>
              </a:rPr>
              <a:t>с материалами, доступными детям; двигательную активность, в том числе развитие крупной и мелкой </a:t>
            </a:r>
            <a:r>
              <a:rPr lang="ru-RU" b="1" dirty="0" smtClean="0">
                <a:latin typeface="Times New Roman" panose="02020603050405020304" pitchFamily="18" charset="0"/>
                <a:cs typeface="Times New Roman" panose="02020603050405020304" pitchFamily="18" charset="0"/>
              </a:rPr>
              <a:t>моторики; </a:t>
            </a:r>
            <a:r>
              <a:rPr lang="ru-RU" b="1" dirty="0">
                <a:latin typeface="Times New Roman" panose="02020603050405020304" pitchFamily="18" charset="0"/>
                <a:cs typeface="Times New Roman" panose="02020603050405020304" pitchFamily="18" charset="0"/>
              </a:rPr>
              <a:t>эмоциональное благополучие детей во взаимодействии с предметно-пространственным окружением; возможность самовыражения детей;</a:t>
            </a: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847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22714"/>
          </a:xfrm>
        </p:spPr>
        <p:txBody>
          <a:bodyPr>
            <a:normAutofit fontScale="90000"/>
          </a:bodyPr>
          <a:lstStyle/>
          <a:p>
            <a:pPr lvl="1" hangingPunct="0"/>
            <a:r>
              <a:rPr lang="ru-RU" sz="1600" i="1" dirty="0" smtClean="0"/>
              <a:t/>
            </a:r>
            <a:br>
              <a:rPr lang="ru-RU" sz="1600" i="1" dirty="0" smtClean="0"/>
            </a:br>
            <a:r>
              <a:rPr lang="ru-RU" sz="1600" i="1" dirty="0"/>
              <a:t/>
            </a:r>
            <a:br>
              <a:rPr lang="ru-RU" sz="1600" i="1" dirty="0"/>
            </a:br>
            <a:r>
              <a:rPr lang="ru-RU" sz="1600" i="1" dirty="0" smtClean="0"/>
              <a:t/>
            </a:r>
            <a:br>
              <a:rPr lang="ru-RU" sz="1600" i="1" dirty="0" smtClean="0"/>
            </a:br>
            <a:r>
              <a:rPr lang="ru-RU" sz="1600" i="1" dirty="0" smtClean="0"/>
              <a:t/>
            </a:r>
            <a:br>
              <a:rPr lang="ru-RU" sz="1600" i="1" dirty="0" smtClean="0"/>
            </a:br>
            <a:r>
              <a:rPr lang="ru-RU" sz="1600" i="1" dirty="0" smtClean="0"/>
              <a:t>2</a:t>
            </a:r>
            <a:r>
              <a:rPr lang="ru-RU" sz="2200" b="1" i="1" dirty="0" smtClean="0">
                <a:latin typeface="Times New Roman" panose="02020603050405020304" pitchFamily="18" charset="0"/>
                <a:cs typeface="Times New Roman" panose="02020603050405020304" pitchFamily="18" charset="0"/>
              </a:rPr>
              <a:t>. </a:t>
            </a:r>
            <a:r>
              <a:rPr lang="ru-RU" sz="2700" b="1" i="1" dirty="0" smtClean="0">
                <a:latin typeface="Times New Roman" panose="02020603050405020304" pitchFamily="18" charset="0"/>
                <a:cs typeface="Times New Roman" panose="02020603050405020304" pitchFamily="18" charset="0"/>
              </a:rPr>
              <a:t>ППРС должна быть  трансформируемой </a:t>
            </a:r>
            <a:r>
              <a:rPr lang="ru-RU" sz="2700" b="1" dirty="0">
                <a:latin typeface="Times New Roman" panose="02020603050405020304" pitchFamily="18" charset="0"/>
                <a:cs typeface="Times New Roman" panose="02020603050405020304" pitchFamily="18" charset="0"/>
              </a:rPr>
              <a:t>–</a:t>
            </a:r>
            <a:r>
              <a:rPr lang="ru-RU" sz="2700" b="1" i="1"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обеспечивать возможность изменений РППС в </a:t>
            </a:r>
            <a:r>
              <a:rPr lang="ru-RU" sz="2700" b="1" dirty="0" smtClean="0">
                <a:latin typeface="Times New Roman" panose="02020603050405020304" pitchFamily="18" charset="0"/>
                <a:cs typeface="Times New Roman" panose="02020603050405020304" pitchFamily="18" charset="0"/>
              </a:rPr>
              <a:t>зависимости </a:t>
            </a:r>
            <a:r>
              <a:rPr lang="ru-RU" sz="2700" b="1" dirty="0">
                <a:latin typeface="Times New Roman" panose="02020603050405020304" pitchFamily="18" charset="0"/>
                <a:cs typeface="Times New Roman" panose="02020603050405020304" pitchFamily="18" charset="0"/>
              </a:rPr>
              <a:t>от образовательной ситуации, в том числе меняющихся интересов и </a:t>
            </a:r>
            <a:r>
              <a:rPr lang="ru-RU" sz="2700" b="1" dirty="0" smtClean="0">
                <a:latin typeface="Times New Roman" panose="02020603050405020304" pitchFamily="18" charset="0"/>
                <a:cs typeface="Times New Roman" panose="02020603050405020304" pitchFamily="18" charset="0"/>
              </a:rPr>
              <a:t>возможностей </a:t>
            </a:r>
            <a:r>
              <a:rPr lang="ru-RU" sz="2700" b="1" dirty="0">
                <a:latin typeface="Times New Roman" panose="02020603050405020304" pitchFamily="18" charset="0"/>
                <a:cs typeface="Times New Roman" panose="02020603050405020304" pitchFamily="18" charset="0"/>
              </a:rPr>
              <a:t>детей; </a:t>
            </a:r>
            <a:r>
              <a:rPr lang="ru-RU" sz="2200" b="1" dirty="0">
                <a:latin typeface="Times New Roman" panose="02020603050405020304" pitchFamily="18" charset="0"/>
                <a:cs typeface="Times New Roman" panose="02020603050405020304" pitchFamily="18" charset="0"/>
              </a:rPr>
              <a:t/>
            </a:r>
            <a:br>
              <a:rPr lang="ru-RU" sz="2200" b="1" dirty="0">
                <a:latin typeface="Times New Roman" panose="02020603050405020304" pitchFamily="18" charset="0"/>
                <a:cs typeface="Times New Roman" panose="02020603050405020304" pitchFamily="18" charset="0"/>
              </a:rPr>
            </a:br>
            <a:r>
              <a:rPr lang="ru-RU" sz="2200" b="1" dirty="0">
                <a:latin typeface="Times New Roman" panose="02020603050405020304" pitchFamily="18" charset="0"/>
                <a:cs typeface="Times New Roman" panose="02020603050405020304" pitchFamily="18" charset="0"/>
              </a:rPr>
              <a:t/>
            </a:r>
            <a:br>
              <a:rPr lang="ru-RU" sz="2200" b="1" dirty="0">
                <a:latin typeface="Times New Roman" panose="02020603050405020304" pitchFamily="18" charset="0"/>
                <a:cs typeface="Times New Roman" panose="02020603050405020304" pitchFamily="18" charset="0"/>
              </a:rPr>
            </a:br>
            <a:r>
              <a:rPr lang="ru-RU" sz="2200" b="1" dirty="0" smtClean="0">
                <a:latin typeface="Times New Roman" panose="02020603050405020304" pitchFamily="18" charset="0"/>
                <a:cs typeface="Times New Roman" panose="02020603050405020304" pitchFamily="18" charset="0"/>
              </a:rPr>
              <a:t> 3.  ППРС должна быть  </a:t>
            </a:r>
            <a:r>
              <a:rPr lang="ru-RU" sz="2700" b="1" i="1" dirty="0" smtClean="0">
                <a:latin typeface="Times New Roman" panose="02020603050405020304" pitchFamily="18" charset="0"/>
                <a:cs typeface="Times New Roman" panose="02020603050405020304" pitchFamily="18" charset="0"/>
              </a:rPr>
              <a:t>полифункциональной </a:t>
            </a:r>
            <a:r>
              <a:rPr lang="ru-RU" sz="2700" b="1" dirty="0">
                <a:latin typeface="Times New Roman" panose="02020603050405020304" pitchFamily="18" charset="0"/>
                <a:cs typeface="Times New Roman" panose="02020603050405020304" pitchFamily="18" charset="0"/>
              </a:rPr>
              <a:t>–</a:t>
            </a:r>
            <a:r>
              <a:rPr lang="ru-RU" sz="2700" b="1" i="1"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обеспечивать возможность разнообразного </a:t>
            </a:r>
            <a:r>
              <a:rPr lang="ru-RU" sz="2700" b="1" dirty="0" smtClean="0">
                <a:latin typeface="Times New Roman" panose="02020603050405020304" pitchFamily="18" charset="0"/>
                <a:cs typeface="Times New Roman" panose="02020603050405020304" pitchFamily="18" charset="0"/>
              </a:rPr>
              <a:t>использования </a:t>
            </a:r>
            <a:r>
              <a:rPr lang="ru-RU" sz="2700" b="1" dirty="0">
                <a:latin typeface="Times New Roman" panose="02020603050405020304" pitchFamily="18" charset="0"/>
                <a:cs typeface="Times New Roman" panose="02020603050405020304" pitchFamily="18" charset="0"/>
              </a:rPr>
              <a:t>составляющих РППС (например, детской мебели, матов, мягких модулей, ширм, в том числе природных материалов) в разных видах детской активности; </a:t>
            </a: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200" b="1" dirty="0">
                <a:latin typeface="Times New Roman" panose="02020603050405020304" pitchFamily="18" charset="0"/>
                <a:cs typeface="Times New Roman" panose="02020603050405020304" pitchFamily="18" charset="0"/>
              </a:rPr>
              <a:t/>
            </a:r>
            <a:br>
              <a:rPr lang="ru-RU" sz="2200" b="1" dirty="0">
                <a:latin typeface="Times New Roman" panose="02020603050405020304" pitchFamily="18" charset="0"/>
                <a:cs typeface="Times New Roman" panose="02020603050405020304" pitchFamily="18" charset="0"/>
              </a:rPr>
            </a:br>
            <a:r>
              <a:rPr lang="ru-RU" sz="2200" b="1" dirty="0" smtClean="0">
                <a:latin typeface="Times New Roman" panose="02020603050405020304" pitchFamily="18" charset="0"/>
                <a:cs typeface="Times New Roman" panose="02020603050405020304" pitchFamily="18" charset="0"/>
              </a:rPr>
              <a:t>4. ППРС должна быть </a:t>
            </a:r>
            <a:r>
              <a:rPr lang="ru-RU" sz="2700" b="1" i="1" dirty="0" smtClean="0">
                <a:latin typeface="Times New Roman" panose="02020603050405020304" pitchFamily="18" charset="0"/>
                <a:cs typeface="Times New Roman" panose="02020603050405020304" pitchFamily="18" charset="0"/>
              </a:rPr>
              <a:t>доступной </a:t>
            </a:r>
            <a:r>
              <a:rPr lang="ru-RU" sz="2700" b="1" dirty="0">
                <a:latin typeface="Times New Roman" panose="02020603050405020304" pitchFamily="18" charset="0"/>
                <a:cs typeface="Times New Roman" panose="02020603050405020304" pitchFamily="18" charset="0"/>
              </a:rPr>
              <a:t>–</a:t>
            </a:r>
            <a:r>
              <a:rPr lang="ru-RU" sz="2700" b="1" i="1"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обеспечивать свободный доступ воспитанников</a:t>
            </a:r>
            <a:r>
              <a:rPr lang="ru-RU" sz="2700" b="1" i="1"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(в том числе </a:t>
            </a:r>
            <a:r>
              <a:rPr lang="ru-RU" sz="2700" b="1" dirty="0" smtClean="0">
                <a:latin typeface="Times New Roman" panose="02020603050405020304" pitchFamily="18" charset="0"/>
                <a:cs typeface="Times New Roman" panose="02020603050405020304" pitchFamily="18" charset="0"/>
              </a:rPr>
              <a:t>детей </a:t>
            </a:r>
            <a:r>
              <a:rPr lang="ru-RU" sz="2700" b="1" dirty="0">
                <a:latin typeface="Times New Roman" panose="02020603050405020304" pitchFamily="18" charset="0"/>
                <a:cs typeface="Times New Roman" panose="02020603050405020304" pitchFamily="18" charset="0"/>
              </a:rPr>
              <a:t>с ограниченными возможностями здоровья) к играм, игрушкам, материалам, </a:t>
            </a:r>
            <a:r>
              <a:rPr lang="ru-RU" sz="2700" b="1" dirty="0" smtClean="0">
                <a:latin typeface="Times New Roman" panose="02020603050405020304" pitchFamily="18" charset="0"/>
                <a:cs typeface="Times New Roman" panose="02020603050405020304" pitchFamily="18" charset="0"/>
              </a:rPr>
              <a:t>пособиям</a:t>
            </a:r>
            <a:r>
              <a:rPr lang="ru-RU" sz="2700" b="1" dirty="0">
                <a:latin typeface="Times New Roman" panose="02020603050405020304" pitchFamily="18" charset="0"/>
                <a:cs typeface="Times New Roman" panose="02020603050405020304" pitchFamily="18" charset="0"/>
              </a:rPr>
              <a:t>, обеспечивающим все основные виды детской активности; </a:t>
            </a:r>
            <a:r>
              <a:rPr lang="ru-RU" sz="2200" b="1" dirty="0">
                <a:latin typeface="Times New Roman" panose="02020603050405020304" pitchFamily="18" charset="0"/>
                <a:cs typeface="Times New Roman" panose="02020603050405020304" pitchFamily="18" charset="0"/>
              </a:rPr>
              <a:t/>
            </a:r>
            <a:br>
              <a:rPr lang="ru-RU" sz="2200" b="1" dirty="0">
                <a:latin typeface="Times New Roman" panose="02020603050405020304" pitchFamily="18" charset="0"/>
                <a:cs typeface="Times New Roman" panose="02020603050405020304" pitchFamily="18" charset="0"/>
              </a:rPr>
            </a:br>
            <a:endParaRPr lang="ru-RU" sz="5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63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02634"/>
          </a:xfrm>
        </p:spPr>
        <p:txBody>
          <a:bodyPr>
            <a:normAutofit fontScale="90000"/>
          </a:bodyPr>
          <a:lstStyle/>
          <a:p>
            <a:pPr lvl="1" hangingPunct="0"/>
            <a:r>
              <a:rPr lang="ru-RU" i="1" dirty="0" smtClean="0"/>
              <a:t> 5</a:t>
            </a:r>
            <a:r>
              <a:rPr lang="ru-RU" sz="2000" b="1" i="1" dirty="0" smtClean="0">
                <a:latin typeface="Times New Roman" panose="02020603050405020304" pitchFamily="18" charset="0"/>
                <a:cs typeface="Times New Roman" panose="02020603050405020304" pitchFamily="18" charset="0"/>
              </a:rPr>
              <a:t>. ППРС должна быть  безопасной </a:t>
            </a:r>
            <a:r>
              <a:rPr lang="ru-RU" sz="2000" b="1" dirty="0">
                <a:latin typeface="Times New Roman" panose="02020603050405020304" pitchFamily="18" charset="0"/>
                <a:cs typeface="Times New Roman" panose="02020603050405020304" pitchFamily="18" charset="0"/>
              </a:rPr>
              <a:t>–</a:t>
            </a:r>
            <a:r>
              <a:rPr lang="ru-RU" sz="2000" b="1" i="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все элементы РППС должны соответствовать требованиям по</a:t>
            </a:r>
            <a:r>
              <a:rPr lang="ru-RU" sz="2000" b="1" i="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обеспечению </a:t>
            </a:r>
            <a:r>
              <a:rPr lang="ru-RU" sz="2000" b="1" dirty="0" err="1">
                <a:latin typeface="Times New Roman" panose="02020603050405020304" pitchFamily="18" charset="0"/>
                <a:cs typeface="Times New Roman" panose="02020603050405020304" pitchFamily="18" charset="0"/>
              </a:rPr>
              <a:t>надѐжности</a:t>
            </a:r>
            <a:r>
              <a:rPr lang="ru-RU" sz="2000" b="1" dirty="0">
                <a:latin typeface="Times New Roman" panose="02020603050405020304" pitchFamily="18" charset="0"/>
                <a:cs typeface="Times New Roman" panose="02020603050405020304" pitchFamily="18" charset="0"/>
              </a:rPr>
              <a:t> и безопасность их использования, такими как санитарно-эпидемиологические правила и нормативы и правила пожарной безопасности. </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a:t> </a:t>
            </a:r>
            <a:r>
              <a:rPr lang="ru-RU" sz="1600" b="1" dirty="0" smtClean="0"/>
              <a:t>Письмо Минобразования РФ от 17.05. 1995 г № 61/19-12 «О психолого-педагогических требованиях к  играм  и игрушкам в современных условиях»  содержит следующее:</a:t>
            </a:r>
            <a:br>
              <a:rPr lang="ru-RU" sz="1600" b="1" dirty="0" smtClean="0"/>
            </a:br>
            <a:r>
              <a:rPr lang="ru-RU" sz="1600" b="1" dirty="0" smtClean="0"/>
              <a:t>- игры и игрушки не должны провоцировать проявление ребенка на агрессивные действия, вызывать проявление жестокости по отношению к персонажам игры, вызывать интересы, выходящие за рамки возраста.</a:t>
            </a:r>
            <a:br>
              <a:rPr lang="ru-RU" sz="1600" b="1" dirty="0" smtClean="0"/>
            </a:br>
            <a:r>
              <a:rPr lang="ru-RU" sz="1600" b="1" dirty="0" smtClean="0"/>
              <a:t>Особую педагогическую ценность имеют игрушки, обладающие свойствами : - </a:t>
            </a:r>
            <a:r>
              <a:rPr lang="ru-RU" sz="1600" b="1" dirty="0" err="1" smtClean="0"/>
              <a:t>полифункциональностью</a:t>
            </a:r>
            <a:r>
              <a:rPr lang="ru-RU" sz="1600" b="1" dirty="0" smtClean="0"/>
              <a:t> – возможностью их широкого использования в соответствии с замыслами детей, способствующие развитию творческих способностей;</a:t>
            </a:r>
            <a:br>
              <a:rPr lang="ru-RU" sz="1600" b="1" dirty="0" smtClean="0"/>
            </a:br>
            <a:r>
              <a:rPr lang="ru-RU" sz="1600" b="1" dirty="0" smtClean="0"/>
              <a:t>- возможностью применения игрушки в совместной деятельности (инициировать коллективные игры, постройки и </a:t>
            </a:r>
            <a:r>
              <a:rPr lang="ru-RU" sz="1600" b="1" dirty="0" err="1" smtClean="0"/>
              <a:t>др</a:t>
            </a:r>
            <a:r>
              <a:rPr lang="ru-RU" sz="1600" b="1" dirty="0" smtClean="0"/>
              <a:t>);</a:t>
            </a:r>
            <a:br>
              <a:rPr lang="ru-RU" sz="1600" b="1" dirty="0" smtClean="0"/>
            </a:br>
            <a:r>
              <a:rPr lang="ru-RU" sz="1600" b="1" dirty="0" smtClean="0"/>
              <a:t>- наличием дидактических  свойств (ознакомление с цветом, формой, обучению конструированию и </a:t>
            </a:r>
            <a:r>
              <a:rPr lang="ru-RU" sz="1600" b="1" dirty="0" err="1" smtClean="0"/>
              <a:t>др</a:t>
            </a:r>
            <a:r>
              <a:rPr lang="ru-RU" sz="1600" b="1" dirty="0" smtClean="0"/>
              <a:t>)</a:t>
            </a:r>
            <a:br>
              <a:rPr lang="ru-RU" sz="1600" b="1" dirty="0" smtClean="0"/>
            </a:br>
            <a:r>
              <a:rPr lang="ru-RU" sz="1600" b="1" dirty="0" smtClean="0"/>
              <a:t>- художественно- эстетическим содержанием.</a:t>
            </a:r>
            <a:endParaRPr lang="ru-RU" sz="3600" b="1" dirty="0"/>
          </a:p>
        </p:txBody>
      </p:sp>
    </p:spTree>
    <p:extLst>
      <p:ext uri="{BB962C8B-B14F-4D97-AF65-F5344CB8AC3E}">
        <p14:creationId xmlns:p14="http://schemas.microsoft.com/office/powerpoint/2010/main" val="4034864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pPr hangingPunct="0"/>
            <a:r>
              <a:rPr lang="ru-RU" sz="2200" b="1" i="1" dirty="0"/>
              <a:t>Принципы оценки безопасности игровой продукции. </a:t>
            </a:r>
            <a:r>
              <a:rPr lang="ru-RU" sz="2200" b="1" dirty="0"/>
              <a:t/>
            </a:r>
            <a:br>
              <a:rPr lang="ru-RU" sz="2200" b="1" dirty="0"/>
            </a:br>
            <a:r>
              <a:rPr lang="ru-RU" sz="2200" dirty="0"/>
              <a:t> </a:t>
            </a:r>
            <a:br>
              <a:rPr lang="ru-RU" sz="2200" dirty="0"/>
            </a:br>
            <a:r>
              <a:rPr lang="ru-RU" sz="2200" dirty="0"/>
              <a:t>Физическая и экологическая безопасность (отсутствие запаха, острых краев; прочности деталей и окраски, наличие сертификата качества). </a:t>
            </a:r>
            <a:br>
              <a:rPr lang="ru-RU" sz="2200" dirty="0"/>
            </a:br>
            <a:r>
              <a:rPr lang="ru-RU" sz="2200" dirty="0"/>
              <a:t> </a:t>
            </a:r>
            <a:br>
              <a:rPr lang="ru-RU" sz="2200" dirty="0"/>
            </a:br>
            <a:r>
              <a:rPr lang="ru-RU" sz="2200" dirty="0"/>
              <a:t>Психофизиологическая безопасность – соответствие возрасту: соразмерность игрушки параметрам ребенка (руки, росту и пр.), возможность манипуляции, парной работы рук, координации движений. </a:t>
            </a:r>
            <a:br>
              <a:rPr lang="ru-RU" sz="2200" dirty="0"/>
            </a:br>
            <a:r>
              <a:rPr lang="ru-RU" sz="2200" dirty="0"/>
              <a:t> </a:t>
            </a:r>
            <a:br>
              <a:rPr lang="ru-RU" sz="2200" dirty="0"/>
            </a:br>
            <a:r>
              <a:rPr lang="ru-RU" sz="2200" dirty="0"/>
              <a:t>Психологическая безопасность: отсутствие негативных воздействий на </a:t>
            </a:r>
            <a:r>
              <a:rPr lang="ru-RU" sz="2200" dirty="0" smtClean="0"/>
              <a:t>психическое </a:t>
            </a:r>
            <a:r>
              <a:rPr lang="ru-RU" sz="2200" dirty="0"/>
              <a:t>развитие ребенка, его интеллектуальное, психоэмоциональное, </a:t>
            </a:r>
            <a:r>
              <a:rPr lang="ru-RU" sz="2200" dirty="0" smtClean="0"/>
              <a:t>социальное развитие.</a:t>
            </a:r>
            <a:r>
              <a:rPr lang="ru-RU" sz="2200" dirty="0"/>
              <a:t/>
            </a:r>
            <a:br>
              <a:rPr lang="ru-RU" sz="2200" dirty="0"/>
            </a:br>
            <a:r>
              <a:rPr lang="ru-RU" sz="2200" dirty="0"/>
              <a:t> </a:t>
            </a:r>
            <a:r>
              <a:rPr lang="ru-RU" sz="2200" dirty="0" smtClean="0"/>
              <a:t/>
            </a:r>
            <a:br>
              <a:rPr lang="ru-RU" sz="2200" dirty="0" smtClean="0"/>
            </a:br>
            <a:r>
              <a:rPr lang="ru-RU" sz="2200" dirty="0" smtClean="0"/>
              <a:t>Нравственно-духовная </a:t>
            </a:r>
            <a:r>
              <a:rPr lang="ru-RU" sz="2200" dirty="0"/>
              <a:t>безопасность: отсутствие провоцирующих факторов для формирования негативных установок детского поведения. </a:t>
            </a:r>
            <a:r>
              <a:rPr lang="ru-RU" sz="2400" dirty="0"/>
              <a:t/>
            </a:r>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020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hangingPunct="0"/>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Психологическая </a:t>
            </a:r>
            <a:r>
              <a:rPr lang="ru-RU" sz="2700" dirty="0">
                <a:latin typeface="Times New Roman" panose="02020603050405020304" pitchFamily="18" charset="0"/>
                <a:cs typeface="Times New Roman" panose="02020603050405020304" pitchFamily="18" charset="0"/>
              </a:rPr>
              <a:t>безопасность игровой продукции предполагает </a:t>
            </a:r>
            <a:r>
              <a:rPr lang="ru-RU" sz="2700" dirty="0" smtClean="0">
                <a:latin typeface="Times New Roman" panose="02020603050405020304" pitchFamily="18" charset="0"/>
                <a:cs typeface="Times New Roman" panose="02020603050405020304" pitchFamily="18" charset="0"/>
              </a:rPr>
              <a:t>соответствие  следующим показателям:</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i="1" dirty="0">
                <a:latin typeface="Times New Roman" panose="02020603050405020304" pitchFamily="18" charset="0"/>
                <a:cs typeface="Times New Roman" panose="02020603050405020304" pitchFamily="18" charset="0"/>
              </a:rPr>
              <a:t>Педагогический </a:t>
            </a:r>
            <a:r>
              <a:rPr lang="ru-RU" sz="2700" dirty="0">
                <a:latin typeface="Times New Roman" panose="02020603050405020304" pitchFamily="18" charset="0"/>
                <a:cs typeface="Times New Roman" panose="02020603050405020304" pitchFamily="18" charset="0"/>
              </a:rPr>
              <a:t>(дидактический) –</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чему научит игрушка.</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Какие разовьет</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умения, творческие, способности?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i="1" dirty="0">
                <a:latin typeface="Times New Roman" panose="02020603050405020304" pitchFamily="18" charset="0"/>
                <a:cs typeface="Times New Roman" panose="02020603050405020304" pitchFamily="18" charset="0"/>
              </a:rPr>
              <a:t>Психоэмоциональный </a:t>
            </a:r>
            <a:r>
              <a:rPr lang="ru-RU" sz="2700" dirty="0">
                <a:latin typeface="Times New Roman" panose="02020603050405020304" pitchFamily="18" charset="0"/>
                <a:cs typeface="Times New Roman" panose="02020603050405020304" pitchFamily="18" charset="0"/>
              </a:rPr>
              <a:t>–</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что несет в себе,</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игрушка,</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каково ее назначение?</a:t>
            </a:r>
            <a:r>
              <a:rPr lang="ru-RU" sz="2700" i="1"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Какие</a:t>
            </a:r>
            <a:r>
              <a:rPr lang="en-US" sz="2700" dirty="0">
                <a:latin typeface="Times New Roman" panose="02020603050405020304" pitchFamily="18" charset="0"/>
                <a:cs typeface="Times New Roman" panose="02020603050405020304" pitchFamily="18" charset="0"/>
              </a:rPr>
              <a:t> </a:t>
            </a:r>
            <a:r>
              <a:rPr lang="en-US" sz="2700" i="1" dirty="0" err="1">
                <a:latin typeface="Times New Roman" panose="02020603050405020304" pitchFamily="18" charset="0"/>
                <a:cs typeface="Times New Roman" panose="02020603050405020304" pitchFamily="18" charset="0"/>
              </a:rPr>
              <a:t>чувства</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пробудит</a:t>
            </a:r>
            <a:r>
              <a:rPr lang="en-US" sz="2700"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i="1" dirty="0">
                <a:latin typeface="Times New Roman" panose="02020603050405020304" pitchFamily="18" charset="0"/>
                <a:cs typeface="Times New Roman" panose="02020603050405020304" pitchFamily="18" charset="0"/>
              </a:rPr>
              <a:t>Эстетический </a:t>
            </a:r>
            <a:r>
              <a:rPr lang="ru-RU" sz="2700" dirty="0">
                <a:latin typeface="Times New Roman" panose="02020603050405020304" pitchFamily="18" charset="0"/>
                <a:cs typeface="Times New Roman" panose="02020603050405020304" pitchFamily="18" charset="0"/>
              </a:rPr>
              <a:t>–</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соответствует ли игрушка представлениям о красоте,</a:t>
            </a:r>
            <a:r>
              <a:rPr lang="ru-RU" sz="2700" i="1"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развивает </a:t>
            </a:r>
            <a:r>
              <a:rPr lang="ru-RU" sz="2700" dirty="0">
                <a:latin typeface="Times New Roman" panose="02020603050405020304" pitchFamily="18" charset="0"/>
                <a:cs typeface="Times New Roman" panose="02020603050405020304" pitchFamily="18" charset="0"/>
              </a:rPr>
              <a:t>ли чувства прекрасного, гармоничного?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br>
              <a:rPr lang="ru-RU" sz="2700" dirty="0">
                <a:latin typeface="Times New Roman" panose="02020603050405020304" pitchFamily="18" charset="0"/>
                <a:cs typeface="Times New Roman" panose="02020603050405020304" pitchFamily="18" charset="0"/>
              </a:rPr>
            </a:br>
            <a:r>
              <a:rPr lang="ru-RU" sz="2700" i="1" dirty="0">
                <a:latin typeface="Times New Roman" panose="02020603050405020304" pitchFamily="18" charset="0"/>
                <a:cs typeface="Times New Roman" panose="02020603050405020304" pitchFamily="18" charset="0"/>
              </a:rPr>
              <a:t>Социальный </a:t>
            </a:r>
            <a:r>
              <a:rPr lang="ru-RU" sz="2700" dirty="0">
                <a:latin typeface="Times New Roman" panose="02020603050405020304" pitchFamily="18" charset="0"/>
                <a:cs typeface="Times New Roman" panose="02020603050405020304" pitchFamily="18" charset="0"/>
              </a:rPr>
              <a:t>–</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даст ли она возможность совместной деятельности</a:t>
            </a:r>
            <a:r>
              <a:rPr lang="ru-RU" sz="2700" i="1" dirty="0">
                <a:latin typeface="Times New Roman" panose="02020603050405020304" pitchFamily="18" charset="0"/>
                <a:cs typeface="Times New Roman" panose="02020603050405020304" pitchFamily="18" charset="0"/>
              </a:rPr>
              <a:t>, </a:t>
            </a:r>
            <a:r>
              <a:rPr lang="ru-RU" sz="2700" i="1" dirty="0" smtClean="0">
                <a:latin typeface="Times New Roman" panose="02020603050405020304" pitchFamily="18" charset="0"/>
                <a:cs typeface="Times New Roman" panose="02020603050405020304" pitchFamily="18" charset="0"/>
              </a:rPr>
              <a:t>сотрудничества</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договориться в спорной ситуации,</a:t>
            </a:r>
            <a:r>
              <a:rPr lang="ru-RU" sz="2700" i="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сопереживать и пр.?</a:t>
            </a:r>
            <a:r>
              <a:rPr lang="ru-RU" sz="2700" i="1"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222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r>
              <a:rPr lang="ru-RU" sz="1800" b="1" dirty="0" smtClean="0"/>
              <a:t/>
            </a:r>
            <a:br>
              <a:rPr lang="ru-RU" sz="1800" b="1" dirty="0" smtClean="0"/>
            </a:br>
            <a:r>
              <a:rPr lang="ru-RU" sz="1800" b="1" dirty="0"/>
              <a:t/>
            </a:r>
            <a:br>
              <a:rPr lang="ru-RU" sz="1800" b="1" dirty="0"/>
            </a:br>
            <a:r>
              <a:rPr lang="ru-RU" sz="2000" b="1" dirty="0" smtClean="0"/>
              <a:t>Формирование </a:t>
            </a:r>
            <a:r>
              <a:rPr lang="ru-RU" sz="2000" b="1" dirty="0"/>
              <a:t>предметного содержания РППС ДОО</a:t>
            </a:r>
            <a:r>
              <a:rPr lang="ru-RU" sz="1800" dirty="0"/>
              <a:t/>
            </a:r>
            <a:br>
              <a:rPr lang="ru-RU" sz="1800" dirty="0"/>
            </a:br>
            <a:r>
              <a:rPr lang="ru-RU" sz="1800" dirty="0"/>
              <a:t> </a:t>
            </a:r>
            <a:br>
              <a:rPr lang="ru-RU" sz="1800" dirty="0"/>
            </a:br>
            <a:r>
              <a:rPr lang="ru-RU" sz="2000" b="1" dirty="0">
                <a:latin typeface="Times New Roman" panose="02020603050405020304" pitchFamily="18" charset="0"/>
                <a:cs typeface="Times New Roman" panose="02020603050405020304" pitchFamily="18" charset="0"/>
              </a:rPr>
              <a:t>Для максимальной реализации образовательного потенциала развивающей предметно-пространственной среды как элемента образовательной среды в рамках требований ФГОС ДО целесообразно классифицировать предметное содержание на функциональные группы, нацеленные на решение различных </a:t>
            </a:r>
            <a:r>
              <a:rPr lang="ru-RU" sz="2000" b="1" dirty="0" err="1">
                <a:latin typeface="Times New Roman" panose="02020603050405020304" pitchFamily="18" charset="0"/>
                <a:cs typeface="Times New Roman" panose="02020603050405020304" pitchFamily="18" charset="0"/>
              </a:rPr>
              <a:t>воспитательно</a:t>
            </a:r>
            <a:r>
              <a:rPr lang="ru-RU" sz="2000" b="1" dirty="0">
                <a:latin typeface="Times New Roman" panose="02020603050405020304" pitchFamily="18" charset="0"/>
                <a:cs typeface="Times New Roman" panose="02020603050405020304" pitchFamily="18" charset="0"/>
              </a:rPr>
              <a:t>-образовательных задач.</a:t>
            </a:r>
            <a:br>
              <a:rPr lang="ru-RU" sz="2000" b="1" dirty="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Функциональный </a:t>
            </a:r>
            <a:r>
              <a:rPr lang="ru-RU" sz="2000" b="1" dirty="0">
                <a:latin typeface="Times New Roman" panose="02020603050405020304" pitchFamily="18" charset="0"/>
                <a:cs typeface="Times New Roman" panose="02020603050405020304" pitchFamily="18" charset="0"/>
              </a:rPr>
              <a:t>модуль – это группа компонентов материалов, оборудования и инвентаря </a:t>
            </a:r>
            <a:r>
              <a:rPr lang="ru-RU" sz="2000" b="1" dirty="0" smtClean="0">
                <a:latin typeface="Times New Roman" panose="02020603050405020304" pitchFamily="18" charset="0"/>
                <a:cs typeface="Times New Roman" panose="02020603050405020304" pitchFamily="18" charset="0"/>
              </a:rPr>
              <a:t> по </a:t>
            </a:r>
            <a:r>
              <a:rPr lang="ru-RU" sz="2000" b="1" dirty="0">
                <a:latin typeface="Times New Roman" panose="02020603050405020304" pitchFamily="18" charset="0"/>
                <a:cs typeface="Times New Roman" panose="02020603050405020304" pitchFamily="18" charset="0"/>
              </a:rPr>
              <a:t>видам детской деятельности для организации пространства </a:t>
            </a:r>
            <a:r>
              <a:rPr lang="ru-RU" sz="2000" b="1" dirty="0" smtClean="0">
                <a:latin typeface="Times New Roman" panose="02020603050405020304" pitchFamily="18" charset="0"/>
                <a:cs typeface="Times New Roman" panose="02020603050405020304" pitchFamily="18" charset="0"/>
              </a:rPr>
              <a:t> и для </a:t>
            </a:r>
            <a:r>
              <a:rPr lang="ru-RU" sz="2000" b="1" dirty="0">
                <a:latin typeface="Times New Roman" panose="02020603050405020304" pitchFamily="18" charset="0"/>
                <a:cs typeface="Times New Roman" panose="02020603050405020304" pitchFamily="18" charset="0"/>
              </a:rPr>
              <a:t>решения </a:t>
            </a:r>
            <a:r>
              <a:rPr lang="ru-RU" sz="2000" b="1" dirty="0" err="1">
                <a:latin typeface="Times New Roman" panose="02020603050405020304" pitchFamily="18" charset="0"/>
                <a:cs typeface="Times New Roman" panose="02020603050405020304" pitchFamily="18" charset="0"/>
              </a:rPr>
              <a:t>воспитательно</a:t>
            </a:r>
            <a:r>
              <a:rPr lang="ru-RU" sz="2000" b="1" dirty="0">
                <a:latin typeface="Times New Roman" panose="02020603050405020304" pitchFamily="18" charset="0"/>
                <a:cs typeface="Times New Roman" panose="02020603050405020304" pitchFamily="18" charset="0"/>
              </a:rPr>
              <a:t>-образовательных задач общеобразовательной программы ДОО.</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Предметное содержание функциональных модулей в соответствии с ФГОС ДО коррелирует с основными направлениями (образовательными областями).</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 </a:t>
            </a:r>
            <a:br>
              <a:rPr lang="ru-RU" sz="20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Отдельно стоит заметить, что деление образовательных областей на отдельные группы (направления) довольно условно, поскольку при учете </a:t>
            </a:r>
            <a:r>
              <a:rPr lang="ru-RU" sz="2000" b="1" dirty="0" err="1">
                <a:latin typeface="Times New Roman" panose="02020603050405020304" pitchFamily="18" charset="0"/>
                <a:cs typeface="Times New Roman" panose="02020603050405020304" pitchFamily="18" charset="0"/>
              </a:rPr>
              <a:t>взаимодополнения</a:t>
            </a:r>
            <a:r>
              <a:rPr lang="ru-RU" sz="2000" b="1" dirty="0">
                <a:latin typeface="Times New Roman" panose="02020603050405020304" pitchFamily="18" charset="0"/>
                <a:cs typeface="Times New Roman" panose="02020603050405020304" pitchFamily="18" charset="0"/>
              </a:rPr>
              <a:t> решение конкретных задач в свою очередь содействует и косвенному решению </a:t>
            </a:r>
            <a:r>
              <a:rPr lang="ru-RU" sz="2000" b="1" dirty="0" smtClean="0">
                <a:latin typeface="Times New Roman" panose="02020603050405020304" pitchFamily="18" charset="0"/>
                <a:cs typeface="Times New Roman" panose="02020603050405020304" pitchFamily="18" charset="0"/>
              </a:rPr>
              <a:t>других </a:t>
            </a:r>
            <a:r>
              <a:rPr lang="ru-RU" sz="2000" b="1" dirty="0">
                <a:latin typeface="Times New Roman" panose="02020603050405020304" pitchFamily="18" charset="0"/>
                <a:cs typeface="Times New Roman" panose="02020603050405020304" pitchFamily="18" charset="0"/>
              </a:rPr>
              <a:t>задач.</a:t>
            </a:r>
          </a:p>
        </p:txBody>
      </p:sp>
    </p:spTree>
    <p:extLst>
      <p:ext uri="{BB962C8B-B14F-4D97-AF65-F5344CB8AC3E}">
        <p14:creationId xmlns:p14="http://schemas.microsoft.com/office/powerpoint/2010/main" val="3568328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529</Words>
  <Application>Microsoft Office PowerPoint</Application>
  <PresentationFormat>Экран (4:3)</PresentationFormat>
  <Paragraphs>34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Создание предметно-пространственной развивающей среды для организации игровой деятельности дошкольников в соответствии с ФГОС</vt:lpstr>
      <vt:lpstr>Л.С. Выготский писал, что путь к правильному воспитанию лежит через организацию среды… </vt:lpstr>
      <vt:lpstr>В каждой ДОО развивающая предметно-пространственная среда обладает свойствами открытой системы и выполняет образовательную, развивающую, воспитывающую, стимулирующую функции.    В процессе взросления ребенка все компоненты (игрушки, оборудование, мебель и пр. материалы) развивающей предметно-пространственной среды также необходимо менять, обновлять и пополнять. Как следствие, среда должна быть не только развивающей, но и развивающейся.  </vt:lpstr>
      <vt:lpstr> Основные принципы организации развивающей предметно-пространственной среды дошкольной образовательной организации</vt:lpstr>
      <vt:lpstr>    2. ППРС должна быть  трансформируемой – обеспечивать возможность изменений РППС в зависимости от образовательной ситуации, в том числе меняющихся интересов и возможностей детей;    3.  ППРС должна быть  полифункциональной – обеспечивать возможность разнообразного использования составляющих РППС (например, детской мебели, матов, мягких модулей, ширм, в том числе природных материалов) в разных видах детской активности;   4. ППРС должна быть доступной – обеспечивать свободный доступ воспитанников (в том числе детей с ограниченными возможностями здоровья) к играм, игрушкам, материалам, пособиям, обеспечивающим все основные виды детской активности;  </vt:lpstr>
      <vt:lpstr> 5. ППРС должна быть  безопасной – все элементы РППС должны соответствовать требованиям по обеспечению надѐжности и безопасность их использования, такими как санитарно-эпидемиологические правила и нормативы и правила пожарной безопасности.     Письмо Минобразования РФ от 17.05. 1995 г № 61/19-12 «О психолого-педагогических требованиях к  играм  и игрушкам в современных условиях»  содержит следующее: - игры и игрушки не должны провоцировать проявление ребенка на агрессивные действия, вызывать проявление жестокости по отношению к персонажам игры, вызывать интересы, выходящие за рамки возраста. Особую педагогическую ценность имеют игрушки, обладающие свойствами : - полифункциональностью – возможностью их широкого использования в соответствии с замыслами детей, способствующие развитию творческих способностей; - возможностью применения игрушки в совместной деятельности (инициировать коллективные игры, постройки и др); - наличием дидактических  свойств (ознакомление с цветом, формой, обучению конструированию и др) - художественно- эстетическим содержанием.</vt:lpstr>
      <vt:lpstr>Принципы оценки безопасности игровой продукции.    Физическая и экологическая безопасность (отсутствие запаха, острых краев; прочности деталей и окраски, наличие сертификата качества).    Психофизиологическая безопасность – соответствие возрасту: соразмерность игрушки параметрам ребенка (руки, росту и пр.), возможность манипуляции, парной работы рук, координации движений.    Психологическая безопасность: отсутствие негативных воздействий на психическое развитие ребенка, его интеллектуальное, психоэмоциональное, социальное развитие.   Нравственно-духовная безопасность: отсутствие провоцирующих факторов для формирования негативных установок детского поведения.  </vt:lpstr>
      <vt:lpstr>  Психологическая безопасность игровой продукции предполагает соответствие  следующим показателям:   Педагогический (дидактический) – чему научит игрушка. Какие разовьет умения, творческие, способности?    Психоэмоциональный – что несет в себе, игрушка, каково ее назначение? Какие чувства пробудит?    Эстетический – соответствует ли игрушка представлениям о красоте, развивает ли чувства прекрасного, гармоничного?    Социальный – даст ли она возможность совместной деятельности, сотрудничества, договориться в спорной ситуации, сопереживать и пр.? </vt:lpstr>
      <vt:lpstr>  Формирование предметного содержания РППС ДОО   Для максимальной реализации образовательного потенциала развивающей предметно-пространственной среды как элемента образовательной среды в рамках требований ФГОС ДО целесообразно классифицировать предметное содержание на функциональные группы, нацеленные на решение различных воспитательно-образовательных задач. Функциональный модуль – это группа компонентов материалов, оборудования и инвентаря  по видам детской деятельности для организации пространства  и для решения воспитательно-образовательных задач общеобразовательной программы ДОО.   Предметное содержание функциональных модулей в соответствии с ФГОС ДО коррелирует с основными направлениями (образовательными областями).   Отдельно стоит заметить, что деление образовательных областей на отдельные группы (направления) довольно условно, поскольку при учете взаимодополнения решение конкретных задач в свою очередь содействует и косвенному решению других задач.</vt:lpstr>
      <vt:lpstr>Перечень компонентов функционального модуля «Игровая»</vt:lpstr>
      <vt:lpstr> Лото по лексическим темам, дидактические настольные игры  разрезные картинки, пазлы, шнуровки  наборы для игр мальчиков и девочек (семья, строительство, гараж, больница, ателье и.т.д)  сюжетные картины разной тематики   стойки, ширмы, маски, наборы разного вида театров одежда для ряжения  </vt:lpstr>
      <vt:lpstr>  Отдельно необходимо уделить внимание развивающим свойствам элементов РППС. Это обусловлено тем, что благодаря своему высокому развивающему потенциалу, игровые средства могут быть использованы для детей с различным уровнем развития.   Развивающие возможности элементов РППС характеризуются на основе оценки их «развивающего потенциала», полагая при этом, что чем выше этот потенциал, тем выше развивающие возможности. Степень этого потенциала можно оценить следующим образом.   Чем больше количество заданий, которые могут быть сформулированы перед ребѐнком с использованием элементов РППС таких заданий, чем больше число ступеней сложности, которые могут быть сформированы на основе образовательных заданий и «высота» этих ступеней, чем равномернее их «высота», тем выше развивающий потенциал элементов РППС. </vt:lpstr>
      <vt:lpstr>Коррекционно-развивающая среда в отличие от предметно - развивающей решает основную задачу коррекционной помощи и организацию условий для исправления и преодоления, адаптации детей с отклонениями в развитии. </vt:lpstr>
      <vt:lpstr> Компоненты функционального модуля Логопед</vt:lpstr>
      <vt:lpstr>3. «Центр речевого дыхания» (пособия для выработки целенаправленной воздушной струи» - султанчики, дудочки, свистульки, дыхательные тренажеры, воздушные шары, мыльные пузыри, коктейльные трубочки и др.  4. Зона обучения грамоте -  «Звукобуквенные домики» - игры с буквами, словами, звуковые символы, настенное пособие для звукового анализа и синтеза, схемы - раздели слово на части, схемы предложений, «Букварики» (наглядный дидактический материал для обучения первоначальным навыкам чтения)   5. «Речевая зона» - игровые упражнения на развитие психологической базы речи, учебно – наглядные пособия для развития познавательной деятельности, формирования лексико-грамматических категорий и связной речи: картинки на классификацию и обобщение, 4 лишний, сюжетные картинки и картины «времена года», серии картин, опорные таблицы, алгоритмы для рассказывания </vt:lpstr>
      <vt:lpstr>Вывод:  Создавая ППРС в образовательной организации необходимо учитывать ведущую роль игровой деятельности. Игровая среда должна быть такой, чтобы она была насыщенной, безопасной, соотвествовала возрастным и полоролевым особенностям детей;   дала  возможность стать детям счастливыми, чтоб они могли  заглянуть в огромный неопознанный мир, помочь  дошкольнику  быть более свободным и открытым, дать возможность самоутвердиться и реализоваться, развить чувство ответственности, собственной значимости, повысить  самооценку и позволить ребенку понять: его любят таким, какой он есть, с его мнением считаются и ценят его индивидуальность.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Создание предметно-пространственной развивающей среды для организации игровой деятельности дошкольников в соответствии с ФГОС</dc:title>
  <dc:creator>User</dc:creator>
  <cp:lastModifiedBy>User</cp:lastModifiedBy>
  <cp:revision>14</cp:revision>
  <dcterms:created xsi:type="dcterms:W3CDTF">2015-10-31T11:44:03Z</dcterms:created>
  <dcterms:modified xsi:type="dcterms:W3CDTF">2015-10-31T14:32:37Z</dcterms:modified>
</cp:coreProperties>
</file>