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671" r:id="rId2"/>
    <p:sldId id="672" r:id="rId3"/>
    <p:sldId id="674" r:id="rId4"/>
    <p:sldId id="682" r:id="rId5"/>
    <p:sldId id="685" r:id="rId6"/>
    <p:sldId id="686" r:id="rId7"/>
    <p:sldId id="690" r:id="rId8"/>
    <p:sldId id="702" r:id="rId9"/>
    <p:sldId id="704" r:id="rId10"/>
    <p:sldId id="705" r:id="rId11"/>
    <p:sldId id="709" r:id="rId12"/>
    <p:sldId id="710" r:id="rId13"/>
    <p:sldId id="717" r:id="rId14"/>
    <p:sldId id="716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33FF"/>
    <a:srgbClr val="1A2E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86447" autoAdjust="0"/>
  </p:normalViewPr>
  <p:slideViewPr>
    <p:cSldViewPr>
      <p:cViewPr varScale="1">
        <p:scale>
          <a:sx n="40" d="100"/>
          <a:sy n="40" d="100"/>
        </p:scale>
        <p:origin x="138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9" d="100"/>
        <a:sy n="2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2711E2-D081-4C84-9535-22FF9C1DCA28}" type="datetimeFigureOut">
              <a:rPr lang="ru-RU"/>
              <a:pPr>
                <a:defRPr/>
              </a:pPr>
              <a:t>20.03.2016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752982-7F09-4094-884D-B8DAF167E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647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109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6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77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80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81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82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83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84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85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86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87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8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89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64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65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68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172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120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44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07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08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09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10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11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12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13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14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215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216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217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218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19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220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221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222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23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224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225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26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27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228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229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23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23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3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3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4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4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24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4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24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4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4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4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4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24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25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5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25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25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25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256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257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258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259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260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261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263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264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265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266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267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269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270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277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282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288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29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293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297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8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301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30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3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116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17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19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64D3E8-7B12-48DE-82DE-AC0DEB8D3A62}" type="datetimeFigureOut">
              <a:rPr lang="ru-RU"/>
              <a:pPr>
                <a:defRPr/>
              </a:pPr>
              <a:t>20.03.2016</a:t>
            </a:fld>
            <a:endParaRPr lang="ru-RU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12290D2-BA20-4BB2-B6C3-63DD62746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79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E88CE-EBAC-41E2-A3DD-4848B438259C}" type="datetimeFigureOut">
              <a:rPr lang="ru-RU"/>
              <a:pPr>
                <a:defRPr/>
              </a:pPr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1CC93B1-B275-4FE7-8531-AACBDB86B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29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9EFF4F5-EFC4-4045-8C42-CBEF36ED2A52}" type="datetimeFigureOut">
              <a:rPr lang="ru-RU"/>
              <a:pPr>
                <a:defRPr/>
              </a:pPr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048C3EC-4F1F-45DC-94B0-402A0E667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22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05D1B2C-341F-4AE6-BEF2-D4A400A27501}" type="datetimeFigureOut">
              <a:rPr lang="ru-RU"/>
              <a:pPr>
                <a:defRPr/>
              </a:pPr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9EF2751-5F71-4E51-AEB6-E6B2E696B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81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7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8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9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1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2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3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4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5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6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7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8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9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0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21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2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3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4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5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6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7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8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9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30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31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32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3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4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5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6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7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8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9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40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41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42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3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4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5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6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7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8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9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50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51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52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3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4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5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6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7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8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9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60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61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2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3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4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5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6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7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8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9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70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71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72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3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4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5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6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7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8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9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80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1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82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3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4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5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6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7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8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9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93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95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96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1B5DE3D-583C-4A96-9277-24D367AD6AC4}" type="datetimeFigureOut">
              <a:rPr lang="ru-RU"/>
              <a:pPr>
                <a:defRPr/>
              </a:pPr>
              <a:t>20.03.2016</a:t>
            </a:fld>
            <a:endParaRPr lang="ru-RU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C1A619B-034C-4752-B272-47025A2CE6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6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1D24271-73AF-436C-9375-09B94121A08D}" type="datetimeFigureOut">
              <a:rPr lang="ru-RU"/>
              <a:pPr>
                <a:defRPr/>
              </a:pPr>
              <a:t>20.03.2016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C697E3D-A381-4FC3-9027-D0E00EAB1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23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7AD88A4-6001-4AAF-B259-65D87934ACB2}" type="datetimeFigureOut">
              <a:rPr lang="ru-RU"/>
              <a:pPr>
                <a:defRPr/>
              </a:pPr>
              <a:t>20.03.2016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92A5324-EFE0-48CB-A7B8-0649E76E5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340F82F-70B8-4BBE-B5F4-9CFD5ECA5E7E}" type="datetimeFigureOut">
              <a:rPr lang="ru-RU"/>
              <a:pPr>
                <a:defRPr/>
              </a:pPr>
              <a:t>20.03.2016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9E27485-37BB-460F-8C3F-71083CC84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70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27D5FD8-EAB3-4ACF-8BFD-B40CC9A709CA}" type="datetimeFigureOut">
              <a:rPr lang="ru-RU"/>
              <a:pPr>
                <a:defRPr/>
              </a:pPr>
              <a:t>20.03.2016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3B6CA34-29F3-455C-AEEA-48E82EE94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38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6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8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40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42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912C0BA-9B17-48DB-B6D0-152E149588BC}" type="datetimeFigureOut">
              <a:rPr lang="ru-RU"/>
              <a:pPr>
                <a:defRPr/>
              </a:pPr>
              <a:t>20.03.2016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44C9FFC-9B03-48F5-B1AD-EBEB72D40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71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2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33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34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59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A262EED-B1C8-4023-8CE2-1760A17734F3}" type="datetimeFigureOut">
              <a:rPr lang="ru-RU"/>
              <a:pPr>
                <a:defRPr/>
              </a:pPr>
              <a:t>20.03.2016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A92C15D-C20D-4668-9822-5AF8403EF4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64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DCFAF"/>
            </a:gs>
            <a:gs pos="50000">
              <a:srgbClr val="CCE0CD"/>
            </a:gs>
            <a:gs pos="100000">
              <a:srgbClr val="E6EFE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676A55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44453866-6614-4E66-B334-5D06B5480D11}" type="datetimeFigureOut">
              <a:rPr lang="ru-RU"/>
              <a:pPr>
                <a:defRPr/>
              </a:pPr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676A55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676A55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9269F7C0-D26D-4025-BF67-892A495692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F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FFEFE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FFEFE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FFEFE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FFEFE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FFEFE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FFEFE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FFEFE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FFEFE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AC8AD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AC8AD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764704"/>
            <a:ext cx="8017118" cy="5472608"/>
          </a:xfr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8100000" scaled="1"/>
            <a:tileRect/>
          </a:gradFill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rtlCol="0">
            <a:noAutofit/>
          </a:bodyPr>
          <a:lstStyle/>
          <a:p>
            <a:pPr algn="ctr" eaLnBrk="1" hangingPunct="1">
              <a:spcBef>
                <a:spcPct val="0"/>
              </a:spcBef>
              <a:buClrTx/>
              <a:defRPr/>
            </a:pPr>
            <a:endParaRPr lang="ru-RU" altLang="ru-RU" sz="4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defRPr/>
            </a:pPr>
            <a:r>
              <a:rPr lang="ru-RU" altLang="ru-RU" sz="6000" b="1" u="sng" dirty="0" smtClean="0">
                <a:solidFill>
                  <a:srgbClr val="C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ФГОС </a:t>
            </a:r>
            <a:r>
              <a:rPr lang="ru-RU" altLang="ru-RU" sz="6000" b="1" u="sng" dirty="0">
                <a:solidFill>
                  <a:srgbClr val="C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ДО: </a:t>
            </a:r>
            <a:r>
              <a:rPr lang="ru-RU" altLang="ru-RU" sz="60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Современная </a:t>
            </a:r>
            <a:r>
              <a:rPr lang="ru-RU" altLang="ru-RU" sz="6000" b="1" dirty="0">
                <a:solidFill>
                  <a:srgbClr val="C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модель взаимодействия педагога с детьми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 noGrp="1"/>
          </p:cNvSpPr>
          <p:nvPr>
            <p:ph type="ctrTitle"/>
          </p:nvPr>
        </p:nvSpPr>
        <p:spPr>
          <a:xfrm>
            <a:off x="228600" y="116633"/>
            <a:ext cx="8520113" cy="1080119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3. Развитие  у детей чувства уверенности в себе и позитивной самооценке. 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36550" y="1412875"/>
            <a:ext cx="8304213" cy="46085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E8B7B7">
                  <a:lumMod val="25000"/>
                </a:srgbClr>
              </a:buClr>
              <a:tabLst/>
              <a:defRPr/>
            </a:pPr>
            <a:r>
              <a:rPr lang="ru-RU" sz="2800" spc="0" dirty="0">
                <a:ln>
                  <a:noFill/>
                </a:ln>
                <a:solidFill>
                  <a:srgbClr val="FF0000"/>
                </a:solidFill>
                <a:latin typeface="Georgia" panose="02040502050405020303" pitchFamily="18" charset="0"/>
              </a:rPr>
              <a:t>САМООЦЕНКА</a:t>
            </a:r>
            <a:r>
              <a:rPr lang="ru-RU" sz="2800" spc="0" dirty="0">
                <a:ln>
                  <a:noFill/>
                </a:ln>
                <a:solidFill>
                  <a:srgbClr val="E8B7B7">
                    <a:lumMod val="25000"/>
                  </a:srgbClr>
                </a:solidFill>
                <a:latin typeface="Georgia" panose="02040502050405020303" pitchFamily="18" charset="0"/>
              </a:rPr>
              <a:t> – чувство собственной значимости</a:t>
            </a:r>
            <a:r>
              <a:rPr lang="ru-RU" sz="2800" spc="0" dirty="0" smtClean="0">
                <a:ln>
                  <a:noFill/>
                </a:ln>
                <a:solidFill>
                  <a:srgbClr val="E8B7B7">
                    <a:lumMod val="25000"/>
                  </a:srgbClr>
                </a:solidFill>
                <a:latin typeface="Georgia" panose="02040502050405020303" pitchFamily="18" charset="0"/>
              </a:rPr>
              <a:t>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E8B7B7">
                  <a:lumMod val="25000"/>
                </a:srgbClr>
              </a:buClr>
              <a:tabLst/>
              <a:defRPr/>
            </a:pPr>
            <a:r>
              <a:rPr lang="ru-RU" sz="2800" spc="0" dirty="0" smtClean="0">
                <a:ln>
                  <a:noFill/>
                </a:ln>
                <a:solidFill>
                  <a:srgbClr val="72A376">
                    <a:lumMod val="50000"/>
                  </a:srgbClr>
                </a:solidFill>
                <a:latin typeface="Georgia" panose="02040502050405020303" pitchFamily="18" charset="0"/>
              </a:rPr>
              <a:t>Возникает когда ребенок: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Clr>
                <a:srgbClr val="E8B7B7">
                  <a:lumMod val="25000"/>
                </a:srgbClr>
              </a:buClr>
              <a:buFont typeface="Wingdings" panose="05000000000000000000" pitchFamily="2" charset="2"/>
              <a:buChar char="§"/>
              <a:tabLst/>
              <a:defRPr/>
            </a:pPr>
            <a:r>
              <a:rPr lang="ru-RU" sz="2800" spc="0" dirty="0" smtClean="0">
                <a:ln>
                  <a:noFill/>
                </a:ln>
                <a:solidFill>
                  <a:srgbClr val="72A376">
                    <a:lumMod val="50000"/>
                  </a:srgbClr>
                </a:solidFill>
                <a:latin typeface="Georgia" panose="02040502050405020303" pitchFamily="18" charset="0"/>
              </a:rPr>
              <a:t>Знает свои сильные стороны;</a:t>
            </a:r>
          </a:p>
          <a:p>
            <a:pPr marL="285750" indent="-285750" fontAlgn="auto">
              <a:spcBef>
                <a:spcPct val="20000"/>
              </a:spcBef>
              <a:spcAft>
                <a:spcPts val="0"/>
              </a:spcAft>
              <a:buClr>
                <a:srgbClr val="E8B7B7">
                  <a:lumMod val="25000"/>
                </a:srgbClr>
              </a:buClr>
              <a:buFont typeface="Wingdings" panose="05000000000000000000" pitchFamily="2" charset="2"/>
              <a:buChar char="§"/>
              <a:tabLst/>
              <a:defRPr/>
            </a:pPr>
            <a:r>
              <a:rPr lang="ru-RU" sz="2800" spc="0" dirty="0" smtClean="0">
                <a:ln>
                  <a:noFill/>
                </a:ln>
                <a:solidFill>
                  <a:srgbClr val="72A376">
                    <a:lumMod val="50000"/>
                  </a:srgbClr>
                </a:solidFill>
                <a:latin typeface="Georgia" panose="02040502050405020303" pitchFamily="18" charset="0"/>
              </a:rPr>
              <a:t>Имеет опыт  успешного преодоления трудностей.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E8B7B7">
                  <a:lumMod val="25000"/>
                </a:srgbClr>
              </a:buClr>
              <a:tabLst/>
              <a:defRPr/>
            </a:pPr>
            <a:r>
              <a:rPr lang="ru-RU" sz="2800" spc="0" dirty="0" smtClean="0">
                <a:ln>
                  <a:noFill/>
                </a:ln>
                <a:solidFill>
                  <a:srgbClr val="0A0A5E"/>
                </a:solidFill>
                <a:latin typeface="Georgia" panose="02040502050405020303" pitchFamily="18" charset="0"/>
              </a:rPr>
              <a:t>Формируется исходя из ежедневной деятельности детей, с постоянным подтверждением их личных заслуг.    </a:t>
            </a:r>
            <a:endParaRPr lang="ru-RU" sz="2800" spc="0" dirty="0">
              <a:ln>
                <a:noFill/>
              </a:ln>
              <a:solidFill>
                <a:srgbClr val="0A0A5E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1700213"/>
            <a:ext cx="7848600" cy="46799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sz="2800" b="1" dirty="0" smtClean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</a:rPr>
              <a:t>Стройте общение с детьми, выбирая стратегию поддержки детей и создания СООБЩЕСТВА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>
                  <a:lumMod val="1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Избегайте соревнования и сравнения детей друг с другом;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>
                  <a:lumMod val="1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Не задавайте вопросов «Кто больше?», «У кого лучше?», «Кто первый?»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6">
                  <a:lumMod val="1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Научите детей эффективно общаться, делиться информацией, самостоятельно решать конфликты.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  <a:defRPr/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ru-RU" sz="20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21334" y="188640"/>
            <a:ext cx="8784976" cy="1008112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4. Умение  детей работать в команде.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950" y="1052513"/>
            <a:ext cx="8928100" cy="56165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b="1" u="sng" dirty="0" smtClean="0">
                <a:solidFill>
                  <a:srgbClr val="C00000"/>
                </a:solidFill>
                <a:latin typeface="Georgia" pitchFamily="18" charset="0"/>
              </a:rPr>
              <a:t>Критически мыслящий ребенок всегда сможет 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b="1" u="sng" dirty="0" smtClean="0">
                <a:solidFill>
                  <a:srgbClr val="C00000"/>
                </a:solidFill>
                <a:latin typeface="Georgia" pitchFamily="18" charset="0"/>
              </a:rPr>
              <a:t>аргументировано доказать свою позицию, опираясь на логику и на мнение собеседника.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Не задавайте детям «Учительских вопросов» («А если хорошо подумать?», «А кто знает правильный ответ?»)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Поощряйте детскую активность самостоятельно задавать вопросы. (Если воспитатель группе часто задает вопросы, дети тоже начнут о многом спрашивать)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Задавайте детям открытые вопросы, предполагающие  более одного «правильного» ответа.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" pitchFamily="2" charset="2"/>
              <a:buChar char="ü"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Способствуйте  тому, чтобы  дети сами искали ответы на свои вопросы.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" pitchFamily="2" charset="2"/>
              <a:buChar char="ü"/>
              <a:defRPr/>
            </a:pPr>
            <a:endParaRPr lang="ru-RU" b="1" dirty="0" smtClean="0">
              <a:solidFill>
                <a:srgbClr val="00B0F0"/>
              </a:solidFill>
              <a:latin typeface="Georgia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b="1" dirty="0" smtClean="0">
              <a:latin typeface="Georgia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b="1" dirty="0" smtClean="0">
              <a:latin typeface="Georgia" pitchFamily="18" charset="0"/>
            </a:endParaRP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500034" y="0"/>
            <a:ext cx="8229600" cy="908720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5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Развитие независимого и критического мышления детей.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000289" cy="187220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dirty="0">
                <a:solidFill>
                  <a:srgbClr val="C00000"/>
                </a:solidFill>
                <a:latin typeface="Georgia" panose="02040502050405020303" pitchFamily="18" charset="0"/>
              </a:rPr>
              <a:t>К</a:t>
            </a:r>
            <a:r>
              <a:rPr lang="ru-RU" sz="28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лючевых позиции, раскрывающих особенность организации партнерской деятельности взрослого с детьми:</a:t>
            </a:r>
            <a:br>
              <a:rPr lang="ru-RU" sz="2800" dirty="0" smtClean="0">
                <a:solidFill>
                  <a:srgbClr val="C00000"/>
                </a:solidFill>
                <a:latin typeface="Georgia" panose="02040502050405020303" pitchFamily="18" charset="0"/>
              </a:rPr>
            </a:br>
            <a:endParaRPr lang="ru-RU" sz="28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525" y="1125538"/>
            <a:ext cx="8893175" cy="544512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включенность воспитателя в деятельность </a:t>
            </a:r>
            <a:r>
              <a:rPr lang="ru-RU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НАРАВНЕ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с детьми;</a:t>
            </a:r>
          </a:p>
          <a:p>
            <a:pPr eaLnBrk="1" hangingPunct="1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2)    </a:t>
            </a:r>
            <a:r>
              <a:rPr lang="ru-RU" sz="2800" b="1" dirty="0">
                <a:solidFill>
                  <a:srgbClr val="C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добровольное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присоединение детей к деятельности (без психического и дисциплинарного принуждения);</a:t>
            </a:r>
          </a:p>
          <a:p>
            <a:pPr eaLnBrk="1" hangingPunct="1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3)    свободное общение и перемещение детей во время деятельности (при четко продуманной организации рабочего пространства для детей);</a:t>
            </a:r>
          </a:p>
          <a:p>
            <a:pPr eaLnBrk="1" hangingPunct="1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4)    открытый временной конец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ОД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(каждый работает в своем темпе.)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935" y="2132856"/>
            <a:ext cx="8498332" cy="2636912"/>
          </a:xfrm>
          <a:solidFill>
            <a:schemeClr val="accent1">
              <a:lumMod val="40000"/>
              <a:lumOff val="60000"/>
            </a:schemeClr>
          </a:solidFill>
          <a:effectLst>
            <a:softEdge rad="635000"/>
          </a:effectLst>
        </p:spPr>
        <p:txBody>
          <a:bodyPr>
            <a:normAutofit fontScale="90000"/>
          </a:bodyPr>
          <a:lstStyle/>
          <a:p>
            <a:pPr marR="4572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53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Спасибо за внимание!</a:t>
            </a:r>
            <a:br>
              <a:rPr lang="ru-RU" sz="53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53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До новых встреч!</a:t>
            </a:r>
            <a:br>
              <a:rPr lang="ru-RU" sz="53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53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5300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</a:br>
            <a:endParaRPr lang="ru-RU" sz="2200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subTitle" idx="1"/>
          </p:nvPr>
        </p:nvSpPr>
        <p:spPr>
          <a:xfrm>
            <a:off x="533400" y="5732463"/>
            <a:ext cx="7854950" cy="792162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Воспитатель высшей категории 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Молодкина Людмила Александровна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260648"/>
            <a:ext cx="8496944" cy="5544616"/>
          </a:xfrm>
          <a:solidFill>
            <a:schemeClr val="accent1">
              <a:lumMod val="20000"/>
              <a:lumOff val="80000"/>
            </a:schemeClr>
          </a:solidFill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Согласно ФГОС ДО – основная образовательная программа направлена на «создание условий развития ребенка, для его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СОЦИАЛИЗАЦИИ </a:t>
            </a:r>
            <a:r>
              <a:rPr lang="ru-RU" sz="2800" b="1" dirty="0" smtClean="0">
                <a:solidFill>
                  <a:srgbClr val="006600"/>
                </a:solidFill>
                <a:latin typeface="Georgia" panose="02040502050405020303" pitchFamily="18" charset="0"/>
              </a:rPr>
              <a:t>и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ЛИЧНОСТНОГО РАЗВИТИЯ,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РАЗВИТИЯ ИНИЦИАТИВЫ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и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ТВОРЧЕСКИХ СПОСОБНОСТЕЙ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на основе </a:t>
            </a:r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latin typeface="Georgia" panose="02040502050405020303" pitchFamily="18" charset="0"/>
              </a:rPr>
              <a:t>СОТРУДНИЧЕСТВА СО ВЗРОСЛЫМИ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  сверстниками и соответствующим возрасту видам деятельности» (ФГОС ДО, п 2.4.)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sz="24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sz="24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u="sng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Роль педагога во взаимодействии с детьми </a:t>
            </a:r>
            <a:endParaRPr lang="ru-RU" sz="2400" u="sng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0" y="404813"/>
            <a:ext cx="9075738" cy="64531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Воспитатель – ГЛАВНЫЙ ПОМОЩНИК ребенка, который: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</a:rPr>
              <a:t>ОБЛЕГЧАЕТ, СОДЕЙСТВУЕТ, СОПРОВОЖДАЕТ.</a:t>
            </a:r>
          </a:p>
          <a:p>
            <a:pPr marL="0" indent="-27432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sz="2000" b="1" dirty="0">
              <a:solidFill>
                <a:schemeClr val="accent6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marL="0" indent="-27432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sz="2000" b="1" dirty="0" smtClean="0">
              <a:solidFill>
                <a:schemeClr val="accent6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marL="0" indent="-27432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sz="2000" b="1" dirty="0">
              <a:solidFill>
                <a:schemeClr val="accent6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marL="0" indent="-27432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sz="2000" b="1" dirty="0" smtClean="0">
              <a:solidFill>
                <a:schemeClr val="accent6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marL="0" indent="-27432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sz="2000" b="1" dirty="0">
              <a:solidFill>
                <a:schemeClr val="accent6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marL="0" indent="-27432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sz="2000" b="1" dirty="0" smtClean="0">
              <a:solidFill>
                <a:schemeClr val="accent6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marL="0" indent="-27432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sz="2000" b="1" dirty="0">
              <a:solidFill>
                <a:schemeClr val="accent6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marL="0" indent="-27432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sz="2000" b="1" dirty="0" smtClean="0">
              <a:solidFill>
                <a:schemeClr val="accent6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marL="0" indent="-27432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sz="2000" b="1" dirty="0">
              <a:solidFill>
                <a:schemeClr val="accent6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/>
            </a:pPr>
            <a:endParaRPr lang="ru-RU" sz="1800" b="1" dirty="0">
              <a:solidFill>
                <a:srgbClr val="252525"/>
              </a:solidFill>
              <a:latin typeface="Georgia" panose="02040502050405020303" pitchFamily="18" charset="0"/>
            </a:endParaRPr>
          </a:p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sz="1800" b="1" dirty="0" smtClean="0">
              <a:solidFill>
                <a:schemeClr val="accent6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marL="0" indent="-27432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sz="1800" b="1" dirty="0" smtClean="0">
              <a:solidFill>
                <a:schemeClr val="accent6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marL="68580" indent="-342900" algn="ctr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  <a:defRPr/>
            </a:pP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13" name="Вертикальный свиток 12"/>
          <p:cNvSpPr/>
          <p:nvPr/>
        </p:nvSpPr>
        <p:spPr>
          <a:xfrm>
            <a:off x="-74613" y="1498600"/>
            <a:ext cx="3351213" cy="5099050"/>
          </a:xfrm>
          <a:prstGeom prst="verticalScroll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rgbClr val="FF0000"/>
                </a:solidFill>
                <a:latin typeface="Georgia" panose="02040502050405020303" pitchFamily="18" charset="0"/>
              </a:rPr>
              <a:t>ГОТОВ: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u="sng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2000" b="1" dirty="0">
                <a:solidFill>
                  <a:srgbClr val="E8B7B7">
                    <a:lumMod val="10000"/>
                  </a:srgbClr>
                </a:solidFill>
                <a:latin typeface="Georgia" panose="02040502050405020303" pitchFamily="18" charset="0"/>
              </a:rPr>
              <a:t>Поддержать;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2000" b="1" dirty="0">
                <a:solidFill>
                  <a:srgbClr val="E8B7B7">
                    <a:lumMod val="10000"/>
                  </a:srgbClr>
                </a:solidFill>
                <a:latin typeface="Georgia" panose="02040502050405020303" pitchFamily="18" charset="0"/>
              </a:rPr>
              <a:t>Усложнить игру;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2000" b="1" dirty="0">
                <a:solidFill>
                  <a:srgbClr val="E8B7B7">
                    <a:lumMod val="10000"/>
                  </a:srgbClr>
                </a:solidFill>
                <a:latin typeface="Georgia" panose="02040502050405020303" pitchFamily="18" charset="0"/>
              </a:rPr>
              <a:t>Вовремя предложить и добавить необходимый материал; Выслушать вопросы;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2000" b="1" dirty="0">
                <a:solidFill>
                  <a:srgbClr val="E8B7B7">
                    <a:lumMod val="10000"/>
                  </a:srgbClr>
                </a:solidFill>
                <a:latin typeface="Georgia" panose="02040502050405020303" pitchFamily="18" charset="0"/>
              </a:rPr>
              <a:t>Дать дополни-тельную информацию</a:t>
            </a:r>
            <a:r>
              <a:rPr lang="ru-RU" sz="2000" dirty="0">
                <a:solidFill>
                  <a:srgbClr val="E8B7B7">
                    <a:lumMod val="10000"/>
                  </a:srgbClr>
                </a:solidFill>
              </a:rPr>
              <a:t>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ru-RU" sz="2000" dirty="0">
              <a:solidFill>
                <a:srgbClr val="E8B7B7">
                  <a:lumMod val="10000"/>
                </a:srgbClr>
              </a:solidFill>
            </a:endParaRPr>
          </a:p>
        </p:txBody>
      </p:sp>
      <p:sp>
        <p:nvSpPr>
          <p:cNvPr id="14" name="Вертикальный свиток 13"/>
          <p:cNvSpPr/>
          <p:nvPr/>
        </p:nvSpPr>
        <p:spPr>
          <a:xfrm>
            <a:off x="2808288" y="1498600"/>
            <a:ext cx="3313112" cy="5083175"/>
          </a:xfrm>
          <a:prstGeom prst="verticalScroll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rgbClr val="FF0000"/>
                </a:solidFill>
                <a:latin typeface="Georgia" panose="02040502050405020303" pitchFamily="18" charset="0"/>
              </a:rPr>
              <a:t>СОЗДАЕТ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u="sng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u="sng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u="sng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Georgia" panose="02040502050405020303" pitchFamily="18" charset="0"/>
              </a:rPr>
              <a:t>«Среду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prstClr val="black"/>
                </a:solidFill>
                <a:latin typeface="Georgia" panose="02040502050405020303" pitchFamily="18" charset="0"/>
              </a:rPr>
              <a:t>обитания» в группе: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2000" b="1" dirty="0">
                <a:solidFill>
                  <a:prstClr val="black"/>
                </a:solidFill>
                <a:latin typeface="Georgia" panose="02040502050405020303" pitchFamily="18" charset="0"/>
              </a:rPr>
              <a:t>Куда ребенок хочет возвращаться;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2000" b="1" dirty="0">
                <a:solidFill>
                  <a:prstClr val="black"/>
                </a:solidFill>
                <a:latin typeface="Georgia" panose="02040502050405020303" pitchFamily="18" charset="0"/>
              </a:rPr>
              <a:t>Где ребенок чувствует  себя нужным и успешным.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ru-RU" b="1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ru-RU" b="1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Вертикальный свиток 14"/>
          <p:cNvSpPr/>
          <p:nvPr/>
        </p:nvSpPr>
        <p:spPr>
          <a:xfrm>
            <a:off x="5651500" y="1498600"/>
            <a:ext cx="3673475" cy="5099050"/>
          </a:xfrm>
          <a:prstGeom prst="verticalScroll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rgbClr val="FF0000"/>
                </a:solidFill>
                <a:latin typeface="Georgia" panose="02040502050405020303" pitchFamily="18" charset="0"/>
              </a:rPr>
              <a:t>СПОСОБЕН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u="sng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u="sng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E8B7B7">
                  <a:lumMod val="50000"/>
                </a:srgbClr>
              </a:solidFill>
              <a:latin typeface="Georgia" panose="02040502050405020303" pitchFamily="18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2000" b="1" dirty="0">
                <a:solidFill>
                  <a:prstClr val="black"/>
                </a:solidFill>
                <a:latin typeface="Georgia" panose="02040502050405020303" pitchFamily="18" charset="0"/>
              </a:rPr>
              <a:t>Наблюдать за детьми;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2000" b="1" dirty="0">
                <a:solidFill>
                  <a:prstClr val="black"/>
                </a:solidFill>
                <a:latin typeface="Georgia" panose="02040502050405020303" pitchFamily="18" charset="0"/>
              </a:rPr>
              <a:t>Анализировать;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2000" b="1" dirty="0">
                <a:solidFill>
                  <a:prstClr val="black"/>
                </a:solidFill>
                <a:latin typeface="Georgia" panose="02040502050405020303" pitchFamily="18" charset="0"/>
              </a:rPr>
              <a:t>Понимать различия в развитии и возможностях детей.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ru-RU" sz="2000" b="1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ru-RU" sz="2000" b="1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ru-RU" sz="1700" b="1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ru-RU" sz="1700" b="1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ru-RU" b="1" dirty="0">
              <a:solidFill>
                <a:srgbClr val="E8B7B7">
                  <a:lumMod val="50000"/>
                </a:srgb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14607"/>
            <a:ext cx="8229600" cy="1125538"/>
          </a:xfr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ln w="13335" cmpd="sng">
                  <a:solidFill>
                    <a:srgbClr val="72A376">
                      <a:lumMod val="50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Georgia" panose="02040502050405020303" pitchFamily="18" charset="0"/>
              </a:rPr>
              <a:t>При правильном выстроенном взаимодействии  педагога с </a:t>
            </a:r>
            <a:r>
              <a:rPr lang="ru-RU" sz="2800" dirty="0" smtClean="0">
                <a:ln w="13335" cmpd="sng">
                  <a:solidFill>
                    <a:srgbClr val="72A376">
                      <a:lumMod val="50000"/>
                    </a:srgbClr>
                  </a:solidFill>
                  <a:prstDash val="solid"/>
                </a:ln>
                <a:solidFill>
                  <a:srgbClr val="C00000"/>
                </a:solidFill>
                <a:latin typeface="Georgia" panose="02040502050405020303" pitchFamily="18" charset="0"/>
              </a:rPr>
              <a:t>детьми</a:t>
            </a:r>
            <a:endParaRPr lang="ru-RU" sz="28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55435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Педагог не является диктующим, всезнающим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«источником информации»,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руководителем, а создает пространство для свободного творчества детей где: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endParaRPr lang="ru-RU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/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sz="160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85892" y="2348880"/>
            <a:ext cx="5688272" cy="2186036"/>
          </a:xfrm>
          <a:prstGeom prst="horizontalScroll">
            <a:avLst/>
          </a:prstGeom>
          <a:ln>
            <a:solidFill>
              <a:schemeClr val="accent6">
                <a:lumMod val="2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E8B7B7">
                    <a:lumMod val="50000"/>
                  </a:srgbClr>
                </a:solidFill>
                <a:latin typeface="Georgia" panose="02040502050405020303" pitchFamily="18" charset="0"/>
              </a:rPr>
              <a:t>ДЕТИ: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72A376">
                    <a:lumMod val="50000"/>
                  </a:srgbClr>
                </a:solidFill>
                <a:latin typeface="Georgia" panose="02040502050405020303" pitchFamily="18" charset="0"/>
              </a:rPr>
              <a:t>Общаются друг с другом;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72A376">
                    <a:lumMod val="50000"/>
                  </a:srgbClr>
                </a:solidFill>
                <a:latin typeface="Georgia" panose="02040502050405020303" pitchFamily="18" charset="0"/>
              </a:rPr>
              <a:t>Участвуют в обсуждениях;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72A376">
                    <a:lumMod val="50000"/>
                  </a:srgbClr>
                </a:solidFill>
                <a:latin typeface="Georgia" panose="02040502050405020303" pitchFamily="18" charset="0"/>
              </a:rPr>
              <a:t>Совместно решают проблемы.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2515435" y="3927041"/>
            <a:ext cx="6181926" cy="3140968"/>
          </a:xfrm>
          <a:prstGeom prst="horizontalScroll">
            <a:avLst/>
          </a:prstGeom>
          <a:ln>
            <a:solidFill>
              <a:schemeClr val="tx2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E8B7B7">
                    <a:lumMod val="50000"/>
                  </a:srgbClr>
                </a:solidFill>
                <a:latin typeface="Georgia" panose="02040502050405020303" pitchFamily="18" charset="0"/>
              </a:rPr>
              <a:t>ПЕДАГИ: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b="1" dirty="0">
                <a:solidFill>
                  <a:srgbClr val="72A376">
                    <a:lumMod val="50000"/>
                  </a:srgbClr>
                </a:solidFill>
                <a:latin typeface="Georgia" panose="02040502050405020303" pitchFamily="18" charset="0"/>
              </a:rPr>
              <a:t>Поддерживают детей;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b="1" dirty="0">
                <a:solidFill>
                  <a:srgbClr val="72A376">
                    <a:lumMod val="50000"/>
                  </a:srgbClr>
                </a:solidFill>
                <a:latin typeface="Georgia" panose="02040502050405020303" pitchFamily="18" charset="0"/>
              </a:rPr>
              <a:t>Помогают им осмыслить  свои действия;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200" b="1" dirty="0">
                <a:solidFill>
                  <a:srgbClr val="72A376">
                    <a:lumMod val="50000"/>
                  </a:srgbClr>
                </a:solidFill>
                <a:latin typeface="Georgia" panose="02040502050405020303" pitchFamily="18" charset="0"/>
              </a:rPr>
              <a:t>Учат рефлексировать и оценивать свою деятельность, свое поведение.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115888"/>
            <a:ext cx="8305800" cy="1009650"/>
          </a:xfrm>
        </p:spPr>
        <p:txBody>
          <a:bodyPr rtlCol="0"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ru-RU" sz="5800" b="1" dirty="0" smtClean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Основные модели взаимодействия педагога с детьми.</a:t>
            </a:r>
            <a:endParaRPr lang="ru-RU" sz="5800" b="1" dirty="0">
              <a:solidFill>
                <a:schemeClr val="tx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730250" y="2901950"/>
            <a:ext cx="7715250" cy="1008063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ЛИЧНОСТНО-ОРИЕНТИРОВАННАЯ </a:t>
            </a:r>
            <a:r>
              <a:rPr lang="ru-RU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>
                <a:solidFill>
                  <a:srgbClr val="006600"/>
                </a:solidFill>
                <a:latin typeface="Georgia" panose="02040502050405020303" pitchFamily="18" charset="0"/>
              </a:rPr>
              <a:t>модель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730250" y="1400175"/>
            <a:ext cx="7715250" cy="1008063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УЧЕБНО-ДИСЦИПЛИНАРНАЯ</a:t>
            </a:r>
            <a:r>
              <a:rPr lang="ru-RU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>
                <a:solidFill>
                  <a:srgbClr val="006600"/>
                </a:solidFill>
                <a:latin typeface="Georgia" panose="02040502050405020303" pitchFamily="18" charset="0"/>
              </a:rPr>
              <a:t>модель </a:t>
            </a: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752475" y="4652963"/>
            <a:ext cx="7715250" cy="1008062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ПРЕДМЕТНО-СРЕДОВАЯ</a:t>
            </a:r>
            <a:r>
              <a:rPr lang="ru-RU" sz="2400" b="1" dirty="0">
                <a:solidFill>
                  <a:srgbClr val="002060"/>
                </a:solidFill>
                <a:latin typeface="Georgia" panose="02040502050405020303" pitchFamily="18" charset="0"/>
              </a:rPr>
              <a:t> </a:t>
            </a:r>
            <a:r>
              <a:rPr lang="ru-RU" sz="2400" b="1" dirty="0">
                <a:solidFill>
                  <a:srgbClr val="006600"/>
                </a:solidFill>
                <a:latin typeface="Georgia" panose="02040502050405020303" pitchFamily="18" charset="0"/>
              </a:rPr>
              <a:t>модель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3810000" y="3294063"/>
            <a:ext cx="2447925" cy="2232025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559550" y="2911475"/>
            <a:ext cx="2327275" cy="2232025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114800" y="3797300"/>
            <a:ext cx="458788" cy="4873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107038" y="116632"/>
            <a:ext cx="8928992" cy="6480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Стратегия образования </a:t>
            </a:r>
            <a:endParaRPr lang="ru-RU" sz="27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8291513" y="2281238"/>
            <a:ext cx="615950" cy="720725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978650" y="4495800"/>
            <a:ext cx="382588" cy="3587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Выгнутая вверх стрелка 25"/>
          <p:cNvSpPr/>
          <p:nvPr/>
        </p:nvSpPr>
        <p:spPr>
          <a:xfrm>
            <a:off x="4843463" y="2189163"/>
            <a:ext cx="2279650" cy="906462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7545388" y="4484688"/>
            <a:ext cx="382587" cy="3587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8099425" y="4464050"/>
            <a:ext cx="382588" cy="360363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5481638" y="4643438"/>
            <a:ext cx="382587" cy="360362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5081588" y="4645025"/>
            <a:ext cx="382587" cy="3587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4652963" y="4643438"/>
            <a:ext cx="381000" cy="3603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4035425" y="4284663"/>
            <a:ext cx="617538" cy="719137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8369300" y="1795463"/>
            <a:ext cx="458788" cy="4857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722313" y="1700213"/>
            <a:ext cx="2447925" cy="223361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8" name="Равнобедренный треугольник 37"/>
          <p:cNvSpPr/>
          <p:nvPr/>
        </p:nvSpPr>
        <p:spPr>
          <a:xfrm>
            <a:off x="1676400" y="2281238"/>
            <a:ext cx="615950" cy="720725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1755775" y="1795463"/>
            <a:ext cx="458788" cy="4857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2343150" y="3302000"/>
            <a:ext cx="382588" cy="358775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1754188" y="3294063"/>
            <a:ext cx="382587" cy="3587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1212850" y="3294063"/>
            <a:ext cx="382588" cy="3587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3" name="Заголовок 15"/>
          <p:cNvSpPr txBox="1">
            <a:spLocks/>
          </p:cNvSpPr>
          <p:nvPr/>
        </p:nvSpPr>
        <p:spPr>
          <a:xfrm>
            <a:off x="369049" y="4185570"/>
            <a:ext cx="3153503" cy="9168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800" dirty="0" smtClean="0">
                <a:ln w="13335" cmpd="sng">
                  <a:solidFill>
                    <a:srgbClr val="72A376">
                      <a:lumMod val="50000"/>
                    </a:srgbClr>
                  </a:solidFill>
                  <a:prstDash val="solid"/>
                </a:ln>
                <a:solidFill>
                  <a:srgbClr val="EAEBDE">
                    <a:lumMod val="10000"/>
                  </a:srgbClr>
                </a:solidFill>
                <a:latin typeface="Georgia" panose="02040502050405020303" pitchFamily="18" charset="0"/>
              </a:rPr>
              <a:t>Учебно-дисциплинарная модель </a:t>
            </a:r>
            <a:endParaRPr lang="ru-RU" sz="1800" dirty="0">
              <a:ln w="13335" cmpd="sng">
                <a:solidFill>
                  <a:srgbClr val="72A376">
                    <a:lumMod val="50000"/>
                  </a:srgbClr>
                </a:solidFill>
                <a:prstDash val="solid"/>
              </a:ln>
              <a:solidFill>
                <a:srgbClr val="EAEBDE">
                  <a:lumMod val="10000"/>
                </a:srgbClr>
              </a:solidFill>
              <a:latin typeface="Georgia" panose="02040502050405020303" pitchFamily="18" charset="0"/>
            </a:endParaRPr>
          </a:p>
        </p:txBody>
      </p:sp>
      <p:sp>
        <p:nvSpPr>
          <p:cNvPr id="44" name="Заголовок 15"/>
          <p:cNvSpPr txBox="1">
            <a:spLocks/>
          </p:cNvSpPr>
          <p:nvPr/>
        </p:nvSpPr>
        <p:spPr>
          <a:xfrm>
            <a:off x="4714876" y="5572140"/>
            <a:ext cx="3256496" cy="10168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1800" dirty="0" smtClean="0">
                <a:ln w="13335" cmpd="sng">
                  <a:solidFill>
                    <a:srgbClr val="72A376">
                      <a:lumMod val="50000"/>
                    </a:srgbClr>
                  </a:solidFill>
                  <a:prstDash val="solid"/>
                </a:ln>
                <a:solidFill>
                  <a:srgbClr val="EAEBDE">
                    <a:lumMod val="10000"/>
                  </a:srgbClr>
                </a:solidFill>
                <a:latin typeface="Georgia" panose="02040502050405020303" pitchFamily="18" charset="0"/>
              </a:rPr>
              <a:t>Личностно-ориентированная модель</a:t>
            </a:r>
            <a:endParaRPr lang="ru-RU" sz="1800" dirty="0">
              <a:ln w="13335" cmpd="sng">
                <a:solidFill>
                  <a:srgbClr val="72A376">
                    <a:lumMod val="50000"/>
                  </a:srgbClr>
                </a:solidFill>
                <a:prstDash val="solid"/>
              </a:ln>
              <a:solidFill>
                <a:srgbClr val="EAEBDE">
                  <a:lumMod val="10000"/>
                </a:srgbClr>
              </a:solidFill>
              <a:latin typeface="Georgia" panose="02040502050405020303" pitchFamily="18" charset="0"/>
            </a:endParaRPr>
          </a:p>
        </p:txBody>
      </p:sp>
      <p:sp>
        <p:nvSpPr>
          <p:cNvPr id="45" name="Заголовок 15"/>
          <p:cNvSpPr txBox="1">
            <a:spLocks/>
          </p:cNvSpPr>
          <p:nvPr/>
        </p:nvSpPr>
        <p:spPr>
          <a:xfrm>
            <a:off x="5786446" y="928670"/>
            <a:ext cx="2470566" cy="827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ln w="13335" cmpd="sng">
                  <a:solidFill>
                    <a:srgbClr val="72A376">
                      <a:lumMod val="50000"/>
                    </a:srgbClr>
                  </a:solidFill>
                  <a:prstDash val="solid"/>
                </a:ln>
                <a:solidFill>
                  <a:srgbClr val="EAEBDE">
                    <a:lumMod val="10000"/>
                  </a:srgbClr>
                </a:solidFill>
                <a:latin typeface="Georgia" panose="02040502050405020303" pitchFamily="18" charset="0"/>
              </a:rPr>
              <a:t>Свобода и творчество</a:t>
            </a:r>
            <a:endParaRPr lang="ru-RU" sz="2000" dirty="0">
              <a:ln w="13335" cmpd="sng">
                <a:solidFill>
                  <a:srgbClr val="72A376">
                    <a:lumMod val="50000"/>
                  </a:srgbClr>
                </a:solidFill>
                <a:prstDash val="solid"/>
              </a:ln>
              <a:solidFill>
                <a:srgbClr val="EAEBDE">
                  <a:lumMod val="10000"/>
                </a:srgb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37777" y="3573016"/>
            <a:ext cx="8712969" cy="2952328"/>
          </a:xfrm>
          <a:solidFill>
            <a:schemeClr val="accent1">
              <a:lumMod val="20000"/>
              <a:lumOff val="80000"/>
            </a:schemeClr>
          </a:solidFill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rmAutofit fontScale="32500" lnSpcReduction="20000"/>
          </a:bodyPr>
          <a:lstStyle/>
          <a:p>
            <a:pPr algn="ctr" eaLnBrk="1" fontAlgn="auto" hangingPunct="1">
              <a:lnSpc>
                <a:spcPct val="115000"/>
              </a:lnSpc>
              <a:spcAft>
                <a:spcPts val="100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sz="7400" b="1" u="sng" dirty="0">
                <a:solidFill>
                  <a:srgbClr val="C00000"/>
                </a:solidFill>
                <a:latin typeface="Georgia" panose="02040502050405020303" pitchFamily="18" charset="0"/>
                <a:ea typeface="Calibri"/>
                <a:cs typeface="Times New Roman"/>
              </a:rPr>
              <a:t>Выбор подходов зависит  от многих факторов: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sz="6000" b="1" dirty="0" smtClean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>1</a:t>
            </a:r>
            <a:r>
              <a:rPr lang="ru-RU" sz="6000" b="1" dirty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>) от возрастных и индивидуальных особенностей детей, 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sz="6000" b="1" dirty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>2) также от конкретной образовательной ситуации</a:t>
            </a:r>
            <a:r>
              <a:rPr lang="ru-RU" sz="6000" b="1" dirty="0" smtClean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>.</a:t>
            </a: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sz="6000" b="1" dirty="0" smtClean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> </a:t>
            </a:r>
            <a:r>
              <a:rPr lang="ru-RU" sz="6000" b="1" u="sng" dirty="0" smtClean="0">
                <a:solidFill>
                  <a:srgbClr val="C00000"/>
                </a:solidFill>
                <a:latin typeface="Georgia" panose="02040502050405020303" pitchFamily="18" charset="0"/>
                <a:ea typeface="Calibri"/>
                <a:cs typeface="Times New Roman"/>
              </a:rPr>
              <a:t>УЧЕБНАЯ </a:t>
            </a:r>
            <a:r>
              <a:rPr lang="ru-RU" sz="6000" b="1" u="sng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> </a:t>
            </a:r>
            <a:r>
              <a:rPr lang="ru-RU" sz="6000" b="1" dirty="0" smtClean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>модель - должна </a:t>
            </a:r>
            <a:r>
              <a:rPr lang="ru-RU" sz="6000" b="1" dirty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>занимать сравнительно скромное место в </a:t>
            </a:r>
            <a:r>
              <a:rPr lang="ru-RU" sz="6000" b="1" dirty="0" smtClean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>образовательном  процессе </a:t>
            </a:r>
            <a:r>
              <a:rPr lang="ru-RU" sz="6000" b="1" dirty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>ДО</a:t>
            </a:r>
            <a:r>
              <a:rPr lang="ru-RU" sz="6000" b="1" dirty="0" smtClean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>.</a:t>
            </a:r>
            <a:r>
              <a:rPr lang="ru-RU" sz="6000" dirty="0">
                <a:latin typeface="Georgia" panose="02040502050405020303" pitchFamily="18" charset="0"/>
                <a:ea typeface="Calibri"/>
                <a:cs typeface="Times New Roman"/>
              </a:rPr>
              <a:t> </a:t>
            </a:r>
            <a:endParaRPr lang="ru-RU" sz="6000" dirty="0" smtClean="0">
              <a:latin typeface="Georgia" panose="02040502050405020303" pitchFamily="18" charset="0"/>
              <a:ea typeface="Calibri"/>
              <a:cs typeface="Times New Roman"/>
            </a:endParaRPr>
          </a:p>
          <a:p>
            <a:pPr eaLnBrk="1" fontAlgn="auto" hangingPunct="1">
              <a:lnSpc>
                <a:spcPct val="115000"/>
              </a:lnSpc>
              <a:spcAft>
                <a:spcPts val="100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sz="6000" b="1" u="sng" dirty="0" smtClean="0">
                <a:solidFill>
                  <a:srgbClr val="C00000"/>
                </a:solidFill>
                <a:latin typeface="Georgia" panose="02040502050405020303" pitchFamily="18" charset="0"/>
                <a:ea typeface="Calibri"/>
                <a:cs typeface="Times New Roman"/>
              </a:rPr>
              <a:t>ЛИЧНОСТНО – ОРИЕНТИРОВАННАЯ и </a:t>
            </a:r>
            <a:r>
              <a:rPr lang="ru-RU" sz="6000" b="1" u="sng" dirty="0">
                <a:solidFill>
                  <a:srgbClr val="C00000"/>
                </a:solidFill>
                <a:latin typeface="Georgia" panose="02040502050405020303" pitchFamily="18" charset="0"/>
                <a:ea typeface="Calibri"/>
                <a:cs typeface="Times New Roman"/>
              </a:rPr>
              <a:t>СРЕДОВАЯ  </a:t>
            </a:r>
            <a:r>
              <a:rPr lang="ru-RU" sz="6000" b="1" dirty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>модель – должны занимать основную роль в </a:t>
            </a:r>
            <a:r>
              <a:rPr lang="ru-RU" sz="6000" b="1" dirty="0" smtClean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>образовательном процессе </a:t>
            </a:r>
            <a:r>
              <a:rPr lang="ru-RU" sz="6000" b="1" dirty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>ДО.</a:t>
            </a:r>
          </a:p>
          <a:p>
            <a:pPr eaLnBrk="1" fontAlgn="auto" hangingPunct="1">
              <a:lnSpc>
                <a:spcPct val="115000"/>
              </a:lnSpc>
              <a:spcAft>
                <a:spcPts val="100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sz="2400" b="1" dirty="0" smtClean="0">
              <a:solidFill>
                <a:schemeClr val="accent6">
                  <a:lumMod val="25000"/>
                </a:schemeClr>
              </a:solidFill>
              <a:latin typeface="Georgia" panose="02040502050405020303" pitchFamily="18" charset="0"/>
              <a:ea typeface="Calibri"/>
              <a:cs typeface="Times New Roman"/>
            </a:endParaRPr>
          </a:p>
          <a:p>
            <a:pPr eaLnBrk="1" fontAlgn="auto" hangingPunct="1">
              <a:lnSpc>
                <a:spcPct val="115000"/>
              </a:lnSpc>
              <a:spcAft>
                <a:spcPts val="100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sz="2400" b="1" dirty="0" smtClean="0">
              <a:solidFill>
                <a:schemeClr val="accent6">
                  <a:lumMod val="25000"/>
                </a:schemeClr>
              </a:solidFill>
              <a:latin typeface="Georgia" panose="02040502050405020303" pitchFamily="18" charset="0"/>
              <a:ea typeface="Calibri"/>
              <a:cs typeface="Times New Roman"/>
            </a:endParaRPr>
          </a:p>
          <a:p>
            <a:pPr eaLnBrk="1" fontAlgn="auto" hangingPunct="1">
              <a:lnSpc>
                <a:spcPct val="115000"/>
              </a:lnSpc>
              <a:spcAft>
                <a:spcPts val="100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b="1" dirty="0" smtClean="0">
              <a:solidFill>
                <a:schemeClr val="accent6">
                  <a:lumMod val="25000"/>
                </a:schemeClr>
              </a:solidFill>
              <a:latin typeface="Georgia" panose="02040502050405020303" pitchFamily="18" charset="0"/>
              <a:ea typeface="Calibri"/>
              <a:cs typeface="Times New Roman"/>
            </a:endParaRPr>
          </a:p>
          <a:p>
            <a:pPr eaLnBrk="1" fontAlgn="auto" hangingPunct="1">
              <a:lnSpc>
                <a:spcPct val="115000"/>
              </a:lnSpc>
              <a:spcAft>
                <a:spcPts val="100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b="1" dirty="0">
              <a:solidFill>
                <a:schemeClr val="accent6">
                  <a:lumMod val="25000"/>
                </a:schemeClr>
              </a:solidFill>
              <a:latin typeface="Georgia" panose="02040502050405020303" pitchFamily="18" charset="0"/>
              <a:ea typeface="Calibri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9750" y="332656"/>
            <a:ext cx="8712968" cy="2782092"/>
          </a:xfr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>Гармоничное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>сочетание в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>образовательной деятельности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>трёх подходов  позволяет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>: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> -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>осуществлять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>проблемное обучение, направлять и обогащать развитие детей;</a:t>
            </a:r>
            <a:br>
              <a:rPr lang="ru-RU" sz="24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  <a:ea typeface="Calibri"/>
                <a:cs typeface="Times New Roman"/>
              </a:rPr>
              <a:t> -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416" y="116632"/>
            <a:ext cx="8229600" cy="848316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</a:rPr>
              <a:t>ПОСТРОЕНИЕ ВЗАИМОДЕЙСТВИЯ ПЕДАГОГА С ДЕТЬМИ</a:t>
            </a:r>
            <a:endParaRPr lang="ru-RU" sz="2800" dirty="0">
              <a:solidFill>
                <a:schemeClr val="accent6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1963" y="2179638"/>
            <a:ext cx="4040187" cy="90328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Педагог не является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64440" y="3219091"/>
            <a:ext cx="3575901" cy="2810773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</a:rPr>
              <a:t>Диктатором;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</a:rPr>
              <a:t>Всезнающим «источником информации»;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</a:rPr>
              <a:t>Руководителем.</a:t>
            </a:r>
            <a:endParaRPr lang="ru-RU" b="1" dirty="0">
              <a:solidFill>
                <a:schemeClr val="accent6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787900" y="2179638"/>
            <a:ext cx="4041775" cy="7794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Педагог является 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932040" y="3219090"/>
            <a:ext cx="4090294" cy="2802197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</a:rPr>
              <a:t>Проводником;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</a:rPr>
              <a:t>«архитектором»;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</a:rPr>
              <a:t>Создателем пространства для свободного творчества детей.</a:t>
            </a:r>
            <a:endParaRPr lang="ru-RU" b="1" dirty="0">
              <a:solidFill>
                <a:schemeClr val="accent6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16098" y="1132355"/>
            <a:ext cx="9036496" cy="8798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ln w="13335" cmpd="sng">
                  <a:solidFill>
                    <a:srgbClr val="72A376">
                      <a:lumMod val="50000"/>
                    </a:srgbClr>
                  </a:solidFill>
                  <a:prstDash val="solid"/>
                </a:ln>
                <a:solidFill>
                  <a:srgbClr val="72A376">
                    <a:lumMod val="50000"/>
                  </a:srgbClr>
                </a:solidFill>
                <a:latin typeface="Georgia" panose="02040502050405020303" pitchFamily="18" charset="0"/>
              </a:rPr>
              <a:t>1. Развитие самостоятельности и инициативности детей.</a:t>
            </a:r>
            <a:endParaRPr lang="ru-RU" sz="2800" dirty="0">
              <a:ln w="13335" cmpd="sng">
                <a:solidFill>
                  <a:srgbClr val="72A376">
                    <a:lumMod val="50000"/>
                  </a:srgbClr>
                </a:solidFill>
                <a:prstDash val="solid"/>
              </a:ln>
              <a:solidFill>
                <a:srgbClr val="72A376">
                  <a:lumMod val="50000"/>
                </a:srgb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43124" y="1412776"/>
            <a:ext cx="8136904" cy="5112569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25000"/>
                </a:schemeClr>
              </a:buClr>
              <a:defRPr/>
            </a:pPr>
            <a:endParaRPr lang="ru-RU" sz="2800" b="1" dirty="0" smtClean="0">
              <a:solidFill>
                <a:srgbClr val="782626"/>
              </a:solidFill>
              <a:latin typeface="Georgia" panose="02040502050405020303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6">
                  <a:lumMod val="25000"/>
                </a:schemeClr>
              </a:buClr>
              <a:defRPr/>
            </a:pPr>
            <a:r>
              <a:rPr lang="ru-RU" sz="2800" b="1" dirty="0" smtClean="0">
                <a:solidFill>
                  <a:srgbClr val="782626"/>
                </a:solidFill>
                <a:latin typeface="Georgia" panose="02040502050405020303" pitchFamily="18" charset="0"/>
              </a:rPr>
              <a:t>Ребенок учится быть ответственным за свои слова и поступки,  жить в соответствии с общепринятыми  нормами поведения :</a:t>
            </a:r>
          </a:p>
          <a:p>
            <a:pPr eaLnBrk="1" fontAlgn="auto" hangingPunct="1">
              <a:spcAft>
                <a:spcPts val="0"/>
              </a:spcAft>
              <a:buClr>
                <a:schemeClr val="accent6">
                  <a:lumMod val="25000"/>
                </a:schemeClr>
              </a:buClr>
              <a:defRPr/>
            </a:pPr>
            <a:endParaRPr lang="ru-RU" sz="2800" b="1" dirty="0" smtClean="0">
              <a:solidFill>
                <a:srgbClr val="782626"/>
              </a:solidFill>
              <a:latin typeface="Georgia" panose="02040502050405020303" pitchFamily="18" charset="0"/>
            </a:endParaRPr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6">
                  <a:lumMod val="2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ru-RU" sz="2800" b="1" dirty="0" smtClean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</a:rPr>
              <a:t>Участвует в разработке правил группы;</a:t>
            </a:r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6">
                  <a:lumMod val="2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ru-RU" sz="2800" b="1" dirty="0" smtClean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</a:rPr>
              <a:t>Самостоятельно следит за их соблюдением;</a:t>
            </a:r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6">
                  <a:lumMod val="2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ru-RU" sz="2800" b="1" dirty="0" smtClean="0">
                <a:solidFill>
                  <a:schemeClr val="accent6">
                    <a:lumMod val="25000"/>
                  </a:schemeClr>
                </a:solidFill>
                <a:latin typeface="Georgia" panose="02040502050405020303" pitchFamily="18" charset="0"/>
              </a:rPr>
              <a:t>  Сам оценивает свое поведение. </a:t>
            </a:r>
            <a:endParaRPr lang="ru-RU" sz="2800" b="1" dirty="0">
              <a:solidFill>
                <a:schemeClr val="accent6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Заголовок 1"/>
          <p:cNvSpPr txBox="1">
            <a:spLocks noGrp="1"/>
          </p:cNvSpPr>
          <p:nvPr>
            <p:ph type="ctrTitle"/>
          </p:nvPr>
        </p:nvSpPr>
        <p:spPr>
          <a:xfrm>
            <a:off x="251520" y="116632"/>
            <a:ext cx="8520113" cy="936103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Развитие ответственности и самоконтроля.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4294</TotalTime>
  <Words>577</Words>
  <Application>Microsoft Office PowerPoint</Application>
  <PresentationFormat>Экран (4:3)</PresentationFormat>
  <Paragraphs>122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Tw Cen MT</vt:lpstr>
      <vt:lpstr>Bookman Old Style</vt:lpstr>
      <vt:lpstr>Georgia</vt:lpstr>
      <vt:lpstr>Wingdings</vt:lpstr>
      <vt:lpstr>Courier New</vt:lpstr>
      <vt:lpstr>Times New Roman</vt:lpstr>
      <vt:lpstr>Паркет</vt:lpstr>
      <vt:lpstr>Презентация PowerPoint</vt:lpstr>
      <vt:lpstr>Презентация PowerPoint</vt:lpstr>
      <vt:lpstr>Роль педагога во взаимодействии с детьми </vt:lpstr>
      <vt:lpstr>При правильном выстроенном взаимодействии  педагога с детьми</vt:lpstr>
      <vt:lpstr>Презентация PowerPoint</vt:lpstr>
      <vt:lpstr>Стратегия образования </vt:lpstr>
      <vt:lpstr>       Гармоничное сочетание в образовательной деятельности трёх подходов  позволяет:  - осуществлять проблемное обучение, направлять и обогащать развитие детей;  -</vt:lpstr>
      <vt:lpstr>ПОСТРОЕНИЕ ВЗАИМОДЕЙСТВИЯ ПЕДАГОГА С ДЕТЬМИ</vt:lpstr>
      <vt:lpstr>2. Развитие ответственности и самоконтроля.</vt:lpstr>
      <vt:lpstr>3. Развитие  у детей чувства уверенности в себе и позитивной самооценке. </vt:lpstr>
      <vt:lpstr>4. Умение  детей работать в команде.</vt:lpstr>
      <vt:lpstr>5. Развитие независимого и критического мышления детей.</vt:lpstr>
      <vt:lpstr>Ключевых позиции, раскрывающих особенность организации партнерской деятельности взрослого с детьми: </vt:lpstr>
      <vt:lpstr>  Спасибо за внимание! До новых встреч!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Молодкина Людмила</dc:creator>
  <cp:lastModifiedBy>Людмила Молодкина</cp:lastModifiedBy>
  <cp:revision>405</cp:revision>
  <dcterms:created xsi:type="dcterms:W3CDTF">2013-09-03T10:23:08Z</dcterms:created>
  <dcterms:modified xsi:type="dcterms:W3CDTF">2016-03-20T14:52:58Z</dcterms:modified>
</cp:coreProperties>
</file>