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1A84-23F0-4FF5-B7E3-2D81A5431A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7D70-B6D0-441F-9C37-019AE96F1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1A84-23F0-4FF5-B7E3-2D81A5431A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7D70-B6D0-441F-9C37-019AE96F1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1A84-23F0-4FF5-B7E3-2D81A5431A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7D70-B6D0-441F-9C37-019AE96F1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1A84-23F0-4FF5-B7E3-2D81A5431A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7D70-B6D0-441F-9C37-019AE96F1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1A84-23F0-4FF5-B7E3-2D81A5431A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7D70-B6D0-441F-9C37-019AE96F1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1A84-23F0-4FF5-B7E3-2D81A5431A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7D70-B6D0-441F-9C37-019AE96F1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1A84-23F0-4FF5-B7E3-2D81A5431A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7D70-B6D0-441F-9C37-019AE96F1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1A84-23F0-4FF5-B7E3-2D81A5431A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7D70-B6D0-441F-9C37-019AE96F1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1A84-23F0-4FF5-B7E3-2D81A5431A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7D70-B6D0-441F-9C37-019AE96F1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1A84-23F0-4FF5-B7E3-2D81A5431A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7D70-B6D0-441F-9C37-019AE96F1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1A84-23F0-4FF5-B7E3-2D81A5431A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7D70-B6D0-441F-9C37-019AE96F1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11A84-23F0-4FF5-B7E3-2D81A5431A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97D70-B6D0-441F-9C37-019AE96F1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gi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1"/>
          <p:cNvSpPr>
            <a:spLocks noChangeArrowheads="1"/>
          </p:cNvSpPr>
          <p:nvPr/>
        </p:nvSpPr>
        <p:spPr bwMode="auto">
          <a:xfrm>
            <a:off x="428625" y="285750"/>
            <a:ext cx="8215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b="1" dirty="0">
                <a:solidFill>
                  <a:srgbClr val="7030A0"/>
                </a:solidFill>
                <a:latin typeface="Monotype Corsiva" pitchFamily="66" charset="0"/>
              </a:rPr>
              <a:t>Государственное бюджетное дошкольное образовательное учреждение детский сад № 101 комбинированного вида Калининского района  Санкт-Петербурга</a:t>
            </a: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1322388" y="1077913"/>
            <a:ext cx="64293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  <a:t>« Учимся говорить правильно с Зайкой, Мишкой, Леопардом»</a:t>
            </a:r>
          </a:p>
        </p:txBody>
      </p:sp>
      <p:sp>
        <p:nvSpPr>
          <p:cNvPr id="2052" name="Прямоугольник 5"/>
          <p:cNvSpPr>
            <a:spLocks noChangeArrowheads="1"/>
          </p:cNvSpPr>
          <p:nvPr/>
        </p:nvSpPr>
        <p:spPr bwMode="auto">
          <a:xfrm>
            <a:off x="5580063" y="6389688"/>
            <a:ext cx="33527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1600" b="1" i="1" dirty="0">
                <a:latin typeface="Times New Roman" pitchFamily="18" charset="0"/>
              </a:rPr>
              <a:t>Учитель-логопед: </a:t>
            </a:r>
            <a:r>
              <a:rPr lang="ru-RU" sz="1600" b="1" i="1" dirty="0" smtClean="0">
                <a:latin typeface="Times New Roman" pitchFamily="18" charset="0"/>
              </a:rPr>
              <a:t>Абросимова Р.Л.</a:t>
            </a:r>
            <a:endParaRPr lang="ru-RU" sz="1600" dirty="0">
              <a:latin typeface="Times New Roman" pitchFamily="18" charset="0"/>
            </a:endParaRPr>
          </a:p>
        </p:txBody>
      </p:sp>
      <p:pic>
        <p:nvPicPr>
          <p:cNvPr id="2053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2200" y="2092325"/>
            <a:ext cx="21431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6763" y="2362200"/>
            <a:ext cx="1928812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851025"/>
            <a:ext cx="2357438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Прямоугольник 1"/>
          <p:cNvSpPr>
            <a:spLocks noChangeArrowheads="1"/>
          </p:cNvSpPr>
          <p:nvPr/>
        </p:nvSpPr>
        <p:spPr bwMode="auto">
          <a:xfrm>
            <a:off x="539750" y="4979988"/>
            <a:ext cx="828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Упражнения для </a:t>
            </a:r>
            <a:r>
              <a:rPr lang="ru-RU" sz="2800" b="1" dirty="0">
                <a:solidFill>
                  <a:srgbClr val="7030A0"/>
                </a:solidFill>
                <a:latin typeface="Monotype Corsiva" pitchFamily="66" charset="0"/>
              </a:rPr>
              <a:t>детей с </a:t>
            </a: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ОНР на развитие фонематического восприятия, анализа и синтеза по лексической теме «Зимние </a:t>
            </a:r>
            <a:r>
              <a:rPr lang="ru-RU" sz="2800" b="1" dirty="0">
                <a:solidFill>
                  <a:srgbClr val="7030A0"/>
                </a:solidFill>
                <a:latin typeface="Monotype Corsiva" pitchFamily="66" charset="0"/>
              </a:rPr>
              <a:t>виды спорта».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71480"/>
            <a:ext cx="8286808" cy="273921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УПРАЖНЕНИЕ 4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Дифференциация звуков </a:t>
            </a:r>
            <a:r>
              <a:rPr lang="ru-RU" sz="2000" b="1" dirty="0" err="1" smtClean="0"/>
              <a:t>с-ш</a:t>
            </a:r>
            <a:r>
              <a:rPr lang="ru-RU" sz="2000" b="1" dirty="0" smtClean="0"/>
              <a:t> в словах.</a:t>
            </a:r>
          </a:p>
          <a:p>
            <a:pPr algn="ctr"/>
            <a:r>
              <a:rPr lang="ru-RU" sz="6600" b="1" dirty="0" smtClean="0"/>
              <a:t> </a:t>
            </a:r>
            <a:endParaRPr lang="ru-RU" sz="6600" b="1" dirty="0"/>
          </a:p>
        </p:txBody>
      </p:sp>
      <p:pic>
        <p:nvPicPr>
          <p:cNvPr id="5" name="Picture 6" descr="http://www.metronews.ru/novosti/talismanami-zimnej-olimpiady-v-sochi-stali-srazu-tri-personazha/TpokbA---iUWJQCjmdLiDk/584d9fbb6882f19bb6488338baf7c0f1.0.jpg"/>
          <p:cNvPicPr>
            <a:picLocks noChangeAspect="1" noChangeArrowheads="1"/>
          </p:cNvPicPr>
          <p:nvPr/>
        </p:nvPicPr>
        <p:blipFill>
          <a:blip r:embed="rId3" cstate="print"/>
          <a:srcRect l="4327" t="22959" r="6249" b="6249"/>
          <a:stretch>
            <a:fillRect/>
          </a:stretch>
        </p:blipFill>
        <p:spPr bwMode="auto">
          <a:xfrm>
            <a:off x="1071538" y="2387388"/>
            <a:ext cx="6786610" cy="3751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user\AppData\Local\Microsoft\Windows\Temporary Internet Files\Content.IE5\JAB7JB1O\MC900379633[1].wmf"/>
          <p:cNvPicPr>
            <a:picLocks noChangeAspect="1" noChangeArrowheads="1"/>
          </p:cNvPicPr>
          <p:nvPr/>
        </p:nvPicPr>
        <p:blipFill>
          <a:blip r:embed="rId3" cstate="print"/>
          <a:srcRect l="20494" r="22122"/>
          <a:stretch>
            <a:fillRect/>
          </a:stretch>
        </p:blipFill>
        <p:spPr bwMode="auto">
          <a:xfrm>
            <a:off x="214282" y="1500174"/>
            <a:ext cx="2667019" cy="5143536"/>
          </a:xfrm>
          <a:prstGeom prst="rect">
            <a:avLst/>
          </a:prstGeom>
          <a:noFill/>
        </p:spPr>
      </p:pic>
      <p:pic>
        <p:nvPicPr>
          <p:cNvPr id="12" name="Picture 2" descr="C:\Users\user\AppData\Local\Microsoft\Windows\Temporary Internet Files\Content.IE5\JAB7JB1O\MC900379633[1].wmf"/>
          <p:cNvPicPr>
            <a:picLocks noChangeAspect="1" noChangeArrowheads="1"/>
          </p:cNvPicPr>
          <p:nvPr/>
        </p:nvPicPr>
        <p:blipFill>
          <a:blip r:embed="rId3" cstate="print"/>
          <a:srcRect l="20494" r="22122"/>
          <a:stretch>
            <a:fillRect/>
          </a:stretch>
        </p:blipFill>
        <p:spPr bwMode="auto">
          <a:xfrm>
            <a:off x="6286512" y="1428736"/>
            <a:ext cx="2667019" cy="514353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00034" y="214290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Разложи вещи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4" name="Picture 8" descr="C:\Users\user\AppData\Local\Microsoft\Windows\Temporary Internet Files\Content.IE5\JAB7JB1O\MC9003537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1142984"/>
            <a:ext cx="1785950" cy="1128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C:\Users\user\AppData\Local\Microsoft\Windows\Temporary Internet Files\Content.IE5\QC2MABG7\MC900320484[2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428868"/>
            <a:ext cx="1767535" cy="1840687"/>
          </a:xfrm>
          <a:prstGeom prst="rect">
            <a:avLst/>
          </a:prstGeom>
          <a:noFill/>
        </p:spPr>
      </p:pic>
      <p:pic>
        <p:nvPicPr>
          <p:cNvPr id="17" name="Picture 17" descr="C:\Users\user\AppData\Local\Microsoft\Windows\Temporary Internet Files\Content.IE5\WUTCILOJ\MC90001303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4000504"/>
            <a:ext cx="134987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6" descr="C:\Users\user\AppData\Local\Microsoft\Windows\Temporary Internet Files\Content.IE5\MR0PV16E\MC90033147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85835">
            <a:off x="4745286" y="1040383"/>
            <a:ext cx="1522412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7" descr="C:\Users\user\AppData\Local\Microsoft\Windows\Temporary Internet Files\Content.IE5\MR0PV16E\MC900354074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40" y="2500306"/>
            <a:ext cx="10001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C:\Users\user\AppData\Local\Microsoft\Windows\Temporary Internet Files\Content.IE5\PIPEMMNG\MC900354883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3438" y="4929198"/>
            <a:ext cx="1357322" cy="1545088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1285852" y="428604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660066"/>
                </a:solidFill>
              </a:rPr>
              <a:t>с</a:t>
            </a:r>
            <a:endParaRPr lang="ru-RU" sz="7200" b="1" dirty="0">
              <a:solidFill>
                <a:srgbClr val="6600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15206" y="571480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660066"/>
                </a:solidFill>
              </a:rPr>
              <a:t>ш</a:t>
            </a:r>
            <a:endParaRPr lang="ru-RU" sz="5400" b="1" dirty="0">
              <a:solidFill>
                <a:srgbClr val="660066"/>
              </a:solidFill>
            </a:endParaRPr>
          </a:p>
        </p:txBody>
      </p:sp>
      <p:pic>
        <p:nvPicPr>
          <p:cNvPr id="32781" name="Picture 13" descr="http://img0.liveinternet.ru/images/attach/b/4/103/33/103033426_081f7d323ba3c87bd072a9cf4da3e659_view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21502" y="2653053"/>
            <a:ext cx="3193572" cy="2276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9.71323E-7 C 0.00243 -0.00948 0.00434 -0.01896 0.00625 -0.02868 C 0.00556 -0.04232 0.00833 -0.05782 0.00312 -0.06961 C 0.00208 -0.07215 -0.00017 -0.07354 -0.00156 -0.07585 C -0.0033 -0.07909 -0.00434 -0.08279 -0.00608 -0.08603 C -0.0151 -0.10199 -0.02951 -0.1043 -0.04306 -0.10661 C -0.05104 -0.10939 -0.05816 -0.10754 -0.06615 -0.10453 C -0.06927 -0.10338 -0.07535 -0.10037 -0.07535 -0.10037 C -0.07743 -0.09621 -0.07951 -0.09227 -0.0816 -0.08811 C -0.08264 -0.08603 -0.08455 -0.08187 -0.08455 -0.08187 C -0.08629 -0.07308 -0.08924 -0.0673 -0.09236 -0.05943 C -0.0941 -0.0488 -0.09549 -0.04371 -0.09375 -0.03284 C -0.09323 -0.02521 -0.09358 -0.01757 -0.09236 -0.01017 C -0.09201 -0.00786 -0.08993 -0.00647 -0.08924 -0.00416 C -0.08576 0.00625 -0.08281 0.01781 -0.08004 0.02868 C -0.07656 0.05597 -0.0724 0.08626 -0.0908 0.10245 C -0.09497 0.10176 -0.09931 0.10222 -0.10313 0.10037 C -0.1066 0.09875 -0.10868 0.09343 -0.11233 0.09228 C -0.11997 0.08973 -0.11649 0.09112 -0.12309 0.08811 C -0.12622 0.08534 -0.12917 0.0828 -0.13229 0.08002 C -0.13507 0.07771 -0.14149 0.07586 -0.14149 0.07586 C -0.15226 0.07655 -0.16302 0.07632 -0.17379 0.07794 C -0.17708 0.0784 -0.18299 0.0821 -0.18299 0.0821 C -0.18559 0.08904 -0.18924 0.09644 -0.18924 0.10453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1.90564E-6 C 0.00296 0.02659 0.00279 0.05342 0.0047 0.08002 C 0.00574 0.24283 0.00886 0.25254 0.0047 0.36077 C 0.004 0.37928 0.00452 0.40402 5.55556E-6 0.42229 C -0.00051 0.42715 -0.00086 0.43177 -0.00155 0.43663 C -0.0019 0.43941 -0.00277 0.44195 -0.00312 0.44472 C -0.00433 0.45351 -0.00607 0.47132 -0.00607 0.47132 C -0.00468 0.54047 -0.01978 0.54879 0.01702 0.54301 C 0.02015 0.54255 0.0231 0.54186 0.02622 0.54116 C 0.06911 0.51179 0.16112 0.52914 0.18317 0.52867 C 0.1981 0.52937 0.21286 0.53076 0.22779 0.53076 " pathEditMode="relative" ptsTypes="ffffffffff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14 -0.00023 C 0.11041 0.00578 0.15555 0.0044 0.2 0.00578 C 0.20798 0.01018 0.21371 0.01711 0.22153 0.0222 C 0.23003 0.03353 0.23559 0.05042 0.2401 0.06522 C 0.24184 0.08511 0.24201 0.10777 0.25087 0.12465 C 0.2533 0.13529 0.26684 0.14894 0.27378 0.15541 C 0.27534 0.1568 0.27673 0.15865 0.27847 0.15958 C 0.28142 0.16143 0.28767 0.16374 0.28767 0.16374 C 0.32031 0.16212 0.35208 0.15958 0.38472 0.15958 " pathEditMode="relative" ptsTypes="ffffffff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2.83071E-6 C 0.00295 0.01272 0.00434 0.03932 -0.00712 0.05088 C -0.01389 0.05782 -0.02552 0.05967 -0.03403 0.06291 C -0.0566 0.07123 -0.08143 0.07262 -0.10538 0.0747 C -0.11893 0.07331 -0.13229 0.07262 -0.14584 0.07054 C -0.14983 0.06985 -0.15729 0.06661 -0.15729 0.06684 C -0.20799 0.06776 -0.26476 0.07447 -0.31545 0.06291 C -0.35226 0.06383 -0.39028 0.06661 -0.42726 0.06661 " pathEditMode="relative" rAng="0" ptsTypes="fffffff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76 -0.00417 C 0.10278 -0.00278 0.1184 0.00069 0.13507 0.00393 C 0.16128 0.01572 0.14097 0.00786 0.19809 0.01017 C 0.20417 0.00879 0.21042 0.00763 0.21649 0.00601 C 0.22274 0.00439 0.22778 -0.00093 0.23351 -0.00417 C 0.23576 -0.00532 0.24566 -0.00787 0.2474 -0.00833 C 0.26285 -0.01665 0.27622 -0.02984 0.29045 -0.04117 C 0.30208 -0.05042 0.31285 -0.06615 0.32587 -0.07193 C 0.32951 -0.07933 0.3309 -0.08534 0.33663 -0.09043 C 0.33889 -0.10037 0.34236 -0.10893 0.34427 -0.11911 C 0.34236 -0.18432 0.34062 -0.20329 0.34271 -0.27891 C 0.34306 -0.29279 0.34288 -0.29071 0.3474 -0.29926 C 0.34931 -0.30828 0.35399 -0.31083 0.35955 -0.31568 C 0.37014 -0.3143 0.38073 -0.31406 0.39045 -0.30759 " pathEditMode="relative" ptsTypes="fffffffffffff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2.51619E-6 C -0.00207 -0.00023 -0.02117 -0.00208 -0.02603 -0.00416 C -0.03888 -0.00971 -0.0361 -0.01064 -0.05537 -0.01434 C -0.06666 -0.01642 -0.07794 -0.0185 -0.08923 -0.02058 C -0.09235 -0.02105 -0.09843 -0.02243 -0.09843 -0.02243 C -0.11353 -0.02937 -0.12603 -0.03585 -0.14148 -0.03885 C -0.14982 -0.04649 -0.15902 -0.04579 -0.16909 -0.04718 C -0.18784 -0.05342 -0.20676 -0.05389 -0.22603 -0.05527 C -0.23471 -0.05481 -0.26249 -0.05366 -0.27534 -0.05134 C -0.2835 -0.04996 -0.28992 -0.04464 -0.29843 -0.04302 C -0.30398 -0.04047 -0.30971 -0.03932 -0.31527 -0.03677 C -0.3276 -0.02498 -0.32985 -0.02637 -0.34756 -0.02452 C -0.35503 -0.01989 -0.36544 -0.01642 -0.37378 -0.01642 " pathEditMode="relative" ptsTypes="ffffffffffffA">
                                      <p:cBhvr>
                                        <p:cTn id="26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ant4347@mail.ru</dc:creator>
  <cp:lastModifiedBy>ant4347@mail.ru</cp:lastModifiedBy>
  <cp:revision>2</cp:revision>
  <dcterms:created xsi:type="dcterms:W3CDTF">2014-03-04T11:19:20Z</dcterms:created>
  <dcterms:modified xsi:type="dcterms:W3CDTF">2014-03-19T07:34:58Z</dcterms:modified>
</cp:coreProperties>
</file>