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83" r:id="rId3"/>
    <p:sldId id="263" r:id="rId4"/>
    <p:sldId id="266" r:id="rId5"/>
    <p:sldId id="282" r:id="rId6"/>
    <p:sldId id="265" r:id="rId7"/>
    <p:sldId id="285" r:id="rId8"/>
    <p:sldId id="264" r:id="rId9"/>
    <p:sldId id="280" r:id="rId10"/>
    <p:sldId id="270" r:id="rId11"/>
    <p:sldId id="271" r:id="rId12"/>
    <p:sldId id="273" r:id="rId13"/>
    <p:sldId id="272" r:id="rId14"/>
    <p:sldId id="274" r:id="rId15"/>
    <p:sldId id="275" r:id="rId16"/>
    <p:sldId id="276" r:id="rId17"/>
    <p:sldId id="277" r:id="rId18"/>
    <p:sldId id="278" r:id="rId19"/>
    <p:sldId id="288" r:id="rId20"/>
    <p:sldId id="289" r:id="rId21"/>
    <p:sldId id="286" r:id="rId22"/>
    <p:sldId id="29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9900CC"/>
    <a:srgbClr val="6600FF"/>
    <a:srgbClr val="CC0053"/>
    <a:srgbClr val="D60093"/>
    <a:srgbClr val="0D9155"/>
    <a:srgbClr val="99000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1728E0-57B9-429A-A37B-E85FFFF676E1}" type="datetimeFigureOut">
              <a:rPr lang="ru-RU"/>
              <a:pPr>
                <a:defRPr/>
              </a:pPr>
              <a:t>20.03.2016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C29B36-3C62-4A42-ADB3-F0DB641D0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8B964-95C7-4B89-B8EC-57D91609757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73DE-AA9E-4319-8A5C-DD34BF000547}" type="datetime1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7E26-1E45-4490-A304-2C3AFFA66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A03B2-3499-42BA-8565-5980EBED3622}" type="datetime1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68E5B-A818-4B91-9667-D5DFB85E2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1E08-ADB6-49C6-9625-BE8B4E605E6C}" type="datetime1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0A8A-B605-45D9-B6B1-E6496FE72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D058-8AE3-468F-BEBF-BD180F7D38A3}" type="datetime1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C83C-9E73-4C7D-B8C0-4945349C3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C8C35-860F-4932-B092-EF44B2A8D4EC}" type="datetime1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254A-1312-4156-8221-2477EB680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EA0ED-EFAD-4140-B3EA-A787225713AA}" type="datetime1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58908-95DA-4654-8363-B0EFF9837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50BE-29D5-4029-9D40-DB8E502DF9BE}" type="datetime1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D57E1-0EC4-464E-A8CA-BC8E99B0F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CA4F-5C73-4565-BBB2-C3373B0076A7}" type="datetime1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67F2E-DC1F-4E46-966E-E24D457F0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503C-725F-4D74-9DBF-E7A61C902284}" type="datetime1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60647-26E7-4202-B5D7-AB648C739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86CA-E61D-4B3C-ADE3-4BE8D68FE7E6}" type="datetime1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41551-4B0C-4D69-B01D-D6D5B81EB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AE3F5-8B70-4D5E-AC10-10D0961A4BFE}" type="datetime1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A65D0-9658-4355-B6E3-6BC31E588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E4BAE2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BE794B-4909-4E6E-9636-71942C9265C7}" type="datetime1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A59E3F-4866-4D15-8703-DA11A2892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457200"/>
            <a:ext cx="8001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atin typeface="+mn-lt"/>
                <a:cs typeface="+mn-cs"/>
              </a:rPr>
              <a:t> </a:t>
            </a:r>
            <a:r>
              <a:rPr lang="ru-RU" sz="72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Проект на тему </a:t>
            </a:r>
            <a:endParaRPr lang="ru-RU" sz="60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«Нетрадиционные формы работы с родителями»</a:t>
            </a:r>
          </a:p>
        </p:txBody>
      </p:sp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4495800" y="4495800"/>
            <a:ext cx="411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Calibri" pitchFamily="34" charset="0"/>
              </a:rPr>
              <a:t>         Выполнили:                                                           Габдрахманова В.Г</a:t>
            </a:r>
            <a:r>
              <a:rPr lang="ru-RU" b="1">
                <a:latin typeface="Calibri" pitchFamily="34" charset="0"/>
              </a:rPr>
              <a:t>.                                                                                          </a:t>
            </a:r>
            <a:r>
              <a:rPr lang="ru-RU" b="1" smtClean="0">
                <a:latin typeface="Calibri" pitchFamily="34" charset="0"/>
              </a:rPr>
              <a:t>.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3810000" y="5410200"/>
            <a:ext cx="4760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Детский сад «Аллюки» №20  г.Азнакаево</a:t>
            </a:r>
            <a:endParaRPr lang="ru-RU"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2C9BA-92C9-4D53-B667-1D3E78650F0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6858000" y="61722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Антонова О.А</a:t>
            </a:r>
            <a:endParaRPr lang="ru-RU">
              <a:latin typeface="Calibri" pitchFamily="34" charset="0"/>
            </a:endParaRPr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5943600" y="57912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Преподаватель К.П.Н.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381000"/>
          <a:ext cx="8610600" cy="313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1371600"/>
                <a:gridCol w="1363060"/>
                <a:gridCol w="2599340"/>
                <a:gridCol w="2819400"/>
              </a:tblGrid>
              <a:tr h="3388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Тема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Цель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Упражнения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Ожидаемый результат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4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Октябрь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Путешествие в музей часов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Закреплять  знания детей и родителей о различных видах часов,</a:t>
                      </a:r>
                      <a:r>
                        <a:rPr lang="ru-RU" sz="1600" baseline="0" dirty="0" smtClean="0"/>
                        <a:t> о принципе их работы и роли в жизни человека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1.Презентация «История возникновения часов» (Приложение 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2.Организация  мини- музея «Часовое время»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3. Проведение занятия во время  творческой встречи.</a:t>
                      </a:r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endParaRPr lang="ru-RU" sz="16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1. Формирование представлений</a:t>
                      </a:r>
                      <a:r>
                        <a:rPr lang="ru-RU" sz="1600" baseline="0" dirty="0" smtClean="0"/>
                        <a:t> родителей и детей об истории возникновения часов.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2.Развитие у них исследовательского интереса и творческого воображения.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3.Совершенствование чувства времени и умения регулировать свою деятельность во времени.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78" name="Picture 4" descr="http://www.maam.ru/upload/blogs/detsad-187402-14023105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4038600"/>
            <a:ext cx="3927475" cy="237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79" name="Picture 6" descr="http://www.maam.ru/upload/blogs/detsad-187402-14023070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4038600"/>
            <a:ext cx="35814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703F1-CE3C-4414-BF0A-0BF5165E035F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228600"/>
          <a:ext cx="8610600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1371600"/>
                <a:gridCol w="1600200"/>
                <a:gridCol w="2362200"/>
                <a:gridCol w="2819400"/>
              </a:tblGrid>
              <a:tr h="44276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Тема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Цель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Упражнения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Ожидаемый результат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43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Ноябрь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Правила дорожные- знать положено!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Активизировать знания</a:t>
                      </a:r>
                      <a:r>
                        <a:rPr lang="ru-RU" sz="1600" baseline="0" dirty="0" smtClean="0"/>
                        <a:t> родителей об особенностях обучения детей правилам безопасного поведения на улице.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1.Анкета для родителей</a:t>
                      </a:r>
                      <a:r>
                        <a:rPr lang="ru-RU" sz="1600" baseline="0" dirty="0" smtClean="0"/>
                        <a:t> «Знаете ли вы правила дорожного движения».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(Приложение 4)</a:t>
                      </a:r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r>
                        <a:rPr lang="ru-RU" sz="1600" baseline="0" dirty="0" smtClean="0"/>
                        <a:t>2.Дидактическая игра «Улица города.»</a:t>
                      </a:r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r>
                        <a:rPr lang="ru-RU" sz="1600" baseline="0" dirty="0" smtClean="0"/>
                        <a:t>3.Оформление стенда </a:t>
                      </a:r>
                      <a:r>
                        <a:rPr lang="ru-RU" sz="1600" i="0" baseline="0" dirty="0" smtClean="0"/>
                        <a:t>«Дорожная безопасность»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1.Повышение у родителей компетентности в вопросах профилактики детского дорожного травматизма, 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 также знаний в вопросах безопасности.</a:t>
                      </a:r>
                    </a:p>
                    <a:p>
                      <a:pPr algn="ctr"/>
                      <a:r>
                        <a:rPr lang="ru-RU" sz="1600" dirty="0" smtClean="0"/>
                        <a:t>2. Закрепление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знания детей о движении транспорта и пешеходов.</a:t>
                      </a:r>
                    </a:p>
                    <a:p>
                      <a:pPr algn="ctr"/>
                      <a:r>
                        <a:rPr lang="ru-RU" sz="1600" dirty="0" smtClean="0"/>
                        <a:t>3.Закладывание основ сотрудничества с детьми,</a:t>
                      </a:r>
                      <a:r>
                        <a:rPr lang="ru-RU" sz="1600" baseline="0" dirty="0" smtClean="0"/>
                        <a:t> педагогами и др. родителями.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02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827463"/>
            <a:ext cx="251460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" descr="C:\Users\Sony\Desktop\для методиста\f_B9oZUypX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3800" y="4038600"/>
            <a:ext cx="44196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1BEC9-C281-4790-BEDA-50788F5EF31F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228600"/>
          <a:ext cx="8610600" cy="289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1524000"/>
                <a:gridCol w="1676400"/>
                <a:gridCol w="2133600"/>
                <a:gridCol w="2819400"/>
              </a:tblGrid>
              <a:tr h="3388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Тема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Цель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Упражнения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Ожидаемый результат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4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Декабрь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Путешествие в страну новогодних игрушек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Вызвать у родителей положительный</a:t>
                      </a:r>
                      <a:r>
                        <a:rPr lang="ru-RU" sz="1600" baseline="0" dirty="0" smtClean="0"/>
                        <a:t> эмоциональный настрой на совместную творческую работу.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baseline="0" dirty="0" smtClean="0"/>
                        <a:t>1.Совместное моделирование новогодней игрушки.</a:t>
                      </a:r>
                    </a:p>
                    <a:p>
                      <a:pPr algn="ctr"/>
                      <a:r>
                        <a:rPr lang="ru-RU" sz="1600" i="0" baseline="0" dirty="0" smtClean="0"/>
                        <a:t>2.Беседа </a:t>
                      </a:r>
                    </a:p>
                    <a:p>
                      <a:pPr algn="ctr"/>
                      <a:r>
                        <a:rPr lang="ru-RU" sz="1600" i="0" baseline="0" dirty="0" smtClean="0"/>
                        <a:t> «Ждем Новый год»</a:t>
                      </a:r>
                    </a:p>
                    <a:p>
                      <a:pPr algn="ctr"/>
                      <a:endParaRPr lang="ru-RU" sz="1600" i="0" baseline="0" dirty="0" smtClean="0"/>
                    </a:p>
                    <a:p>
                      <a:pPr algn="ctr"/>
                      <a:r>
                        <a:rPr lang="ru-RU" sz="1600" i="0" baseline="0" dirty="0" smtClean="0"/>
                        <a:t>3.Выставка игрушек «Новогодний хоровод»</a:t>
                      </a:r>
                    </a:p>
                    <a:p>
                      <a:pPr algn="ctr"/>
                      <a:endParaRPr lang="ru-RU" sz="1600" i="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600" dirty="0" smtClean="0"/>
                        <a:t>1. Закрепление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знаний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об игрушках.</a:t>
                      </a:r>
                    </a:p>
                    <a:p>
                      <a:pPr marL="342900" indent="-342900" algn="ctr">
                        <a:buNone/>
                      </a:pPr>
                      <a:endParaRPr lang="ru-RU" sz="1600" dirty="0" smtClean="0"/>
                    </a:p>
                    <a:p>
                      <a:pPr marL="342900" indent="-342900" algn="ctr">
                        <a:buNone/>
                      </a:pPr>
                      <a:r>
                        <a:rPr lang="ru-RU" sz="1600" dirty="0" smtClean="0"/>
                        <a:t>2. Формирование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у детей представлений об</a:t>
                      </a:r>
                      <a:r>
                        <a:rPr lang="ru-RU" sz="1600" baseline="0" dirty="0" smtClean="0"/>
                        <a:t> истории нового года.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600" baseline="0" dirty="0" smtClean="0"/>
                        <a:t>3. Развитие интереса к коллективному взаимодействию.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26" name="Рисунок 4" descr="DSCN617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9025" y="3581400"/>
            <a:ext cx="25463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5" descr="DSCN618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3595688"/>
            <a:ext cx="3886200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F98C0-B267-4B08-987D-F045ADF15BC0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304800"/>
          <a:ext cx="8686799" cy="313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246"/>
                <a:gridCol w="1537487"/>
                <a:gridCol w="1811267"/>
                <a:gridCol w="2032449"/>
                <a:gridCol w="2844350"/>
              </a:tblGrid>
              <a:tr h="3388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Тема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Цель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Упражнения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Ожидаемый результат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4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Январь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День зимнего именинника.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Создать благоприятную атмосферу</a:t>
                      </a:r>
                      <a:r>
                        <a:rPr lang="ru-RU" sz="1600" baseline="0" dirty="0" smtClean="0"/>
                        <a:t> для совместного развлечения с родителями.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Воспитать у детей  и родителей внимание и доброту друг к другу.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baseline="0" dirty="0" smtClean="0"/>
                        <a:t>1.Выступление клоуна.</a:t>
                      </a:r>
                    </a:p>
                    <a:p>
                      <a:pPr algn="ctr"/>
                      <a:r>
                        <a:rPr lang="ru-RU" sz="1600" i="0" baseline="0" dirty="0" smtClean="0"/>
                        <a:t>2. Прочтение стихотворений.</a:t>
                      </a:r>
                    </a:p>
                    <a:p>
                      <a:pPr algn="ctr"/>
                      <a:endParaRPr lang="ru-RU" sz="1600" i="0" baseline="0" dirty="0" smtClean="0"/>
                    </a:p>
                    <a:p>
                      <a:pPr algn="ctr"/>
                      <a:r>
                        <a:rPr lang="ru-RU" sz="1600" i="0" baseline="0" dirty="0" smtClean="0"/>
                        <a:t>3. Изготовление детьми подарков своими руками для именинников.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1.Приобщение к позитивной социализации.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2. Формирование доброжелательного отношения друг</a:t>
                      </a:r>
                      <a:r>
                        <a:rPr lang="ru-RU" sz="1600" baseline="0" dirty="0" smtClean="0"/>
                        <a:t> к другу.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3. Вызвать</a:t>
                      </a:r>
                      <a:r>
                        <a:rPr lang="ru-RU" sz="1600" baseline="0" dirty="0" smtClean="0"/>
                        <a:t> желание изготовить подарки именинникам.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50" name="Picture 2" descr="C:\Users\Sony\Desktop\Румия\день рожденя\IMG_06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3810000"/>
            <a:ext cx="3479800" cy="248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1" name="Picture 3" descr="C:\Users\Sony\Desktop\Румия\день рожденя\IMG_07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3810000"/>
            <a:ext cx="3586163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547F3-B168-43A1-8C95-8F3A9DF0F4EE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228600"/>
          <a:ext cx="8610600" cy="387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1524000"/>
                <a:gridCol w="1905000"/>
                <a:gridCol w="1905000"/>
                <a:gridCol w="2819400"/>
              </a:tblGrid>
              <a:tr h="3388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Тема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Цель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Упражнения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Ожидаемый результат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4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Февраль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Семейный клуб «Мамина школа»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Формировать у родителей знания о половозрастных особенностях детей.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Научить</a:t>
                      </a:r>
                      <a:r>
                        <a:rPr lang="ru-RU" sz="1600" baseline="0" dirty="0" smtClean="0"/>
                        <a:t> применять </a:t>
                      </a:r>
                      <a:r>
                        <a:rPr lang="ru-RU" sz="1600" baseline="0" dirty="0" err="1" smtClean="0"/>
                        <a:t>дифференцирован-ный</a:t>
                      </a:r>
                      <a:r>
                        <a:rPr lang="ru-RU" sz="1600" baseline="0" dirty="0" smtClean="0"/>
                        <a:t> подход к девочкам и мальчикам.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baseline="0" dirty="0" smtClean="0"/>
                        <a:t>Открытое занятие по социально-личностному развитию детей с учетом </a:t>
                      </a:r>
                      <a:r>
                        <a:rPr lang="ru-RU" sz="1600" i="0" baseline="0" dirty="0" err="1" smtClean="0"/>
                        <a:t>гендерного</a:t>
                      </a:r>
                      <a:r>
                        <a:rPr lang="ru-RU" sz="1600" i="0" baseline="0" dirty="0" smtClean="0"/>
                        <a:t> подхода в условиях современности.</a:t>
                      </a:r>
                    </a:p>
                    <a:p>
                      <a:pPr algn="ctr"/>
                      <a:r>
                        <a:rPr lang="ru-RU" sz="1600" i="0" baseline="0" dirty="0" smtClean="0"/>
                        <a:t>Совместная творческая работа детей, родителей и воспитателей по нетрадиционному методу рисования ладошками.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Формирование у родителей представлений</a:t>
                      </a:r>
                      <a:r>
                        <a:rPr lang="ru-RU" sz="1600" baseline="0" dirty="0" smtClean="0"/>
                        <a:t> о </a:t>
                      </a:r>
                      <a:r>
                        <a:rPr lang="ru-RU" sz="1600" baseline="0" dirty="0" err="1" smtClean="0"/>
                        <a:t>гендерном</a:t>
                      </a:r>
                      <a:r>
                        <a:rPr lang="ru-RU" sz="1600" baseline="0" dirty="0" smtClean="0"/>
                        <a:t> развитии детей.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Осознание родителями важности дифференцированного подхода к мальчикам и девочкам и применение его в практике.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сканирование0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" y="4343400"/>
            <a:ext cx="3238500" cy="2089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канирование00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48400" y="4343400"/>
            <a:ext cx="2895600" cy="190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Sony\Desktop\Новая папка (3)\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4800600"/>
            <a:ext cx="2971800" cy="181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FA2B9-B4FB-40B5-AF23-0237717DA6FA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304800"/>
          <a:ext cx="8686800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246"/>
                <a:gridCol w="1460612"/>
                <a:gridCol w="1768110"/>
                <a:gridCol w="2558432"/>
                <a:gridCol w="2438400"/>
              </a:tblGrid>
              <a:tr h="6114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Тема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Цель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Упражнения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Ожидаемый результат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51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Март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Изготовление совместно с родителями коллажа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«Моя семья»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Формировать</a:t>
                      </a:r>
                      <a:r>
                        <a:rPr lang="ru-RU" sz="1600" baseline="0" dirty="0" smtClean="0"/>
                        <a:t> у детей и родителей ценностные представления о семье, семейных традициях, обязанностях.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baseline="0" dirty="0" smtClean="0"/>
                        <a:t>1.Памятка для родителей</a:t>
                      </a:r>
                    </a:p>
                    <a:p>
                      <a:pPr algn="ctr"/>
                      <a:r>
                        <a:rPr lang="ru-RU" sz="1600" i="0" baseline="0" dirty="0" smtClean="0"/>
                        <a:t> «Как хорошо иметь семью». (Приложение 6)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baseline="0" dirty="0" smtClean="0"/>
                        <a:t>2.Пантомима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baseline="0" dirty="0" smtClean="0"/>
                        <a:t>«Как я дома помогаю». </a:t>
                      </a:r>
                    </a:p>
                    <a:p>
                      <a:pPr algn="ctr"/>
                      <a:r>
                        <a:rPr lang="ru-RU" sz="1600" i="0" baseline="0" dirty="0" smtClean="0"/>
                        <a:t>3. Оформление </a:t>
                      </a:r>
                      <a:r>
                        <a:rPr lang="ru-RU" sz="1600" i="0" baseline="0" dirty="0" err="1" smtClean="0"/>
                        <a:t>фотоколлажа</a:t>
                      </a:r>
                      <a:endParaRPr lang="ru-RU" sz="1600" i="0" baseline="0" dirty="0" smtClean="0"/>
                    </a:p>
                    <a:p>
                      <a:pPr algn="ctr"/>
                      <a:r>
                        <a:rPr lang="ru-RU" sz="1600" i="0" baseline="0" dirty="0" smtClean="0"/>
                        <a:t>«Моя семья».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 Проявление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интереса</a:t>
                      </a:r>
                      <a:r>
                        <a:rPr lang="ru-RU" sz="1600" baseline="0" dirty="0" smtClean="0"/>
                        <a:t> к театрализации, к изобразительному и художественному творчеству.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1" descr="C:\Users\Sony\Desktop\Василя\Новая папка (5)\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733800"/>
            <a:ext cx="2895600" cy="2177360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31750"/>
          </a:effectLst>
        </p:spPr>
      </p:pic>
      <p:pic>
        <p:nvPicPr>
          <p:cNvPr id="5" name="Picture 2" descr="C:\Users\Sony\Desktop\Василя\Новая папка (5)\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4572000"/>
            <a:ext cx="2667000" cy="1975555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31750"/>
          </a:effectLst>
        </p:spPr>
      </p:pic>
      <p:pic>
        <p:nvPicPr>
          <p:cNvPr id="6" name="Picture 3" descr="C:\Users\Sony\Desktop\Василя\Новая папка (5)\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3733800"/>
            <a:ext cx="2711864" cy="19631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59D54-52F4-43F9-9196-F203A037F5F5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228600"/>
          <a:ext cx="8610600" cy="2968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1524000"/>
                <a:gridCol w="1752600"/>
                <a:gridCol w="2514600"/>
                <a:gridCol w="23622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Тема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Цель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Упражнения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Ожидаемый результат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4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Апрель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Национальный писатель </a:t>
                      </a:r>
                      <a:r>
                        <a:rPr lang="ru-RU" sz="1600" dirty="0" err="1" smtClean="0"/>
                        <a:t>Габдулла</a:t>
                      </a:r>
                      <a:r>
                        <a:rPr lang="ru-RU" sz="1600" baseline="0" dirty="0" smtClean="0"/>
                        <a:t> Тукай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Формировать</a:t>
                      </a:r>
                      <a:r>
                        <a:rPr lang="ru-RU" sz="1600" baseline="0" dirty="0" smtClean="0"/>
                        <a:t> любовь к татарскому фольклору.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Вызвать интерес к созданию рисунков </a:t>
                      </a:r>
                      <a:r>
                        <a:rPr lang="ru-RU" sz="1600" baseline="0" dirty="0" err="1" smtClean="0"/>
                        <a:t>Габдуллы</a:t>
                      </a:r>
                      <a:r>
                        <a:rPr lang="ru-RU" sz="1600" baseline="0" dirty="0" smtClean="0"/>
                        <a:t> Тукая. 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baseline="0" dirty="0" smtClean="0"/>
                        <a:t>1. Изготовление рисунков по его произведениям.</a:t>
                      </a:r>
                    </a:p>
                    <a:p>
                      <a:pPr algn="ctr"/>
                      <a:endParaRPr lang="ru-RU" sz="1600" i="0" baseline="0" dirty="0" smtClean="0"/>
                    </a:p>
                    <a:p>
                      <a:pPr algn="ctr"/>
                      <a:r>
                        <a:rPr lang="ru-RU" sz="1600" i="0" baseline="0" dirty="0" smtClean="0"/>
                        <a:t>2.Театрализация отрывка из сказки Тукая.</a:t>
                      </a:r>
                    </a:p>
                    <a:p>
                      <a:pPr algn="ctr"/>
                      <a:r>
                        <a:rPr lang="ru-RU" sz="1600" i="0" baseline="0" dirty="0" smtClean="0"/>
                        <a:t>3.Организация похода с родителями в библиотеку с приглашением др.садов.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Приобщение  детей и родителей к творческой культуре национального поэта.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2" name="Picture 2" descr="http://www.maam.ru/upload/blogs/detsad-187402-14024791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4038600"/>
            <a:ext cx="2543175" cy="1906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3" name="Picture 4" descr="http://www.maam.ru/upload/blogs/detsad-187402-14024789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4038600"/>
            <a:ext cx="2819400" cy="195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4" name="Picture 6" descr="http://www.maam.ru/upload/blogs/detsad-187402-14024788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4572000"/>
            <a:ext cx="2590800" cy="1963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E915C-689F-4962-98EE-5D56EEB70AF2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304800"/>
          <a:ext cx="8610600" cy="2968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1524000"/>
                <a:gridCol w="1752600"/>
                <a:gridCol w="2514600"/>
                <a:gridCol w="23622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Тема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Цель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Упражнения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Ожидаемый результат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4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Май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Брейн-ринг</a:t>
                      </a:r>
                      <a:r>
                        <a:rPr lang="ru-RU" sz="1600" baseline="0" dirty="0" smtClean="0"/>
                        <a:t> «Здоровому все здорово!»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Формирование</a:t>
                      </a:r>
                      <a:r>
                        <a:rPr lang="ru-RU" sz="1600" baseline="0" dirty="0" smtClean="0"/>
                        <a:t> понятий значимости ЗОЖ родителей и детей в современном мире.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baseline="0" dirty="0" smtClean="0"/>
                        <a:t>1. Выполнение родителями дом. задания «Визитная карточка».</a:t>
                      </a:r>
                    </a:p>
                    <a:p>
                      <a:pPr algn="ctr"/>
                      <a:r>
                        <a:rPr lang="ru-RU" sz="1600" b="0" i="0" baseline="0" dirty="0" smtClean="0"/>
                        <a:t>2.Изготовление с детьми эмблем и дипломов.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baseline="0" dirty="0" smtClean="0"/>
                        <a:t>3. </a:t>
                      </a:r>
                      <a:r>
                        <a:rPr lang="ru-RU" sz="1600" i="0" baseline="0" dirty="0" err="1" smtClean="0"/>
                        <a:t>Брейн-ринг</a:t>
                      </a:r>
                      <a:r>
                        <a:rPr lang="ru-RU" sz="1600" i="0" baseline="0" dirty="0" smtClean="0"/>
                        <a:t> с родителями воспитанников. </a:t>
                      </a:r>
                    </a:p>
                    <a:p>
                      <a:pPr algn="ctr"/>
                      <a:endParaRPr lang="ru-RU" sz="1600" b="0" i="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Развитие представлений</a:t>
                      </a:r>
                      <a:r>
                        <a:rPr lang="ru-RU" sz="1600" baseline="0" dirty="0" smtClean="0"/>
                        <a:t> о ЗОЖ и коммуникативных навыков свободно и непринужденно общаться с др. родителями.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746" name="Picture 2" descr="http://www.maam.ru/upload/blogs/detsad-187402-14038883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35052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Брейн-ринг «Русские народные сказки» (фотоотчёт)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3505200"/>
            <a:ext cx="37576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E5762-6EC8-4E02-A22C-79E7C9DBBE7D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304800"/>
          <a:ext cx="8686799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199"/>
                <a:gridCol w="1600200"/>
                <a:gridCol w="1676400"/>
                <a:gridCol w="2286000"/>
                <a:gridCol w="2286000"/>
              </a:tblGrid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Тема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Цель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Упражнения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Ожидаемый результат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32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Летне-оздоровительный </a:t>
                      </a:r>
                    </a:p>
                    <a:p>
                      <a:pPr algn="ctr"/>
                      <a:r>
                        <a:rPr lang="ru-RU" sz="2000" b="1" dirty="0" smtClean="0"/>
                        <a:t>период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Совместные</a:t>
                      </a:r>
                      <a:r>
                        <a:rPr lang="ru-RU" sz="1600" baseline="0" dirty="0" smtClean="0"/>
                        <a:t> экскурсии на выставку народно-прикладного искусства.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Воспитание эстетического</a:t>
                      </a:r>
                      <a:r>
                        <a:rPr lang="ru-RU" sz="1600" baseline="0" dirty="0" smtClean="0"/>
                        <a:t> восприятия окружающего мира.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baseline="0" dirty="0" smtClean="0"/>
                        <a:t>Поездка на выставку народно- прикладного искусства. </a:t>
                      </a:r>
                    </a:p>
                    <a:p>
                      <a:pPr algn="ctr"/>
                      <a:endParaRPr lang="ru-RU" sz="1600" i="0" baseline="0" dirty="0" smtClean="0"/>
                    </a:p>
                    <a:p>
                      <a:pPr algn="ctr"/>
                      <a:endParaRPr lang="ru-RU" sz="1600" i="0" baseline="0" dirty="0" smtClean="0"/>
                    </a:p>
                    <a:p>
                      <a:pPr algn="ctr"/>
                      <a:endParaRPr lang="ru-RU" sz="1600" i="0" baseline="0" dirty="0" smtClean="0"/>
                    </a:p>
                    <a:p>
                      <a:pPr algn="ctr"/>
                      <a:endParaRPr lang="ru-RU" sz="1600" i="0" baseline="0" dirty="0" smtClean="0"/>
                    </a:p>
                    <a:p>
                      <a:pPr algn="ctr"/>
                      <a:endParaRPr lang="ru-RU" sz="1600" i="0" baseline="0" dirty="0" smtClean="0"/>
                    </a:p>
                    <a:p>
                      <a:pPr algn="ctr"/>
                      <a:endParaRPr lang="ru-RU" sz="1600" i="0" baseline="0" dirty="0" smtClean="0"/>
                    </a:p>
                    <a:p>
                      <a:pPr algn="ctr"/>
                      <a:endParaRPr lang="ru-RU" sz="1600" i="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Проявление</a:t>
                      </a:r>
                      <a:r>
                        <a:rPr lang="ru-RU" sz="1600" baseline="0" dirty="0" smtClean="0"/>
                        <a:t> интереса у детей и родителей к народному промыслу.</a:t>
                      </a:r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endParaRPr lang="ru-RU" sz="16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70" name="Picture 1" descr="C:\Users\Sony\Desktop\Василя\Новая папка (5)\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4495800"/>
            <a:ext cx="2736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C:\Users\Sony\Desktop\Василя\Новая папка (5)\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4495800"/>
            <a:ext cx="2760663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1453E-C5B1-4654-9A79-33EA7B403FCF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182563"/>
          <a:ext cx="8458199" cy="277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5064"/>
                <a:gridCol w="1755475"/>
                <a:gridCol w="2393830"/>
                <a:gridCol w="2393830"/>
              </a:tblGrid>
              <a:tr h="2328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Поход в террариум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Воспитание у детей и родителей любви к животному миру и бережному отношению к братьям нашим меньшим.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baseline="0" dirty="0" smtClean="0"/>
                        <a:t>Рассматривание и обсуждение с детьми альбома «Домашние и дикие животные».</a:t>
                      </a:r>
                      <a:r>
                        <a:rPr lang="ru-RU" sz="1600" baseline="0" dirty="0" smtClean="0"/>
                        <a:t> (Приложение 5)</a:t>
                      </a:r>
                    </a:p>
                    <a:p>
                      <a:pPr algn="ctr"/>
                      <a:endParaRPr lang="ru-RU" sz="1600" i="0" baseline="0" dirty="0" smtClean="0"/>
                    </a:p>
                    <a:p>
                      <a:pPr algn="ctr"/>
                      <a:r>
                        <a:rPr lang="ru-RU" sz="1600" i="0" baseline="0" dirty="0" smtClean="0"/>
                        <a:t>Организация фотовыставки по походам.</a:t>
                      </a:r>
                    </a:p>
                    <a:p>
                      <a:pPr algn="ctr"/>
                      <a:endParaRPr lang="ru-RU" sz="1600" i="0" baseline="0" dirty="0" smtClean="0"/>
                    </a:p>
                    <a:p>
                      <a:pPr algn="ctr"/>
                      <a:endParaRPr lang="ru-RU" sz="1600" i="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Обогащение опыта взаимодействия детей, родителей и воспитателей ДОУ.</a:t>
                      </a:r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endParaRPr lang="ru-RU" sz="16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805" name="Picture 3" descr="C:\Users\Sony\Desktop\Василя\Новая папка (5)\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3352800"/>
            <a:ext cx="34290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5" descr="C:\Users\Sony\Desktop\Василя\Новая папка (5)\б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4588" y="3352800"/>
            <a:ext cx="3451225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C1AAF-0A43-49DE-B4D0-917552384288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Содержание</a:t>
            </a:r>
            <a:endParaRPr lang="ru-RU" sz="80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685800" y="2057400"/>
            <a:ext cx="7924800" cy="205740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spcBef>
                <a:spcPct val="0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Пояснительная записка......................................................................................3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Рабочая программа по самообразованию........................................................9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Список литературы...........................................................................................21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Приложения.......................................................................................................23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8D971-4995-4754-AA19-546948E3187C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381000"/>
          <a:ext cx="8458199" cy="2328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5064"/>
                <a:gridCol w="1755475"/>
                <a:gridCol w="2393830"/>
                <a:gridCol w="2393830"/>
              </a:tblGrid>
              <a:tr h="2328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 Конкурс на</a:t>
                      </a:r>
                      <a:r>
                        <a:rPr lang="ru-RU" sz="1600" baseline="0" dirty="0" smtClean="0"/>
                        <a:t> лучшую песочную постройку.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Укрепление детско-родительских отношений.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baseline="0" dirty="0" smtClean="0"/>
                        <a:t>Организация конкурса среди родителей и детей двух групп на лучшую песочную постройку.</a:t>
                      </a:r>
                    </a:p>
                    <a:p>
                      <a:pPr algn="ctr"/>
                      <a:r>
                        <a:rPr lang="ru-RU" sz="1600" i="0" baseline="0" dirty="0" smtClean="0"/>
                        <a:t>Приобретение песочного набора в качестве поощрения победителей.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Эффективные партнерские отношения среди родителей групп.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 Проявление у родителей интереса к воспитательно-образовательному процессу в ДОУ.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29" name="Picture 2" descr="http://www.maam.ru/upload/blogs/detsad-187402-14031118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895600"/>
            <a:ext cx="28432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4" descr="Незабываемое лето!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2895600"/>
            <a:ext cx="2824163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6" descr="http://www.maam.ru/upload/blogs/detsad-187402-14031107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0400" y="4648200"/>
            <a:ext cx="27813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78FE3-4F49-40DE-97D0-B40F8ABB3CBC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143000" y="0"/>
            <a:ext cx="11811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Список</a:t>
            </a:r>
            <a:r>
              <a:rPr lang="ru-RU" sz="7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72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литературы</a:t>
            </a:r>
            <a:endParaRPr lang="ru-RU" sz="7000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219200"/>
            <a:ext cx="8610600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13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Дергачева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О.М., Проблема взаимодействия детского сада и семьи / О.М.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Дергачева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Г.И.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Хозяинов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// Юбилейный сборник научных трудов молодых ученых и студентов РГАФК. - М.: 1998. - с 26-30.</a:t>
            </a:r>
          </a:p>
          <a:p>
            <a:pPr indent="4413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Клемантович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И. Современная семья: структура, специфика, воспитательные возможности // Воспитание школьников.- 1998. - № 4.- с.2-5.</a:t>
            </a:r>
          </a:p>
          <a:p>
            <a:pPr indent="4413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Майорова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Ф.С. Изучаем дорожную азбуку.-  М.: Скрипторий, 2008г.</a:t>
            </a:r>
          </a:p>
          <a:p>
            <a:pPr indent="4413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Азбука юного пешехода.-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М.:Кедр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2010г. </a:t>
            </a:r>
          </a:p>
          <a:p>
            <a:pPr indent="4413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>
                <a:latin typeface="+mn-lt"/>
                <a:cs typeface="+mn-cs"/>
              </a:rPr>
              <a:t>Г. И. Куценко, Ю.В. Новиков «Книга о здоровом образе жизни» М </a:t>
            </a:r>
            <a:r>
              <a:rPr lang="ru-RU" dirty="0" err="1">
                <a:latin typeface="+mn-lt"/>
                <a:cs typeface="+mn-cs"/>
              </a:rPr>
              <a:t>Профиздат</a:t>
            </a:r>
            <a:r>
              <a:rPr lang="ru-RU" dirty="0">
                <a:latin typeface="+mn-lt"/>
                <a:cs typeface="+mn-cs"/>
              </a:rPr>
              <a:t> 1987г.С. 256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13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Островская Л. Ф. Педагогические ситуации в семейном воспитании дошкольников/  Л.Ф. Островская - М.: Просвещение, 1990. - 160с.</a:t>
            </a:r>
          </a:p>
          <a:p>
            <a:pPr indent="4413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Дошкольное воспитание.- №3.- 2007г.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6278-3C5B-4821-90A2-B87B76266FD9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B6C48D-7C84-4AA7-AD64-F2492F23EC1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304800"/>
            <a:ext cx="86106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13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 «Основы безопасности детей дошкольного возраста», Н.Н. Авдеева, О.А. Князева, Р.Б. Стеркина.-2008г.</a:t>
            </a:r>
          </a:p>
          <a:p>
            <a:pPr indent="4413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Солодянкина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О. В. Сотрудничество дошкольного учреждения с семьёй: Практическое пособие / О.В.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Солодянкина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М.: АРКТИ, 2006. - 80 с.</a:t>
            </a:r>
          </a:p>
          <a:p>
            <a:pPr indent="4413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10. Г. И. Куценко, Ю.В. Новиков «Книга о здоровом образе жизни» 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Проф.издат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.- 1987г. С. 256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1200"/>
            <a:ext cx="8915400" cy="5334000"/>
          </a:xfrm>
        </p:spPr>
        <p:txBody>
          <a:bodyPr rtlCol="0">
            <a:noAutofit/>
          </a:bodyPr>
          <a:lstStyle/>
          <a:p>
            <a:pPr indent="728663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tabLst>
                <a:tab pos="1071563" algn="l"/>
              </a:tabLs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Взаимодействие педагогов с семьями воспитанников- одно из условий всестороннего развития детей. Именно семья является для ребенка основой всех основ. Недаром  народная мудрость гласит: «Ребенок учится тому, что видит у себя в дому. Родители-пример ему!»Очень часто родители испытывают трудности в вопросах воспитания и развития детей, забывают о том, что детей надо воспитывать с рождения и, желательно, собственным примером. Используя разнообразные формы работы в процессе взаимодействия с семьями, педагоги ДОУ помогают родителям раскрыть потенциал детей, увидеть их скрытые способности, таланты. Также помогают разобраться в некоторых вопросах педагогики и психологии.</a:t>
            </a:r>
          </a:p>
          <a:p>
            <a:pPr indent="650875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tabLst>
                <a:tab pos="993775" algn="l"/>
                <a:tab pos="1166813" algn="l"/>
              </a:tabLs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нашей группе взаимодействие с семьями воспитанников проходит в рамках реализации долгосрочного проекта(1 год ) на тему  «Как хорошо иметь семью».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28600" y="0"/>
            <a:ext cx="96012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Пояснительная</a:t>
            </a:r>
            <a:r>
              <a:rPr lang="ru-RU" sz="66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записка</a:t>
            </a:r>
            <a:endParaRPr lang="ru-RU" sz="6600" dirty="0">
              <a:latin typeface="+mn-lt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C9907-3C4A-4564-9C9F-A81F1C28D560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1600" y="0"/>
            <a:ext cx="67818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Цель</a:t>
            </a:r>
            <a:r>
              <a:rPr lang="ru-RU" sz="8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219200"/>
            <a:ext cx="89154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Развитие сотрудничества семьи и детского сада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2895600"/>
            <a:ext cx="75438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Задачи</a:t>
            </a:r>
            <a:r>
              <a:rPr lang="ru-RU" sz="54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72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проекта</a:t>
            </a:r>
            <a:endParaRPr lang="ru-RU" sz="54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412" name="Прямоугольник 7"/>
          <p:cNvSpPr>
            <a:spLocks noChangeArrowheads="1"/>
          </p:cNvSpPr>
          <p:nvPr/>
        </p:nvSpPr>
        <p:spPr bwMode="auto">
          <a:xfrm>
            <a:off x="228600" y="4038600"/>
            <a:ext cx="86106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6575" algn="just"/>
            <a:r>
              <a:rPr lang="ru-RU">
                <a:latin typeface="Times New Roman" pitchFamily="18" charset="0"/>
                <a:cs typeface="Times New Roman" pitchFamily="18" charset="0"/>
              </a:rPr>
              <a:t>1.Создать условия для дальнейшего развития партнерских отношений между ДОУ и семьями воспитанников.</a:t>
            </a:r>
          </a:p>
          <a:p>
            <a:pPr indent="536575" algn="just"/>
            <a:r>
              <a:rPr lang="ru-RU">
                <a:latin typeface="Times New Roman" pitchFamily="18" charset="0"/>
                <a:cs typeface="Times New Roman" pitchFamily="18" charset="0"/>
              </a:rPr>
              <a:t>2.Продолжать совершенствовать систему взаимоотношений «родитель-ребенок». </a:t>
            </a:r>
          </a:p>
          <a:p>
            <a:pPr indent="536575" algn="just"/>
            <a:r>
              <a:rPr lang="ru-RU">
                <a:latin typeface="Times New Roman" pitchFamily="18" charset="0"/>
                <a:cs typeface="Times New Roman" pitchFamily="18" charset="0"/>
              </a:rPr>
              <a:t>3.Просвещать родителей по вопросам воспитания и развития детей.</a:t>
            </a:r>
          </a:p>
          <a:p>
            <a:pPr indent="536575" algn="just"/>
            <a:r>
              <a:rPr lang="ru-RU">
                <a:latin typeface="Times New Roman" pitchFamily="18" charset="0"/>
                <a:cs typeface="Times New Roman" pitchFamily="18" charset="0"/>
              </a:rPr>
              <a:t>4.Пополнять предметно развивающую среду играми, пособиями и наглядными материалами по теме проекта в рамках проводимых мероприятий.</a:t>
            </a:r>
          </a:p>
          <a:p>
            <a:pPr indent="536575" algn="just"/>
            <a:r>
              <a:rPr lang="ru-RU">
                <a:latin typeface="Times New Roman" pitchFamily="18" charset="0"/>
                <a:cs typeface="Times New Roman" pitchFamily="18" charset="0"/>
              </a:rPr>
              <a:t>5.Формировать у детей ценностные представления о семье, семейных традициях, обязанностях.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C9E9C-2FD2-46BE-B99C-5CDB46747E44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20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 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8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Ожидаемые</a:t>
            </a:r>
            <a:r>
              <a:rPr lang="ru-RU" sz="89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8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результаты</a:t>
            </a:r>
            <a:r>
              <a:rPr lang="ru-RU" sz="8900" b="1" i="1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</a:rPr>
              <a:t/>
            </a:r>
            <a:br>
              <a:rPr lang="ru-RU" sz="8900" b="1" i="1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</a:rPr>
            </a:br>
            <a:r>
              <a:rPr lang="ru-RU" i="1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</a:rPr>
              <a:t> </a:t>
            </a:r>
            <a:r>
              <a:rPr lang="ru-RU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</a:rPr>
              <a:t/>
            </a:r>
            <a:br>
              <a:rPr lang="ru-RU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</a:rPr>
            </a:br>
            <a:endParaRPr lang="ru-RU" dirty="0"/>
          </a:p>
        </p:txBody>
      </p:sp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533400" y="2971800"/>
            <a:ext cx="82296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1. Повышение уровня психолого– педагогического просвещения родителей и повышение уровня их активности.</a:t>
            </a:r>
          </a:p>
          <a:p>
            <a:pPr indent="536575">
              <a:lnSpc>
                <a:spcPct val="15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2. Создание системы комплексной работы с родителями  дошкольников.</a:t>
            </a:r>
          </a:p>
          <a:p>
            <a:pPr indent="536575">
              <a:lnSpc>
                <a:spcPct val="15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3. Активное  участие родителей в совместной с детьми творческой деятельности (конкурсы рисунков, творческая гостиная, в подготовке и проведении праздников  и развлечений), работе ДОУ.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6D9E0-6E08-479E-A09F-47DD90DE02A5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0"/>
            <a:ext cx="84582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Этапы реализации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2209800"/>
            <a:ext cx="8534400" cy="43862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8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 этап. Подготовительный</a:t>
            </a:r>
            <a:endParaRPr lang="ru-RU" b="1" dirty="0">
              <a:ln w="31550" cmpd="sng">
                <a:noFill/>
                <a:prstDash val="solid"/>
              </a:ln>
              <a:latin typeface="+mn-lt"/>
              <a:cs typeface="+mn-cs"/>
            </a:endParaRPr>
          </a:p>
          <a:p>
            <a:pPr indent="2682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* Изучение методической литературы.</a:t>
            </a:r>
          </a:p>
          <a:p>
            <a:pPr indent="2682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* Анкетирование родителей.</a:t>
            </a:r>
          </a:p>
          <a:p>
            <a:pPr indent="2682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* Планы в рамках проекта</a:t>
            </a:r>
          </a:p>
          <a:p>
            <a:pPr indent="2682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 этап. Основной</a:t>
            </a:r>
          </a:p>
          <a:p>
            <a:pPr indent="2682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* Разработка конспектов мероприятий</a:t>
            </a:r>
          </a:p>
          <a:p>
            <a:pPr indent="2682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* Апробация проекта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indent="268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 этап. Заключительный</a:t>
            </a:r>
          </a:p>
          <a:p>
            <a:pPr indent="2682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* Анализ и обобщение проделанной работы</a:t>
            </a:r>
          </a:p>
          <a:p>
            <a:pPr indent="2682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* Презентация «Развитие сотрудничества семьи и детского сада»</a:t>
            </a:r>
          </a:p>
          <a:p>
            <a:pPr indent="2682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* </a:t>
            </a:r>
            <a:r>
              <a:rPr lang="ru-RU" dirty="0" err="1">
                <a:latin typeface="+mn-lt"/>
                <a:cs typeface="+mn-cs"/>
              </a:rPr>
              <a:t>Фотосессия</a:t>
            </a:r>
            <a:r>
              <a:rPr lang="ru-RU" dirty="0">
                <a:latin typeface="+mn-lt"/>
                <a:cs typeface="+mn-cs"/>
              </a:rPr>
              <a:t> сотрудничества ДОУ с  родителями и детьми. Публикации в СМИ.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180C6-9D67-49FC-A918-6D1C2899CC02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Методы</a:t>
            </a:r>
            <a:endParaRPr lang="ru-RU" sz="80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200400"/>
            <a:ext cx="8534400" cy="37703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6575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Практические методы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 проведение занятия, дидактическая игра «Улица города» ; анкетирование «Нужен ли режим дня дошкольнику», «Знаете ли вы ПДД»; организация мини-музея «Часовое время»; моделирование «Новогодняя игрушка»; выступление клоуна, чтение стихотворений, изготовление поделок для именинников, творческая работа с родителями «Рисование ладошками»; пантомима «Как я дома помогаю»; театрализация отрывка из сказки Г.Тукая, поход с родителями в библиотеку,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брейн-ринг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«Здоровому все здорово»; фотовыставка «Поход»; изготовление песочных построек.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228600" y="1066800"/>
            <a:ext cx="86868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Наглядные методы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(памятка «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Как сделать зарядку любимой привычкой ребенка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»; презентация «История возникновения часов; стенд  «Дорожная безопасность»; беседа «ждем Новый год»; выставка игрушек «Новогодний хоровод»; памятка «Как хорошо иметь семью»; фотоколлаж «Моя семья»; рисунки детей «Габудлла Тукай»; эмблемы, дипломы, альбом «Домашние и дикие животные»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C8BAB-D93F-4459-8994-65D8230AA832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3"/>
          <p:cNvSpPr>
            <a:spLocks noChangeArrowheads="1"/>
          </p:cNvSpPr>
          <p:nvPr/>
        </p:nvSpPr>
        <p:spPr bwMode="auto">
          <a:xfrm>
            <a:off x="609600" y="1676400"/>
            <a:ext cx="5638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</a:p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</p:txBody>
      </p:sp>
      <p:sp>
        <p:nvSpPr>
          <p:cNvPr id="22531" name="Прямоугольник 5"/>
          <p:cNvSpPr>
            <a:spLocks noChangeArrowheads="1"/>
          </p:cNvSpPr>
          <p:nvPr/>
        </p:nvSpPr>
        <p:spPr bwMode="auto">
          <a:xfrm>
            <a:off x="4038600" y="3810000"/>
            <a:ext cx="4876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30238">
              <a:tabLst>
                <a:tab pos="630238" algn="l"/>
              </a:tabLst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Ноутбук</a:t>
            </a:r>
          </a:p>
          <a:p>
            <a:pPr indent="630238">
              <a:tabLst>
                <a:tab pos="630238" algn="l"/>
              </a:tabLst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Проектор</a:t>
            </a:r>
          </a:p>
          <a:p>
            <a:pPr indent="630238">
              <a:tabLst>
                <a:tab pos="630238" algn="l"/>
              </a:tabLst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Экран</a:t>
            </a:r>
          </a:p>
          <a:p>
            <a:pPr indent="630238">
              <a:tabLst>
                <a:tab pos="630238" algn="l"/>
              </a:tabLst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Аудиозаписи</a:t>
            </a:r>
          </a:p>
          <a:p>
            <a:pPr indent="630238">
              <a:tabLst>
                <a:tab pos="630238" algn="l"/>
              </a:tabLst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Проигрыватель</a:t>
            </a:r>
          </a:p>
          <a:p>
            <a:pPr indent="630238">
              <a:tabLst>
                <a:tab pos="630238" algn="l"/>
              </a:tabLst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Канцелярские </a:t>
            </a:r>
            <a:r>
              <a:rPr lang="ru-RU" sz="2800" b="1">
                <a:solidFill>
                  <a:srgbClr val="002060"/>
                </a:solidFill>
              </a:rPr>
              <a:t> </a:t>
            </a: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товары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ED3F-8117-4E16-A200-D3B9A17BA5C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98500" y="31115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Участники проекта</a:t>
            </a:r>
            <a:endParaRPr lang="ru-RU" sz="80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381000" y="4038600"/>
            <a:ext cx="3962400" cy="1292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5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Оборудования: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4800" y="1143000"/>
          <a:ext cx="8610600" cy="3322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605"/>
                <a:gridCol w="1261898"/>
                <a:gridCol w="1410357"/>
                <a:gridCol w="2523140"/>
                <a:gridCol w="289560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Тема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Цель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Упражнения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Ожидаемый результат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4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Сентябрь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«Значение режима дня в жизни ребенка и взрослого»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Информи</a:t>
                      </a:r>
                      <a:r>
                        <a:rPr lang="ru-RU" sz="1600" dirty="0" smtClean="0"/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ровать</a:t>
                      </a:r>
                      <a:r>
                        <a:rPr lang="ru-RU" sz="1600" dirty="0" smtClean="0"/>
                        <a:t> родителей о</a:t>
                      </a:r>
                      <a:r>
                        <a:rPr lang="ru-RU" sz="1600" baseline="0" dirty="0" smtClean="0"/>
                        <a:t> значимости  влиянии режима дня на здоровье и развитие ребенка.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</a:t>
                      </a:r>
                      <a:r>
                        <a:rPr lang="ru-RU" sz="1600" baseline="0" dirty="0" smtClean="0"/>
                        <a:t>.</a:t>
                      </a:r>
                      <a:r>
                        <a:rPr lang="ru-RU" sz="1600" dirty="0" smtClean="0"/>
                        <a:t>Анкетирование «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Нужен ли режим дня дошкольнику?» (Приложение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1)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dirty="0" smtClean="0"/>
                        <a:t>2.Круглый стол «Режим дня ребенка дома и в детском</a:t>
                      </a:r>
                      <a:r>
                        <a:rPr lang="ru-RU" sz="1600" baseline="0" dirty="0" smtClean="0"/>
                        <a:t> саду»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3. Памятка «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сделать зарядку любимой привычкой ребенка» (Приложение 2)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1.Формирование представлений</a:t>
                      </a:r>
                      <a:r>
                        <a:rPr lang="ru-RU" sz="1600" baseline="0" dirty="0" smtClean="0"/>
                        <a:t> родителей о режиме дня ребенка.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2.Осознание родителями важности режима дня в жизни ребенка.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3.Практическое применение в жизни ребенка и родителей режима дня.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554" name="Рисунок 8" descr="Василя 005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4572000"/>
            <a:ext cx="2825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9" descr="Василя 006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0400" y="47244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10" descr="Василя 007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4572000"/>
            <a:ext cx="283686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00BEE-AE5A-4546-B97D-855970258C9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295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Проект</a:t>
            </a:r>
            <a:endParaRPr lang="ru-RU" sz="80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1597</Words>
  <Application>Microsoft Office PowerPoint</Application>
  <PresentationFormat>Экран (4:3)</PresentationFormat>
  <Paragraphs>274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Содержание</vt:lpstr>
      <vt:lpstr>Слайд 3</vt:lpstr>
      <vt:lpstr>Слайд 4</vt:lpstr>
      <vt:lpstr>   Ожидаемые  результаты   </vt:lpstr>
      <vt:lpstr>Слайд 6</vt:lpstr>
      <vt:lpstr>Методы</vt:lpstr>
      <vt:lpstr>Участники проекта</vt:lpstr>
      <vt:lpstr>Проект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Розик</dc:creator>
  <cp:lastModifiedBy>Розик</cp:lastModifiedBy>
  <cp:revision>96</cp:revision>
  <dcterms:created xsi:type="dcterms:W3CDTF">2015-12-03T09:44:08Z</dcterms:created>
  <dcterms:modified xsi:type="dcterms:W3CDTF">2016-03-20T16:11:51Z</dcterms:modified>
</cp:coreProperties>
</file>