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8" r:id="rId2"/>
    <p:sldId id="273" r:id="rId3"/>
    <p:sldId id="260" r:id="rId4"/>
    <p:sldId id="261" r:id="rId5"/>
    <p:sldId id="262" r:id="rId6"/>
    <p:sldId id="263" r:id="rId7"/>
    <p:sldId id="264" r:id="rId8"/>
    <p:sldId id="265" r:id="rId9"/>
    <p:sldId id="279" r:id="rId10"/>
    <p:sldId id="280" r:id="rId11"/>
    <p:sldId id="267" r:id="rId12"/>
    <p:sldId id="274" r:id="rId13"/>
    <p:sldId id="275" r:id="rId14"/>
    <p:sldId id="276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12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EE00-86F6-4DD5-B066-2A7637BDCF0E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B754-DAF6-464D-A859-02A5B5913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EE00-86F6-4DD5-B066-2A7637BDCF0E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B754-DAF6-464D-A859-02A5B5913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EE00-86F6-4DD5-B066-2A7637BDCF0E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B754-DAF6-464D-A859-02A5B5913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EE00-86F6-4DD5-B066-2A7637BDCF0E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B754-DAF6-464D-A859-02A5B5913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EE00-86F6-4DD5-B066-2A7637BDCF0E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B754-DAF6-464D-A859-02A5B5913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EE00-86F6-4DD5-B066-2A7637BDCF0E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B754-DAF6-464D-A859-02A5B5913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EE00-86F6-4DD5-B066-2A7637BDCF0E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B754-DAF6-464D-A859-02A5B5913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EE00-86F6-4DD5-B066-2A7637BDCF0E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B754-DAF6-464D-A859-02A5B5913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EE00-86F6-4DD5-B066-2A7637BDCF0E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B754-DAF6-464D-A859-02A5B5913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EE00-86F6-4DD5-B066-2A7637BDCF0E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B754-DAF6-464D-A859-02A5B59135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EE00-86F6-4DD5-B066-2A7637BDCF0E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31B754-DAF6-464D-A859-02A5B59135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FAEE00-86F6-4DD5-B066-2A7637BDCF0E}" type="datetimeFigureOut">
              <a:rPr lang="ru-RU" smtClean="0"/>
              <a:pPr/>
              <a:t>21.03.2016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31B754-DAF6-464D-A859-02A5B591351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999040" cy="40736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ПОВЫШЕНИЕ ПРОФЕССИОНАЛЬНОЙ КОМПЕТЕНТНОСТИ ПЕДАГОГА ПРИ ВВЕДЕНИИ И РЕАЛИЗАЦИИ ФГОС В ДОШКОЛЬНОМ ОБРАЗОВАНИИ</a:t>
            </a:r>
            <a:endParaRPr lang="ru-RU" sz="4800" b="1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040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Продолжение таблицы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514708"/>
              </p:ext>
            </p:extLst>
          </p:nvPr>
        </p:nvGraphicFramePr>
        <p:xfrm>
          <a:off x="457198" y="620688"/>
          <a:ext cx="8229604" cy="36354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19446"/>
                <a:gridCol w="287434"/>
                <a:gridCol w="359292"/>
                <a:gridCol w="288468"/>
                <a:gridCol w="288468"/>
                <a:gridCol w="288468"/>
                <a:gridCol w="288468"/>
                <a:gridCol w="288468"/>
                <a:gridCol w="288468"/>
                <a:gridCol w="288468"/>
                <a:gridCol w="288468"/>
                <a:gridCol w="288468"/>
                <a:gridCol w="288468"/>
                <a:gridCol w="288468"/>
                <a:gridCol w="227466"/>
                <a:gridCol w="251246"/>
                <a:gridCol w="611572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Организаторские умения: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Эффективная организация своей педагогической деятельности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Эффективная организация разных форм совместной со взрослыми деятельности детей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Эффективная организация самостоятельной деятельности детей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Умение вовлекать родителей в образовательный процесс, активизировать их воспитательный потенциал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Умение организовывать взаимодействие с коллегами по решению профессиональных проблем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1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Итого баллов по группе умений 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1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Уровень по данной группе умений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611885"/>
              </p:ext>
            </p:extLst>
          </p:nvPr>
        </p:nvGraphicFramePr>
        <p:xfrm>
          <a:off x="467544" y="4293096"/>
          <a:ext cx="8219255" cy="1800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4426"/>
                <a:gridCol w="2054943"/>
                <a:gridCol w="2054943"/>
                <a:gridCol w="2054943"/>
              </a:tblGrid>
              <a:tr h="3332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Группа умений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Высокий уровень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Средний уровень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Низкий уровень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6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Гностические 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4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Конструктивные 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4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Коммуникативные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44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Организаторские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832" marR="558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127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611560" y="2348880"/>
            <a:ext cx="8136904" cy="4248770"/>
          </a:xfrm>
        </p:spPr>
        <p:txBody>
          <a:bodyPr>
            <a:normAutofit/>
          </a:bodyPr>
          <a:lstStyle/>
          <a:p>
            <a:pPr marL="742950" indent="-742950" algn="l">
              <a:lnSpc>
                <a:spcPct val="110000"/>
              </a:lnSpc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David" pitchFamily="34" charset="-79"/>
              </a:rPr>
              <a:t>диагностика и самодиагностика;</a:t>
            </a:r>
          </a:p>
          <a:p>
            <a:pPr marL="742950" indent="-742950" algn="l">
              <a:lnSpc>
                <a:spcPct val="110000"/>
              </a:lnSpc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David" pitchFamily="34" charset="-79"/>
              </a:rPr>
              <a:t>проектирование индивидуального образовательного маршрута;</a:t>
            </a:r>
          </a:p>
          <a:p>
            <a:pPr marL="742950" indent="-742950" algn="l">
              <a:lnSpc>
                <a:spcPct val="110000"/>
              </a:lnSpc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David" pitchFamily="34" charset="-79"/>
              </a:rPr>
              <a:t>реализация индивидуального образовательного маршрута;</a:t>
            </a:r>
          </a:p>
          <a:p>
            <a:pPr marL="742950" indent="-742950" algn="l">
              <a:lnSpc>
                <a:spcPct val="110000"/>
              </a:lnSpc>
              <a:buFont typeface="+mj-lt"/>
              <a:buAutoNum type="arabicPeriod"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David" pitchFamily="34" charset="-79"/>
              </a:rPr>
              <a:t>оценка и самооценка эффективности деятельности педагога.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David" pitchFamily="34" charset="-79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332656"/>
            <a:ext cx="8208912" cy="1656184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ЭТАПЫ СОСТАВЛЕНИЯ ИНДИВИДУАЛЬНОГО ОБРАЗОВАТЕЛЬНОГО МАРШРУТА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 smtClean="0"/>
              <a:t>I </a:t>
            </a:r>
            <a:r>
              <a:rPr lang="ru-RU" sz="3600" b="1" dirty="0" smtClean="0"/>
              <a:t>этап</a:t>
            </a:r>
            <a:br>
              <a:rPr lang="ru-RU" sz="3600" b="1" dirty="0" smtClean="0"/>
            </a:br>
            <a:r>
              <a:rPr lang="ru-RU" sz="3600" b="1" dirty="0" smtClean="0"/>
              <a:t>Диагностика и самодиагностика</a:t>
            </a:r>
            <a:endParaRPr lang="ru-RU" sz="3600" b="1" dirty="0"/>
          </a:p>
        </p:txBody>
      </p:sp>
      <p:sp>
        <p:nvSpPr>
          <p:cNvPr id="11" name="Текст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800" dirty="0" smtClean="0"/>
          </a:p>
          <a:p>
            <a:endParaRPr lang="ru-RU" sz="800" dirty="0"/>
          </a:p>
          <a:p>
            <a:pPr marL="0" indent="0" algn="ctr">
              <a:buNone/>
            </a:pPr>
            <a:endParaRPr lang="ru-RU" sz="900" dirty="0" smtClean="0">
              <a:solidFill>
                <a:srgbClr val="002060"/>
              </a:solidFill>
              <a:latin typeface="+mj-lt"/>
            </a:endParaRPr>
          </a:p>
          <a:p>
            <a:r>
              <a:rPr lang="ru-RU" sz="3200" b="1" dirty="0" smtClean="0"/>
              <a:t>Выявление профессиональных затруднений педагога;</a:t>
            </a:r>
          </a:p>
          <a:p>
            <a:pPr marL="0" indent="0">
              <a:buNone/>
            </a:pPr>
            <a:endParaRPr lang="ru-RU" sz="3200" b="1" dirty="0" smtClean="0"/>
          </a:p>
          <a:p>
            <a:r>
              <a:rPr lang="ru-RU" sz="3200" b="1" dirty="0" smtClean="0"/>
              <a:t>Определение типа профессиональной деятельности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  <a:p>
            <a:endParaRPr lang="ru-RU" sz="800" dirty="0"/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395288" y="26463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4645025" y="2871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465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5800" y="514352"/>
            <a:ext cx="7918648" cy="116205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/>
              <a:t>II</a:t>
            </a:r>
            <a:r>
              <a:rPr lang="ru-RU" sz="3200" b="1" dirty="0" smtClean="0"/>
              <a:t> этап Проектирование образовательного маршрута</a:t>
            </a:r>
            <a:endParaRPr lang="ru-RU" sz="3200" b="1" dirty="0"/>
          </a:p>
        </p:txBody>
      </p:sp>
      <p:sp>
        <p:nvSpPr>
          <p:cNvPr id="11" name="Текст 10"/>
          <p:cNvSpPr>
            <a:spLocks noGrp="1"/>
          </p:cNvSpPr>
          <p:nvPr>
            <p:ph type="body" idx="2"/>
          </p:nvPr>
        </p:nvSpPr>
        <p:spPr>
          <a:xfrm>
            <a:off x="539552" y="1625514"/>
            <a:ext cx="2817440" cy="4603557"/>
          </a:xfrm>
        </p:spPr>
        <p:txBody>
          <a:bodyPr>
            <a:norm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6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Индивидуальный образовательный маршрут  педагога </a:t>
            </a:r>
            <a:endParaRPr lang="ru-RU" sz="1600" b="1" dirty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600" b="1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Ф.И.О. </a:t>
            </a:r>
            <a:r>
              <a:rPr lang="ru-RU" sz="16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____________________    </a:t>
            </a: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2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ru-RU" sz="1200" b="1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на 20_____/ 20_______ </a:t>
            </a:r>
            <a:r>
              <a:rPr lang="ru-RU" sz="1200" b="1" dirty="0" err="1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уч.год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200" b="1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Стаж работы</a:t>
            </a:r>
            <a:r>
              <a:rPr lang="ru-RU" sz="12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_______________________ </a:t>
            </a: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2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категория _________________________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200" b="1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Проблема: </a:t>
            </a:r>
            <a:r>
              <a:rPr lang="ru-RU" sz="12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__________________________</a:t>
            </a: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200" b="1" dirty="0" smtClean="0">
                <a:solidFill>
                  <a:srgbClr val="002060"/>
                </a:solidFill>
                <a:latin typeface="Calibri" pitchFamily="34" charset="0"/>
                <a:cs typeface="Times New Roman" pitchFamily="18" charset="0"/>
              </a:rPr>
              <a:t>____________________________________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200" b="1" dirty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Тема: </a:t>
            </a:r>
            <a:r>
              <a:rPr lang="ru-RU" sz="12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_______________________________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1200" b="1" dirty="0" smtClean="0">
                <a:solidFill>
                  <a:srgbClr val="00206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_______________________________________________________________________</a:t>
            </a:r>
            <a:endParaRPr lang="ru-RU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98671580"/>
              </p:ext>
            </p:extLst>
          </p:nvPr>
        </p:nvGraphicFramePr>
        <p:xfrm>
          <a:off x="3575050" y="1676400"/>
          <a:ext cx="5389438" cy="50305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1006"/>
                <a:gridCol w="1222823"/>
                <a:gridCol w="1390816"/>
                <a:gridCol w="1274793"/>
              </a:tblGrid>
              <a:tr h="5469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Учебный год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32" marR="761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Содержание работы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32" marR="761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Результат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(форма отчетности)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32" marR="761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2060"/>
                          </a:solidFill>
                          <a:effectLst/>
                        </a:rPr>
                        <a:t>Сроки реализации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32" marR="761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23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20__/20___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solidFill>
                            <a:srgbClr val="002060"/>
                          </a:solidFill>
                          <a:effectLst/>
                        </a:rPr>
                        <a:t>I </a:t>
                      </a: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ЭТАП (организационно-ознакомительный)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32" marR="761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32" marR="761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Консультации, доклады, оформление наглядно-иллюстративного материала, разработка перспективных планов, конспектов и т.д.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32" marR="761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32" marR="761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293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20__/20___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II  </a:t>
                      </a: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ЭТАП (основной)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32" marR="761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32" marR="761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Проведение мероприятий по теме самообразования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32" marR="761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32" marR="761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232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20__/20___ Г.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solidFill>
                            <a:srgbClr val="002060"/>
                          </a:solidFill>
                          <a:effectLst/>
                        </a:rPr>
                        <a:t>III  </a:t>
                      </a: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ЭТАП (заключительный )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32" marR="761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05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32" marR="761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2060"/>
                          </a:solidFill>
                          <a:effectLst/>
                        </a:rPr>
                        <a:t>Самоанализ педагогической деятельности, отслеживание результатов работы(диагностика), распространение обобщенного опыта)</a:t>
                      </a:r>
                      <a:endParaRPr lang="ru-RU" sz="105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32" marR="761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6132" marR="76132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0781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III </a:t>
            </a:r>
            <a:r>
              <a:rPr lang="ru-RU" sz="3600" b="1" dirty="0" smtClean="0"/>
              <a:t>этап  Реализация индивидуального образовательного маршрута</a:t>
            </a:r>
            <a:endParaRPr lang="ru-RU" sz="3600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8000" b="1" dirty="0" smtClean="0">
                <a:solidFill>
                  <a:srgbClr val="002060"/>
                </a:solidFill>
              </a:rPr>
              <a:t>Отчет педагога </a:t>
            </a:r>
            <a:br>
              <a:rPr lang="ru-RU" sz="8000" b="1" dirty="0" smtClean="0">
                <a:solidFill>
                  <a:srgbClr val="002060"/>
                </a:solidFill>
              </a:rPr>
            </a:br>
            <a:r>
              <a:rPr lang="ru-RU" sz="8000" b="1" dirty="0" smtClean="0">
                <a:solidFill>
                  <a:srgbClr val="002060"/>
                </a:solidFill>
              </a:rPr>
              <a:t>о проделанной работе за 2014-2015 учебный год</a:t>
            </a:r>
            <a:r>
              <a:rPr lang="ru-RU" sz="9600" b="1" dirty="0" smtClean="0">
                <a:solidFill>
                  <a:srgbClr val="002060"/>
                </a:solidFill>
              </a:rPr>
              <a:t>.</a:t>
            </a:r>
            <a:endParaRPr lang="ru-RU" sz="96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6400" b="1" dirty="0" smtClean="0">
                <a:solidFill>
                  <a:srgbClr val="002060"/>
                </a:solidFill>
              </a:rPr>
              <a:t>Ф.И.О</a:t>
            </a:r>
            <a:r>
              <a:rPr lang="ru-RU" sz="6400" b="1" dirty="0">
                <a:solidFill>
                  <a:srgbClr val="002060"/>
                </a:solidFill>
              </a:rPr>
              <a:t>. педагога, должность</a:t>
            </a:r>
            <a:r>
              <a:rPr lang="ru-RU" sz="6400" dirty="0">
                <a:solidFill>
                  <a:srgbClr val="002060"/>
                </a:solidFill>
              </a:rPr>
              <a:t> </a:t>
            </a:r>
            <a:r>
              <a:rPr lang="ru-RU" sz="6400" dirty="0"/>
              <a:t>_________________________________________</a:t>
            </a:r>
          </a:p>
          <a:p>
            <a:pPr>
              <a:lnSpc>
                <a:spcPct val="120000"/>
              </a:lnSpc>
            </a:pPr>
            <a:r>
              <a:rPr lang="ru-RU" sz="6400" dirty="0" smtClean="0"/>
              <a:t>  </a:t>
            </a:r>
            <a:r>
              <a:rPr lang="ru-RU" sz="6400" dirty="0"/>
              <a:t>Как  Вами выполнен план </a:t>
            </a:r>
            <a:r>
              <a:rPr lang="ru-RU" sz="6400" dirty="0" smtClean="0"/>
              <a:t>индивидуального маршрута </a:t>
            </a:r>
            <a:r>
              <a:rPr lang="ru-RU" sz="6400" dirty="0"/>
              <a:t>в учебном году</a:t>
            </a:r>
            <a:r>
              <a:rPr lang="ru-RU" sz="6400" dirty="0" smtClean="0"/>
              <a:t>?_______</a:t>
            </a:r>
            <a:endParaRPr lang="ru-RU" sz="6400" dirty="0"/>
          </a:p>
          <a:p>
            <a:pPr>
              <a:lnSpc>
                <a:spcPct val="120000"/>
              </a:lnSpc>
            </a:pPr>
            <a:r>
              <a:rPr lang="ru-RU" sz="6400" dirty="0"/>
              <a:t>Что Вами сделано по выполнению плана за учебный </a:t>
            </a:r>
            <a:r>
              <a:rPr lang="ru-RU" sz="6400" dirty="0" smtClean="0"/>
              <a:t>год_____________________</a:t>
            </a:r>
          </a:p>
          <a:p>
            <a:pPr>
              <a:lnSpc>
                <a:spcPct val="120000"/>
              </a:lnSpc>
            </a:pPr>
            <a:r>
              <a:rPr lang="ru-RU" sz="6400" dirty="0" smtClean="0"/>
              <a:t>В </a:t>
            </a:r>
            <a:r>
              <a:rPr lang="ru-RU" sz="6400" dirty="0"/>
              <a:t>каких методических мероприятиях участвовали на базе ДОУ, поселка? </a:t>
            </a:r>
            <a:r>
              <a:rPr lang="ru-RU" sz="6400" dirty="0" smtClean="0"/>
              <a:t>______</a:t>
            </a:r>
            <a:endParaRPr lang="ru-RU" sz="6400" dirty="0"/>
          </a:p>
          <a:p>
            <a:pPr>
              <a:lnSpc>
                <a:spcPct val="120000"/>
              </a:lnSpc>
            </a:pPr>
            <a:r>
              <a:rPr lang="ru-RU" sz="6400" dirty="0" smtClean="0"/>
              <a:t> </a:t>
            </a:r>
            <a:r>
              <a:rPr lang="ru-RU" sz="6400" dirty="0"/>
              <a:t>В каких городских, областных, всероссийских конкурсах участвовали в учебном году</a:t>
            </a:r>
            <a:r>
              <a:rPr lang="ru-RU" sz="6400" dirty="0" smtClean="0"/>
              <a:t>?________________________________________</a:t>
            </a:r>
            <a:endParaRPr lang="ru-RU" sz="6400" dirty="0"/>
          </a:p>
          <a:p>
            <a:pPr>
              <a:lnSpc>
                <a:spcPct val="120000"/>
              </a:lnSpc>
            </a:pPr>
            <a:r>
              <a:rPr lang="ru-RU" sz="6400" dirty="0" smtClean="0"/>
              <a:t>Используя </a:t>
            </a:r>
            <a:r>
              <a:rPr lang="ru-RU" sz="6400" dirty="0"/>
              <a:t>5-балльную систему, какую оценку Вы себе поставите по итогам учебного года? </a:t>
            </a:r>
            <a:r>
              <a:rPr lang="ru-RU" sz="6400" dirty="0" smtClean="0"/>
              <a:t>__________________________________</a:t>
            </a:r>
            <a:endParaRPr lang="ru-RU" sz="6400" dirty="0"/>
          </a:p>
          <a:p>
            <a:pPr>
              <a:lnSpc>
                <a:spcPct val="120000"/>
              </a:lnSpc>
            </a:pPr>
            <a:r>
              <a:rPr lang="ru-RU" sz="6400" dirty="0" smtClean="0"/>
              <a:t>Оцените </a:t>
            </a:r>
            <a:r>
              <a:rPr lang="ru-RU" sz="6400" dirty="0"/>
              <a:t>методическую работу в этом учебном году по 5-бальной системе</a:t>
            </a:r>
            <a:r>
              <a:rPr lang="ru-RU" sz="6400" dirty="0" smtClean="0"/>
              <a:t>.___________________________________________________</a:t>
            </a:r>
            <a:endParaRPr lang="ru-RU" sz="6400" dirty="0"/>
          </a:p>
          <a:p>
            <a:pPr>
              <a:lnSpc>
                <a:spcPct val="120000"/>
              </a:lnSpc>
            </a:pPr>
            <a:r>
              <a:rPr lang="ru-RU" sz="6400" dirty="0" smtClean="0"/>
              <a:t>Ваши </a:t>
            </a:r>
            <a:r>
              <a:rPr lang="ru-RU" sz="6400" dirty="0"/>
              <a:t>предложения по проблеме и направлению педагогической и методической работы на следующий учебный год. По какому  разделу программы требуется организация педагогической деятельности с детьми, педагогами, родителями? </a:t>
            </a:r>
            <a:r>
              <a:rPr lang="ru-RU" sz="6400" dirty="0" smtClean="0"/>
              <a:t>__</a:t>
            </a:r>
            <a:endParaRPr lang="ru-RU" sz="6400" dirty="0"/>
          </a:p>
          <a:p>
            <a:pPr>
              <a:lnSpc>
                <a:spcPct val="120000"/>
              </a:lnSpc>
            </a:pPr>
            <a:r>
              <a:rPr lang="ru-RU" sz="6400" dirty="0" smtClean="0"/>
              <a:t>Какие  </a:t>
            </a:r>
            <a:r>
              <a:rPr lang="ru-RU" sz="6400" dirty="0"/>
              <a:t>открытые  мероприятия для педагогов </a:t>
            </a:r>
            <a:r>
              <a:rPr lang="ru-RU" sz="6400" dirty="0" smtClean="0"/>
              <a:t>ДОУ</a:t>
            </a:r>
            <a:r>
              <a:rPr lang="ru-RU" sz="6400" dirty="0"/>
              <a:t>, города Вы готовы организовать в следующем учебном  году?  </a:t>
            </a:r>
            <a:r>
              <a:rPr lang="ru-RU" sz="6400" dirty="0" smtClean="0"/>
              <a:t>___________________________________</a:t>
            </a:r>
            <a:endParaRPr lang="ru-RU" sz="6400" dirty="0"/>
          </a:p>
          <a:p>
            <a:pPr marL="0" indent="0">
              <a:lnSpc>
                <a:spcPct val="120000"/>
              </a:lnSpc>
              <a:buNone/>
            </a:pPr>
            <a:endParaRPr lang="ru-RU" sz="64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ru-RU" sz="6400" dirty="0" smtClean="0"/>
              <a:t>« </a:t>
            </a:r>
            <a:r>
              <a:rPr lang="ru-RU" sz="6400" dirty="0"/>
              <a:t>_____»______ 2015г.  </a:t>
            </a:r>
            <a:r>
              <a:rPr lang="ru-RU" sz="6400" dirty="0" smtClean="0"/>
              <a:t>_______________________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6400" dirty="0" smtClean="0"/>
              <a:t>                                             </a:t>
            </a:r>
            <a:r>
              <a:rPr lang="ru-RU" sz="4800" dirty="0"/>
              <a:t>Ф.И.О. педагога, роспись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64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067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 idx="4294967295"/>
          </p:nvPr>
        </p:nvSpPr>
        <p:spPr>
          <a:xfrm>
            <a:off x="0" y="1371600"/>
            <a:ext cx="7851775" cy="18288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4294967295"/>
          </p:nvPr>
        </p:nvSpPr>
        <p:spPr>
          <a:xfrm>
            <a:off x="179512" y="836712"/>
            <a:ext cx="8496944" cy="5184576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3200" i="1" dirty="0" smtClean="0">
                <a:latin typeface="Calibri" pitchFamily="34" charset="0"/>
                <a:cs typeface="Calibri" pitchFamily="34" charset="0"/>
              </a:rPr>
              <a:t>Помогая детям преодолевать трудности, </a:t>
            </a:r>
          </a:p>
          <a:p>
            <a:pPr algn="ctr">
              <a:buNone/>
            </a:pPr>
            <a:r>
              <a:rPr lang="ru-RU" sz="3200" i="1" dirty="0" smtClean="0">
                <a:latin typeface="Calibri" pitchFamily="34" charset="0"/>
                <a:cs typeface="Calibri" pitchFamily="34" charset="0"/>
              </a:rPr>
              <a:t>мы всякий раз </a:t>
            </a:r>
            <a:r>
              <a:rPr lang="ru-RU" sz="3200" i="1" dirty="0" err="1" smtClean="0">
                <a:latin typeface="Calibri" pitchFamily="34" charset="0"/>
                <a:cs typeface="Calibri" pitchFamily="34" charset="0"/>
              </a:rPr>
              <a:t>сотворяем</a:t>
            </a:r>
            <a:r>
              <a:rPr lang="ru-RU" sz="3200" i="1" dirty="0" smtClean="0">
                <a:latin typeface="Calibri" pitchFamily="34" charset="0"/>
                <a:cs typeface="Calibri" pitchFamily="34" charset="0"/>
              </a:rPr>
              <a:t> своего рода чудо!</a:t>
            </a:r>
          </a:p>
          <a:p>
            <a:pPr algn="ctr">
              <a:buNone/>
            </a:pPr>
            <a:r>
              <a:rPr lang="ru-RU" sz="3200" i="1" dirty="0" smtClean="0">
                <a:latin typeface="Calibri" pitchFamily="34" charset="0"/>
                <a:cs typeface="Calibri" pitchFamily="34" charset="0"/>
              </a:rPr>
              <a:t>Это результат совместных усилий</a:t>
            </a:r>
          </a:p>
          <a:p>
            <a:pPr algn="ctr">
              <a:buNone/>
            </a:pPr>
            <a:r>
              <a:rPr lang="ru-RU" sz="3200" i="1" dirty="0" smtClean="0">
                <a:latin typeface="Calibri" pitchFamily="34" charset="0"/>
                <a:cs typeface="Calibri" pitchFamily="34" charset="0"/>
              </a:rPr>
              <a:t>педагогов, родителей и детей, </a:t>
            </a:r>
          </a:p>
          <a:p>
            <a:pPr algn="ctr">
              <a:buNone/>
            </a:pPr>
            <a:r>
              <a:rPr lang="ru-RU" sz="3200" i="1" dirty="0" smtClean="0">
                <a:latin typeface="Calibri" pitchFamily="34" charset="0"/>
                <a:cs typeface="Calibri" pitchFamily="34" charset="0"/>
              </a:rPr>
              <a:t>маленькое произведение искусства, </a:t>
            </a:r>
          </a:p>
          <a:p>
            <a:pPr algn="ctr">
              <a:buNone/>
            </a:pPr>
            <a:r>
              <a:rPr lang="ru-RU" sz="3200" i="1" dirty="0" smtClean="0">
                <a:latin typeface="Calibri" pitchFamily="34" charset="0"/>
                <a:cs typeface="Calibri" pitchFamily="34" charset="0"/>
              </a:rPr>
              <a:t>в создании которого все принимают участие </a:t>
            </a:r>
          </a:p>
          <a:p>
            <a:pPr algn="ctr">
              <a:buNone/>
            </a:pPr>
            <a:r>
              <a:rPr lang="ru-RU" sz="3200" i="1" dirty="0" smtClean="0">
                <a:latin typeface="Calibri" pitchFamily="34" charset="0"/>
                <a:cs typeface="Calibri" pitchFamily="34" charset="0"/>
              </a:rPr>
              <a:t>подобно музыкантам одного оркестра.</a:t>
            </a:r>
          </a:p>
          <a:p>
            <a:pPr algn="r">
              <a:buNone/>
            </a:pPr>
            <a:r>
              <a:rPr lang="ru-RU" sz="3200" dirty="0" smtClean="0">
                <a:latin typeface="Calibri" pitchFamily="34" charset="0"/>
                <a:cs typeface="Calibri" pitchFamily="34" charset="0"/>
              </a:rPr>
              <a:t>К. </a:t>
            </a:r>
            <a:r>
              <a:rPr lang="ru-RU" sz="3200" dirty="0" err="1" smtClean="0">
                <a:latin typeface="Calibri" pitchFamily="34" charset="0"/>
                <a:cs typeface="Calibri" pitchFamily="34" charset="0"/>
              </a:rPr>
              <a:t>Фопель</a:t>
            </a:r>
            <a:endParaRPr lang="ru-RU" sz="32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043608" y="2636912"/>
            <a:ext cx="7632848" cy="259228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>
                <a:solidFill>
                  <a:schemeClr val="accent1">
                    <a:lumMod val="75000"/>
                  </a:schemeClr>
                </a:solidFill>
              </a:rPr>
              <a:t>ПЕДАГОГ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sz="2400" b="1" dirty="0">
                <a:latin typeface="+mj-lt"/>
              </a:rPr>
              <a:t>ВОСПИТАТЕЛЬ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>
                <a:latin typeface="+mj-lt"/>
              </a:rPr>
              <a:t>ОРГАНИЗАТОР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>
                <a:latin typeface="+mj-lt"/>
              </a:rPr>
              <a:t>АКТИВНЫЙ УЧАСТНИК ОБЩЕНИЯ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>
                <a:latin typeface="+mj-lt"/>
              </a:rPr>
              <a:t>ИССЛЕДОВАТЕЛЬ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>
                <a:latin typeface="+mj-lt"/>
              </a:rPr>
              <a:t>ЭКСПЕРТ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>
                <a:latin typeface="+mj-lt"/>
              </a:rPr>
              <a:t>КОНСУЛЬТАНТ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latin typeface="+mj-lt"/>
              </a:rPr>
              <a:t>ПРОСВЕТИТЕЛЬ</a:t>
            </a:r>
          </a:p>
          <a:p>
            <a:pPr marL="274320" lvl="3" indent="-274320">
              <a:buSzPct val="95000"/>
              <a:buFont typeface="Wingdings" pitchFamily="2" charset="2"/>
              <a:buChar char="§"/>
            </a:pPr>
            <a:r>
              <a:rPr lang="ru-RU" sz="2200" b="1" dirty="0">
                <a:latin typeface="+mj-lt"/>
              </a:rPr>
              <a:t>ОБЩЕСТВЕННИК</a:t>
            </a:r>
          </a:p>
          <a:p>
            <a:pPr>
              <a:buFont typeface="Wingdings" pitchFamily="2" charset="2"/>
              <a:buChar char="§"/>
            </a:pP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7857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611560" y="692696"/>
            <a:ext cx="7920880" cy="1368152"/>
          </a:xfrm>
        </p:spPr>
        <p:txBody>
          <a:bodyPr>
            <a:normAutofit/>
          </a:bodyPr>
          <a:lstStyle/>
          <a:p>
            <a:pPr algn="ctr"/>
            <a:r>
              <a:rPr lang="ru-RU" sz="3600" b="1" cap="all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Профессиональные умения</a:t>
            </a:r>
            <a:br>
              <a:rPr lang="ru-RU" sz="3600" b="1" cap="all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(Е.А. </a:t>
            </a:r>
            <a:r>
              <a:rPr lang="ru-RU" sz="40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Панько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899592" y="2636912"/>
            <a:ext cx="7632848" cy="381627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гностические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конструктивные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коммуникативные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организаторские</a:t>
            </a:r>
          </a:p>
          <a:p>
            <a:pPr algn="l"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специальные</a:t>
            </a:r>
          </a:p>
          <a:p>
            <a:pPr>
              <a:buFont typeface="Arial" pitchFamily="34" charset="0"/>
              <a:buChar char="•"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5616" y="498475"/>
            <a:ext cx="6912768" cy="1058863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ГНОСТИЧЕСКИЕ УМЕНИЯ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611560" y="1772816"/>
            <a:ext cx="7920880" cy="4535908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представления о возрастных особенностях воспитанников;</a:t>
            </a:r>
          </a:p>
          <a:p>
            <a:pPr algn="l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представления об индивидуальных особенностях воспитанников;</a:t>
            </a:r>
          </a:p>
          <a:p>
            <a:pPr algn="l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понимание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психоэмоционального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состояния ребенка;</a:t>
            </a:r>
          </a:p>
          <a:p>
            <a:pPr algn="l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понимание мотивов поступков детей;</a:t>
            </a:r>
          </a:p>
          <a:p>
            <a:pPr algn="l">
              <a:buFont typeface="Wingdings" pitchFamily="2" charset="2"/>
              <a:buChar char="§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переработка информации</a:t>
            </a:r>
          </a:p>
          <a:p>
            <a:pPr>
              <a:buFont typeface="Wingdings" pitchFamily="2" charset="2"/>
              <a:buChar char="§"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584" y="498475"/>
            <a:ext cx="7776864" cy="1058317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КОНСТРУКТИВНЫЕ УМЕНИЯ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755576" y="2132856"/>
            <a:ext cx="7776864" cy="4320332"/>
          </a:xfrm>
        </p:spPr>
        <p:txBody>
          <a:bodyPr>
            <a:normAutofit/>
          </a:bodyPr>
          <a:lstStyle/>
          <a:p>
            <a:pPr algn="l">
              <a:lnSpc>
                <a:spcPct val="11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проектирование развития конкретного ребенка; </a:t>
            </a:r>
          </a:p>
          <a:p>
            <a:pPr algn="l">
              <a:lnSpc>
                <a:spcPct val="11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проектирование развития группы детей в целом;</a:t>
            </a:r>
          </a:p>
          <a:p>
            <a:pPr algn="l">
              <a:lnSpc>
                <a:spcPct val="11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предвидение затруднений в своей работе и  их предотвращение;</a:t>
            </a:r>
          </a:p>
          <a:p>
            <a:pPr algn="l">
              <a:lnSpc>
                <a:spcPct val="11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планирование деятельности ребенка;</a:t>
            </a:r>
          </a:p>
          <a:p>
            <a:pPr algn="l">
              <a:lnSpc>
                <a:spcPct val="11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планирование своей деятельности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498475"/>
            <a:ext cx="8064896" cy="105831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КОММУНИКАТИВНЫЕ УМЕНИЯ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371600" y="1844824"/>
            <a:ext cx="7376864" cy="4464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Установление педагогически целесообразных взаимоотношений: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конкретным ребенком;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группой детей в целом;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родителями воспитанников;</a:t>
            </a:r>
          </a:p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коллегами и администрацией</a:t>
            </a:r>
          </a:p>
          <a:p>
            <a:pPr algn="ctr">
              <a:lnSpc>
                <a:spcPct val="150000"/>
              </a:lnSpc>
              <a:buFont typeface="Arial" pitchFamily="34" charset="0"/>
              <a:buChar char="•"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620688"/>
            <a:ext cx="7920880" cy="79208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ОРГАНИЗАТОРСКИЕ УМЕНИЯ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79512" y="1628800"/>
            <a:ext cx="8784976" cy="4608512"/>
          </a:xfrm>
        </p:spPr>
        <p:txBody>
          <a:bodyPr>
            <a:normAutofit fontScale="70000" lnSpcReduction="20000"/>
          </a:bodyPr>
          <a:lstStyle/>
          <a:p>
            <a:pPr algn="l">
              <a:lnSpc>
                <a:spcPct val="120000"/>
              </a:lnSpc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эффективная организация своей деятельности;</a:t>
            </a:r>
          </a:p>
          <a:p>
            <a:pPr algn="l">
              <a:lnSpc>
                <a:spcPct val="120000"/>
              </a:lnSpc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эффективная организация разных форм совместной со взрослым  деятельности детей;</a:t>
            </a:r>
          </a:p>
          <a:p>
            <a:pPr algn="l">
              <a:lnSpc>
                <a:spcPct val="120000"/>
              </a:lnSpc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эффективная организация самостоятельной деятельности детей;</a:t>
            </a:r>
          </a:p>
          <a:p>
            <a:pPr algn="l">
              <a:lnSpc>
                <a:spcPct val="120000"/>
              </a:lnSpc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умение вовлекать родителей в образовательный процесс;</a:t>
            </a:r>
          </a:p>
          <a:p>
            <a:pPr algn="l">
              <a:lnSpc>
                <a:spcPct val="120000"/>
              </a:lnSpc>
              <a:buFont typeface="Arial" pitchFamily="34" charset="0"/>
              <a:buChar char="•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умение организовать взаимодействие с коллегами</a:t>
            </a:r>
          </a:p>
          <a:p>
            <a:pPr algn="l">
              <a:buFont typeface="Arial" pitchFamily="34" charset="0"/>
              <a:buChar char="•"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55576" y="498475"/>
            <a:ext cx="7920880" cy="98583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СПЕЦИАЛЬНЫЕ УМЕНИЯ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1371600" y="1772817"/>
            <a:ext cx="7160840" cy="4176464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умение воспитателя выразительно читать произведения</a:t>
            </a:r>
          </a:p>
          <a:p>
            <a:pPr algn="l"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рисовать</a:t>
            </a:r>
          </a:p>
          <a:p>
            <a:pPr algn="l"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петь</a:t>
            </a:r>
          </a:p>
          <a:p>
            <a:pPr algn="l"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танцевать</a:t>
            </a:r>
          </a:p>
          <a:p>
            <a:pPr algn="l"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лепить</a:t>
            </a:r>
          </a:p>
          <a:p>
            <a:pPr algn="l"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делать игрушки, наглядные пособия, атрибуты</a:t>
            </a:r>
          </a:p>
          <a:p>
            <a:pPr algn="l">
              <a:buFont typeface="Arial" pitchFamily="34" charset="0"/>
              <a:buChar char="•"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пользоваться ТСО</a:t>
            </a:r>
          </a:p>
          <a:p>
            <a:pPr algn="l">
              <a:buFont typeface="Arial" pitchFamily="34" charset="0"/>
              <a:buChar char="•"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788882"/>
              </p:ext>
            </p:extLst>
          </p:nvPr>
        </p:nvGraphicFramePr>
        <p:xfrm>
          <a:off x="395541" y="617297"/>
          <a:ext cx="8424930" cy="6228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9195"/>
                <a:gridCol w="363594"/>
                <a:gridCol w="363594"/>
                <a:gridCol w="291922"/>
                <a:gridCol w="291922"/>
                <a:gridCol w="291922"/>
                <a:gridCol w="291922"/>
                <a:gridCol w="291922"/>
                <a:gridCol w="291922"/>
                <a:gridCol w="291922"/>
                <a:gridCol w="291922"/>
                <a:gridCol w="291922"/>
                <a:gridCol w="291922"/>
                <a:gridCol w="291922"/>
                <a:gridCol w="254255"/>
                <a:gridCol w="254255"/>
                <a:gridCol w="618895"/>
              </a:tblGrid>
              <a:tr h="17516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Умения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1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Ф.И.О. педагога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2060"/>
                          </a:solidFill>
                          <a:effectLst/>
                        </a:rPr>
                        <a:t>Итого баллов по каждому умению на группу педагогов</a:t>
                      </a:r>
                      <a:endParaRPr lang="ru-RU" sz="8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643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8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1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2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3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4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8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9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10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11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12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13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14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15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16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17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74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Гностические: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Сформированность представлений о возрастных особенностях воспитанников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13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Сформированность представлений об индивидуальных особенностях развития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1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Понимание мотивов поступков детей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13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Понимание психоэмоционального состояния ребенка в конкретной ситуации общения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13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Переработка информации и подача ее детям с учетом их возраста и интересов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1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Итого баллов по группе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1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Уровень по данной группе умений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26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Конструктивные умения: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Проектирование развития конкретного ребенка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176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Проектирование развития группы детей в целом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13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Предвидение затруднений в своей работе и создание условий для их предотвращения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1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Планирование деятельности ребенка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313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Планирование своей деятельности на ближайшую и отдельную перспективу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1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Итого баллов по группе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1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Уровень по данной группе умений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5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Коммуникативные умения, направленные на установление педагогической целесообразности взаимоотношений в разных ситуациях: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С конкретным ребенком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1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С группой детей в целом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1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С родителями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182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С коллегами и администрацией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1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Итого баллов по группе умений 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51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Уровень по данной группе умений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9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9" marR="41689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47996" y="217185"/>
            <a:ext cx="679378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КАРТА ОЦЕНКИ ПРОФЕССИОНАЛЬНЫХ УМЕНИЙ  ( в баллах)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8904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805</TotalTime>
  <Words>583</Words>
  <Application>Microsoft Office PowerPoint</Application>
  <PresentationFormat>Экран (4:3)</PresentationFormat>
  <Paragraphs>639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      ПОВЫШЕНИЕ ПРОФЕССИОНАЛЬНОЙ КОМПЕТЕНТНОСТИ ПЕДАГОГА ПРИ ВВЕДЕНИИ И РЕАЛИЗАЦИИ ФГОС В ДОШКОЛЬНОМ ОБРАЗОВАНИИ</vt:lpstr>
      <vt:lpstr>ПЕДАГОГ</vt:lpstr>
      <vt:lpstr>Профессиональные умения (Е.А. Панько)</vt:lpstr>
      <vt:lpstr>ГНОСТИЧЕСКИЕ УМЕНИЯ</vt:lpstr>
      <vt:lpstr>КОНСТРУКТИВНЫЕ УМЕНИЯ</vt:lpstr>
      <vt:lpstr>КОММУНИКАТИВНЫЕ УМЕНИЯ</vt:lpstr>
      <vt:lpstr>ОРГАНИЗАТОРСКИЕ УМЕНИЯ</vt:lpstr>
      <vt:lpstr>СПЕЦИАЛЬНЫЕ УМЕНИЯ</vt:lpstr>
      <vt:lpstr>Презентация PowerPoint</vt:lpstr>
      <vt:lpstr>Продолжение таблицы</vt:lpstr>
      <vt:lpstr>ЭТАПЫ СОСТАВЛЕНИЯ ИНДИВИДУАЛЬНОГО ОБРАЗОВАТЕЛЬНОГО МАРШРУТА</vt:lpstr>
      <vt:lpstr>I этап Диагностика и самодиагностика</vt:lpstr>
      <vt:lpstr>II этап Проектирование образовательного маршрута</vt:lpstr>
      <vt:lpstr>III этап  Реализация индивидуального образовательного маршрута</vt:lpstr>
      <vt:lpstr>   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user</cp:lastModifiedBy>
  <cp:revision>52</cp:revision>
  <dcterms:created xsi:type="dcterms:W3CDTF">2015-08-24T07:33:10Z</dcterms:created>
  <dcterms:modified xsi:type="dcterms:W3CDTF">2016-03-21T13:57:25Z</dcterms:modified>
</cp:coreProperties>
</file>