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60" r:id="rId5"/>
    <p:sldId id="262" r:id="rId6"/>
    <p:sldId id="261" r:id="rId7"/>
    <p:sldId id="259" r:id="rId8"/>
    <p:sldId id="263" r:id="rId9"/>
    <p:sldId id="267" r:id="rId10"/>
    <p:sldId id="266" r:id="rId11"/>
    <p:sldId id="268" r:id="rId12"/>
    <p:sldId id="269" r:id="rId13"/>
    <p:sldId id="264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3606" autoAdjust="0"/>
  </p:normalViewPr>
  <p:slideViewPr>
    <p:cSldViewPr>
      <p:cViewPr varScale="1">
        <p:scale>
          <a:sx n="46" d="100"/>
          <a:sy n="46" d="100"/>
        </p:scale>
        <p:origin x="-121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58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5400B-CB9D-410E-A2AC-5E8345874B08}" type="datetimeFigureOut">
              <a:rPr lang="ru-RU" smtClean="0"/>
              <a:pPr/>
              <a:t>31.12.2011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259AC-28E6-4381-9ABD-8297C6F5C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4085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B7176-CFC8-47E1-8DF1-A8ECAB1CA83B}" type="datetimeFigureOut">
              <a:rPr lang="ru-RU" smtClean="0"/>
              <a:pPr/>
              <a:t>31.12.2011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44144-5C8D-4FEB-92B8-8C47286F9A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0368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44144-5C8D-4FEB-92B8-8C47286F9AA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4675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44144-5C8D-4FEB-92B8-8C47286F9AA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670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0441-E6C5-4336-883A-D3857D4E17DD}" type="datetimeFigureOut">
              <a:rPr lang="ru-RU" smtClean="0"/>
              <a:pPr/>
              <a:t>31.12.2011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9097-247F-4BBC-96A9-877FDD7ACF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0441-E6C5-4336-883A-D3857D4E17DD}" type="datetimeFigureOut">
              <a:rPr lang="ru-RU" smtClean="0"/>
              <a:pPr/>
              <a:t>31.12.2011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9097-247F-4BBC-96A9-877FDD7ACF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0441-E6C5-4336-883A-D3857D4E17DD}" type="datetimeFigureOut">
              <a:rPr lang="ru-RU" smtClean="0"/>
              <a:pPr/>
              <a:t>31.12.2011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9097-247F-4BBC-96A9-877FDD7ACFF6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0441-E6C5-4336-883A-D3857D4E17DD}" type="datetimeFigureOut">
              <a:rPr lang="ru-RU" smtClean="0"/>
              <a:pPr/>
              <a:t>31.12.2011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9097-247F-4BBC-96A9-877FDD7ACFF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0441-E6C5-4336-883A-D3857D4E17DD}" type="datetimeFigureOut">
              <a:rPr lang="ru-RU" smtClean="0"/>
              <a:pPr/>
              <a:t>31.12.2011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9097-247F-4BBC-96A9-877FDD7ACF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0441-E6C5-4336-883A-D3857D4E17DD}" type="datetimeFigureOut">
              <a:rPr lang="ru-RU" smtClean="0"/>
              <a:pPr/>
              <a:t>31.12.2011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9097-247F-4BBC-96A9-877FDD7ACFF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0441-E6C5-4336-883A-D3857D4E17DD}" type="datetimeFigureOut">
              <a:rPr lang="ru-RU" smtClean="0"/>
              <a:pPr/>
              <a:t>31.12.2011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9097-247F-4BBC-96A9-877FDD7ACF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0441-E6C5-4336-883A-D3857D4E17DD}" type="datetimeFigureOut">
              <a:rPr lang="ru-RU" smtClean="0"/>
              <a:pPr/>
              <a:t>31.12.2011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9097-247F-4BBC-96A9-877FDD7ACF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0441-E6C5-4336-883A-D3857D4E17DD}" type="datetimeFigureOut">
              <a:rPr lang="ru-RU" smtClean="0"/>
              <a:pPr/>
              <a:t>31.12.2011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9097-247F-4BBC-96A9-877FDD7ACF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0441-E6C5-4336-883A-D3857D4E17DD}" type="datetimeFigureOut">
              <a:rPr lang="ru-RU" smtClean="0"/>
              <a:pPr/>
              <a:t>31.12.2011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9097-247F-4BBC-96A9-877FDD7ACFF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0441-E6C5-4336-883A-D3857D4E17DD}" type="datetimeFigureOut">
              <a:rPr lang="ru-RU" smtClean="0"/>
              <a:pPr/>
              <a:t>31.12.2011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9097-247F-4BBC-96A9-877FDD7ACFF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EDF0441-E6C5-4336-883A-D3857D4E17DD}" type="datetimeFigureOut">
              <a:rPr lang="ru-RU" smtClean="0"/>
              <a:pPr/>
              <a:t>31.12.2011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FB9097-247F-4BBC-96A9-877FDD7ACFF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556792"/>
            <a:ext cx="5904656" cy="17801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cs typeface="Aharoni" pitchFamily="2" charset="-79"/>
              </a:rPr>
              <a:t>Отмена крепостного права</a:t>
            </a:r>
            <a:endParaRPr lang="ru-RU" dirty="0">
              <a:solidFill>
                <a:srgbClr val="002060"/>
              </a:solidFill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Учитель истории  и обществознания</a:t>
            </a:r>
          </a:p>
          <a:p>
            <a:pPr algn="r"/>
            <a:r>
              <a:rPr lang="ru-RU" dirty="0" smtClean="0"/>
              <a:t> школы № 334 Петербурга</a:t>
            </a:r>
          </a:p>
          <a:p>
            <a:pPr algn="r"/>
            <a:r>
              <a:rPr lang="ru-RU" dirty="0" smtClean="0"/>
              <a:t> Вагу Мария Викторовна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1519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17.Вышедшие из крепостной зависимости крестьяне составляют по делам хозяйственным сельские общества, а для ближайшего управления и суда соединяются в волости. В каждом сельском обществе и в каждой волости заведование общественными делами предоставляется миру и его избранным. «…»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148.Помещику предоставляется на основаниях и в пределах, ниже сего означенных, вотчинная полиция в сельском обществе </a:t>
            </a:r>
            <a:r>
              <a:rPr lang="ru-RU" dirty="0" err="1" smtClean="0">
                <a:solidFill>
                  <a:srgbClr val="002060"/>
                </a:solidFill>
              </a:rPr>
              <a:t>временнообязанных</a:t>
            </a:r>
            <a:r>
              <a:rPr lang="ru-RU" dirty="0" smtClean="0">
                <a:solidFill>
                  <a:srgbClr val="002060"/>
                </a:solidFill>
              </a:rPr>
              <a:t> крестьян, на земле его поселенных, и с сим вместе помещик есть попечитель того сельского общества.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149.Помещик имеет право надзора за охранением общественного порядка… на пространстве принадлежащего ему имения «…»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Положение 19 февраля 1861 года о крестьянах</a:t>
            </a:r>
          </a:p>
        </p:txBody>
      </p:sp>
    </p:spTree>
    <p:extLst>
      <p:ext uri="{BB962C8B-B14F-4D97-AF65-F5344CB8AC3E}">
        <p14:creationId xmlns:p14="http://schemas.microsoft.com/office/powerpoint/2010/main" xmlns="" val="2504023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158.Помещику в продолжение первых девяти лет по утверждении сего Положения предоставляется право, если он признает присутствие какого-либо крестьянина в обществе вредным или опасным , предложить самому обществу об исключении того крестьянина и представлении его в распоряжение правительства. В случае несогласия общества с предложением помещика, он может  обратиться о сем с просьбой в уездный мировой съезд для представления губернскому по крестьянским делам присутствию. «…»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Положение 19 февраля 1861 года о крестьянах</a:t>
            </a:r>
          </a:p>
        </p:txBody>
      </p:sp>
    </p:spTree>
    <p:extLst>
      <p:ext uri="{BB962C8B-B14F-4D97-AF65-F5344CB8AC3E}">
        <p14:creationId xmlns:p14="http://schemas.microsoft.com/office/powerpoint/2010/main" xmlns="" val="3954200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160.Помещик, буде усмотрит в мирском приговоре распоряжение, противное существующим постановлениям, или вредное для благосостояния сельского общества, или же нарушающее права помещичьи, то, приостанавливая исполнение такого приговора, доводит о сем до сведения мирового посредника, который обязан немедленно удовлетворять законные требования помещика. «…»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187.Каждое сельское общество как при общинном, так и при участковом или подворном(наследственном) пользовании землею отвечает круговою порукою за каждого из своих членов в исправном отбывании казенных, земских и мирских повинностей.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Положение 19 февраля 1861 года о крестьянах</a:t>
            </a:r>
          </a:p>
        </p:txBody>
      </p:sp>
    </p:spTree>
    <p:extLst>
      <p:ext uri="{BB962C8B-B14F-4D97-AF65-F5344CB8AC3E}">
        <p14:creationId xmlns:p14="http://schemas.microsoft.com/office/powerpoint/2010/main" xmlns="" val="1617769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2780928"/>
            <a:ext cx="5544616" cy="36004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427984" y="188640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Почему путь приспособления старых хозяйств к новым общественным условиям считался путем медленного отмирания гниющих частей, тяжелым </a:t>
            </a:r>
            <a:r>
              <a:rPr lang="ru-RU" sz="2000" smtClean="0">
                <a:solidFill>
                  <a:srgbClr val="7030A0"/>
                </a:solidFill>
              </a:rPr>
              <a:t>и мучительным   </a:t>
            </a:r>
            <a:r>
              <a:rPr lang="ru-RU" sz="2000" dirty="0" smtClean="0">
                <a:solidFill>
                  <a:srgbClr val="7030A0"/>
                </a:solidFill>
              </a:rPr>
              <a:t>для народа?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780928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Как </a:t>
            </a:r>
            <a:r>
              <a:rPr lang="ru-RU" i="1" dirty="0">
                <a:solidFill>
                  <a:srgbClr val="FF0000"/>
                </a:solidFill>
              </a:rPr>
              <a:t>в</a:t>
            </a:r>
            <a:r>
              <a:rPr lang="ru-RU" i="1" dirty="0" smtClean="0">
                <a:solidFill>
                  <a:srgbClr val="FF0000"/>
                </a:solidFill>
              </a:rPr>
              <a:t>ы понимаете положение В. И. Ленина «1861 год породил 1905» ?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8351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91264" cy="17225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«Переход из крепостного состояния во временно обязанных(т.е. в омут)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1" y="1844824"/>
            <a:ext cx="3456385" cy="4536504"/>
          </a:xfrm>
        </p:spPr>
      </p:pic>
      <p:sp>
        <p:nvSpPr>
          <p:cNvPr id="7" name="TextBox 6"/>
          <p:cNvSpPr txBox="1"/>
          <p:nvPr/>
        </p:nvSpPr>
        <p:spPr>
          <a:xfrm>
            <a:off x="4716016" y="3100740"/>
            <a:ext cx="3816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 поэме Н. А. Некрасова «Кому на Руси жить хорошо» есть такая оценка реформы 1861 года : </a:t>
            </a:r>
            <a:r>
              <a:rPr lang="ru-RU" i="1" dirty="0" smtClean="0">
                <a:solidFill>
                  <a:srgbClr val="0070C0"/>
                </a:solidFill>
              </a:rPr>
              <a:t>«…Распалась цепь великая. Распалась и ударила. Одним концом по барину , другим-по мужику»</a:t>
            </a:r>
            <a:r>
              <a:rPr lang="ru-RU" dirty="0" smtClean="0"/>
              <a:t> . </a:t>
            </a:r>
            <a:r>
              <a:rPr lang="ru-RU" dirty="0" smtClean="0">
                <a:solidFill>
                  <a:srgbClr val="C00000"/>
                </a:solidFill>
              </a:rPr>
              <a:t>Объясните эти слова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4428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1844824"/>
            <a:ext cx="3477072" cy="449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«Существующий порядок владения не может быть неизменным. Лучше отменить крепостное право сверху, нежели  дождаться того времени, когда оно само собой начнет отменяться снизу»</a:t>
            </a:r>
            <a:r>
              <a:rPr lang="ru-RU" dirty="0" smtClean="0"/>
              <a:t> 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Александр 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II</a:t>
            </a:r>
            <a:endParaRPr lang="ru-RU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183880" cy="1800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Положение о крестьянах, вышедших из крепостной зависимости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844825"/>
            <a:ext cx="2592288" cy="374441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03648" y="6004011"/>
            <a:ext cx="3456384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Arabic Typesetting" pitchFamily="66" charset="-78"/>
              </a:rPr>
              <a:t>На что намекал Александр </a:t>
            </a:r>
            <a:r>
              <a:rPr lang="en-US" sz="20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Arabic Typesetting" pitchFamily="66" charset="-78"/>
              </a:rPr>
              <a:t>II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Arabic Typesetting" pitchFamily="66" charset="-78"/>
              </a:rPr>
              <a:t> ?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3848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564904"/>
            <a:ext cx="7560840" cy="3709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Рост крестьянских волнений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857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83768" y="1628800"/>
            <a:ext cx="3816424" cy="4497363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Почему революционная ситуация 1859-1861 годов не переросла в революцию?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Революционная ситуация </a:t>
            </a:r>
            <a:r>
              <a:rPr lang="ru-RU" dirty="0" smtClean="0">
                <a:solidFill>
                  <a:srgbClr val="7030A0"/>
                </a:solidFill>
                <a:cs typeface="Aharoni" pitchFamily="2" charset="-79"/>
              </a:rPr>
              <a:t>1859-1861</a:t>
            </a:r>
            <a:endParaRPr lang="ru-RU" dirty="0">
              <a:solidFill>
                <a:srgbClr val="7030A0"/>
              </a:solidFill>
              <a:cs typeface="Aharoni" pitchFamily="2" charset="-79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079495"/>
            <a:ext cx="2066739" cy="3639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2069832"/>
            <a:ext cx="3208312" cy="366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4281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2636912"/>
            <a:ext cx="7177758" cy="385595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Обезземеливание крестьян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8052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300192" y="2191260"/>
            <a:ext cx="2736304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«Я господа, в особенности люблю вас, потому что я сам помещик вашей губернии, и я первый дворянин в государстве…»</a:t>
            </a:r>
            <a:r>
              <a:rPr lang="ru-RU" i="1" dirty="0" smtClean="0">
                <a:solidFill>
                  <a:schemeClr val="tx1"/>
                </a:solidFill>
              </a:rPr>
              <a:t> Из речей Его императорского величества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Карикатура на крестьянскую реформу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916832"/>
            <a:ext cx="2808312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007604" y="5517232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Почему карикатура на крестьянскую реформу была запрещена цензура??</a:t>
            </a:r>
            <a:endParaRPr lang="ru-RU" sz="2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2693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Выкупные платежи по реформе 1861 года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5" y="2469189"/>
            <a:ext cx="5904656" cy="4038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178886" y="4869160"/>
            <a:ext cx="2965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6">
                    <a:lumMod val="10000"/>
                  </a:schemeClr>
                </a:solidFill>
              </a:rPr>
              <a:t>Выкупные платежи бывших</a:t>
            </a:r>
          </a:p>
          <a:p>
            <a:r>
              <a:rPr lang="ru-RU" i="1" dirty="0">
                <a:solidFill>
                  <a:schemeClr val="accent6">
                    <a:lumMod val="10000"/>
                  </a:schemeClr>
                </a:solidFill>
              </a:rPr>
              <a:t>п</a:t>
            </a:r>
            <a:r>
              <a:rPr lang="ru-RU" i="1" dirty="0" smtClean="0">
                <a:solidFill>
                  <a:schemeClr val="accent6">
                    <a:lumMod val="10000"/>
                  </a:schemeClr>
                </a:solidFill>
              </a:rPr>
              <a:t>омещичьих крестьян за </a:t>
            </a:r>
          </a:p>
          <a:p>
            <a:r>
              <a:rPr lang="ru-RU" i="1" dirty="0" smtClean="0">
                <a:solidFill>
                  <a:schemeClr val="accent6">
                    <a:lumMod val="10000"/>
                  </a:schemeClr>
                </a:solidFill>
              </a:rPr>
              <a:t>Земельные наделы</a:t>
            </a:r>
            <a:endParaRPr lang="ru-RU" i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6705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988840"/>
            <a:ext cx="7408333" cy="48691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1.Крепостное право  на крестьян, водворенных в помещичьих имениях, и на дворовых людей отменяется навсегда, в порядке, указанном в настоящем Положении и в других вместе с оными изданных Положениях в Правилах. «…»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3.Помещики,сохраняя права собственности на все принадлежащие им земли, предоставляют за установленные повинности в постоянное пользование крестьян усадебную их оседлость и, сверх того, для обеспечения им быта и для выполнения их обязанностей перед правительством и помещиком то количество полевой земли и других угодий, которое определяется на основании указанных в местных Положениях. «…»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Положение 19 февраля 1861 года о крестьянах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99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988840"/>
            <a:ext cx="7408333" cy="48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6.Наделение крестьян землею и другими угодьями, а равно следующие за сие повинности в пользу помещиков определяются преимущественно по добровольному между помещиками и крестьянами соглашению. «…»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8.Помещики, наделив крестьян в постоянное пользование за установленные повинности землею, на основании местных Положений, не обязаны впредь ни в каком случае наделять их каким бы ни было сверх того количеством земли. «…»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Положение 19 февраля 1861 года о крестьянах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99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358</TotalTime>
  <Words>661</Words>
  <Application>Microsoft Office PowerPoint</Application>
  <PresentationFormat>Экран (4:3)</PresentationFormat>
  <Paragraphs>41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Отмена крепостного права</vt:lpstr>
      <vt:lpstr>Положение о крестьянах, вышедших из крепостной зависимости</vt:lpstr>
      <vt:lpstr>Рост крестьянских волнений</vt:lpstr>
      <vt:lpstr>Революционная ситуация 1859-1861</vt:lpstr>
      <vt:lpstr>Обезземеливание крестьян</vt:lpstr>
      <vt:lpstr>Карикатура на крестьянскую реформу</vt:lpstr>
      <vt:lpstr>Выкупные платежи по реформе 1861 года</vt:lpstr>
      <vt:lpstr>Положение 19 февраля 1861 года о крестьянах</vt:lpstr>
      <vt:lpstr>Положение 19 февраля 1861 года о крестьянах</vt:lpstr>
      <vt:lpstr>Положение 19 февраля 1861 года о крестьянах</vt:lpstr>
      <vt:lpstr>Положение 19 февраля 1861 года о крестьянах</vt:lpstr>
      <vt:lpstr>Положение 19 февраля 1861 года о крестьянах</vt:lpstr>
      <vt:lpstr>Слайд 13</vt:lpstr>
      <vt:lpstr>«Переход из крепостного состояния во временно обязанных(т.е. в омут)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Мария</cp:lastModifiedBy>
  <cp:revision>25</cp:revision>
  <dcterms:created xsi:type="dcterms:W3CDTF">2011-05-06T16:50:00Z</dcterms:created>
  <dcterms:modified xsi:type="dcterms:W3CDTF">2011-12-31T02:13:08Z</dcterms:modified>
</cp:coreProperties>
</file>