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133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04C85-3567-4C81-937D-559489CB092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8A685-18E1-4F26-81E3-5479B0987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A685-18E1-4F26-81E3-5479B09873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5549-2DD5-4E8B-8488-047787A30CD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2A7-6DD2-483D-8DD6-3C5CE9302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5549-2DD5-4E8B-8488-047787A30CD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2A7-6DD2-483D-8DD6-3C5CE9302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5549-2DD5-4E8B-8488-047787A30CD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2A7-6DD2-483D-8DD6-3C5CE9302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5549-2DD5-4E8B-8488-047787A30CD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2A7-6DD2-483D-8DD6-3C5CE9302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5549-2DD5-4E8B-8488-047787A30CD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2A7-6DD2-483D-8DD6-3C5CE9302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5549-2DD5-4E8B-8488-047787A30CD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2A7-6DD2-483D-8DD6-3C5CE9302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5549-2DD5-4E8B-8488-047787A30CD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2A7-6DD2-483D-8DD6-3C5CE9302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5549-2DD5-4E8B-8488-047787A30CD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2A7-6DD2-483D-8DD6-3C5CE9302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5549-2DD5-4E8B-8488-047787A30CD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2A7-6DD2-483D-8DD6-3C5CE9302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5549-2DD5-4E8B-8488-047787A30CD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2A7-6DD2-483D-8DD6-3C5CE9302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5549-2DD5-4E8B-8488-047787A30CD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2A7-6DD2-483D-8DD6-3C5CE9302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A5549-2DD5-4E8B-8488-047787A30CD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052A7-6DD2-483D-8DD6-3C5CE9302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д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37" y="0"/>
            <a:ext cx="9105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4318248" cy="16836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«Урок вежливости»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С.Я. Маршак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589240"/>
            <a:ext cx="3600400" cy="625624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/>
              <a:t>Автор презентации: воспитатель , Гаврилова А. А.., ГДОУ №102 Калининского района, г. СПБ.</a:t>
            </a:r>
            <a:endParaRPr lang="ru-RU" sz="1200" dirty="0"/>
          </a:p>
        </p:txBody>
      </p:sp>
      <p:pic>
        <p:nvPicPr>
          <p:cNvPr id="5" name="Рисунок 4" descr="дети и поэ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060848"/>
            <a:ext cx="2520280" cy="2192643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332656"/>
            <a:ext cx="8892480" cy="5328592"/>
            <a:chOff x="0" y="332656"/>
            <a:chExt cx="8657503" cy="4680520"/>
          </a:xfrm>
        </p:grpSpPr>
        <p:pic>
          <p:nvPicPr>
            <p:cNvPr id="11" name="Рисунок 10" descr="м за солом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2656"/>
              <a:ext cx="6474150" cy="46805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6228184" y="764704"/>
              <a:ext cx="2429319" cy="3108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accent2">
                      <a:lumMod val="50000"/>
                    </a:schemeClr>
                  </a:solidFill>
                </a:rPr>
                <a:t>     Медведя лет </a:t>
              </a:r>
              <a:r>
                <a:rPr lang="ru-RU" sz="1600" b="1" dirty="0" smtClean="0"/>
                <a:t>5 – 6</a:t>
              </a:r>
              <a:endParaRPr lang="ru-RU" sz="1400" b="1" dirty="0" smtClean="0"/>
            </a:p>
            <a:p>
              <a:r>
                <a:rPr lang="ru-RU" sz="1400" dirty="0" smtClean="0">
                  <a:solidFill>
                    <a:schemeClr val="accent2">
                      <a:lumMod val="50000"/>
                    </a:schemeClr>
                  </a:solidFill>
                </a:rPr>
                <a:t>      Учили, как себя вести;</a:t>
              </a:r>
            </a:p>
            <a:p>
              <a:r>
                <a:rPr lang="ru-RU" sz="1400" dirty="0" smtClean="0">
                  <a:solidFill>
                    <a:schemeClr val="accent2">
                      <a:lumMod val="50000"/>
                    </a:schemeClr>
                  </a:solidFill>
                </a:rPr>
                <a:t>       В гостях медведь  </a:t>
              </a:r>
            </a:p>
            <a:p>
              <a:endParaRPr lang="ru-RU" sz="1400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ru-RU" sz="1400" dirty="0" smtClean="0"/>
                <a:t>           </a:t>
              </a:r>
            </a:p>
            <a:p>
              <a:r>
                <a:rPr lang="ru-RU" sz="1400" dirty="0"/>
                <a:t> </a:t>
              </a:r>
              <a:r>
                <a:rPr lang="ru-RU" sz="1400" dirty="0" smtClean="0"/>
                <a:t>          </a:t>
              </a: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Нельзя</a:t>
              </a:r>
              <a:r>
                <a:rPr lang="ru-RU" sz="1400" dirty="0" smtClean="0"/>
                <a:t> </a:t>
              </a:r>
              <a:r>
                <a:rPr lang="ru-RU" sz="1400" b="1" dirty="0" smtClean="0"/>
                <a:t>ре - </a:t>
              </a:r>
              <a:r>
                <a:rPr lang="ru-RU" sz="1400" b="1" dirty="0" err="1" smtClean="0"/>
                <a:t>веть</a:t>
              </a:r>
              <a:r>
                <a:rPr lang="ru-RU" sz="1400" b="1" dirty="0" smtClean="0"/>
                <a:t>,</a:t>
              </a:r>
            </a:p>
            <a:p>
              <a:r>
                <a:rPr lang="ru-RU" sz="1400" dirty="0" smtClean="0"/>
                <a:t>   </a:t>
              </a: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Нельзя</a:t>
              </a:r>
              <a:r>
                <a:rPr lang="ru-RU" sz="1400" dirty="0" smtClean="0"/>
                <a:t> </a:t>
              </a:r>
              <a:r>
                <a:rPr lang="ru-RU" sz="1600" b="1" dirty="0" err="1" smtClean="0"/>
                <a:t>гру</a:t>
              </a:r>
              <a:r>
                <a:rPr lang="ru-RU" sz="1600" b="1" dirty="0" smtClean="0"/>
                <a:t> – бить</a:t>
              </a:r>
            </a:p>
            <a:p>
              <a:r>
                <a:rPr lang="ru-RU" sz="1600" b="1" dirty="0"/>
                <a:t> </a:t>
              </a:r>
              <a:r>
                <a:rPr lang="ru-RU" sz="1600" b="1" dirty="0" smtClean="0"/>
                <a:t>                        </a:t>
              </a:r>
              <a:r>
                <a:rPr lang="ru-RU" sz="1400" dirty="0" smtClean="0">
                  <a:solidFill>
                    <a:schemeClr val="accent2">
                      <a:lumMod val="50000"/>
                    </a:schemeClr>
                  </a:solidFill>
                </a:rPr>
                <a:t>и чваниться.</a:t>
              </a:r>
            </a:p>
            <a:p>
              <a:r>
                <a:rPr lang="ru-RU" sz="14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ru-RU" sz="1400" dirty="0" smtClean="0">
                  <a:solidFill>
                    <a:schemeClr val="accent2">
                      <a:lumMod val="50000"/>
                    </a:schemeClr>
                  </a:solidFill>
                </a:rPr>
                <a:t>   Знакомым надо кланяться.</a:t>
              </a:r>
            </a:p>
            <a:p>
              <a:r>
                <a:rPr lang="ru-RU" sz="14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ru-RU" sz="1400" dirty="0" smtClean="0">
                  <a:solidFill>
                    <a:schemeClr val="accent2">
                      <a:lumMod val="50000"/>
                    </a:schemeClr>
                  </a:solidFill>
                </a:rPr>
                <a:t>   Снимать пред ними шляпу,</a:t>
              </a:r>
            </a:p>
            <a:p>
              <a:r>
                <a:rPr lang="ru-RU" sz="14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ru-RU" sz="1400" dirty="0" smtClean="0">
                  <a:solidFill>
                    <a:schemeClr val="accent2">
                      <a:lumMod val="50000"/>
                    </a:schemeClr>
                  </a:solidFill>
                </a:rPr>
                <a:t>    Не наступать на лапу.</a:t>
              </a:r>
            </a:p>
            <a:p>
              <a:r>
                <a:rPr lang="ru-RU" dirty="0"/>
                <a:t> </a:t>
              </a:r>
              <a:r>
                <a:rPr lang="ru-RU" dirty="0" smtClean="0"/>
                <a:t>    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0" y="0"/>
            <a:ext cx="9144000" cy="6858000"/>
            <a:chOff x="-57075" y="-877923"/>
            <a:chExt cx="9201075" cy="7735923"/>
          </a:xfrm>
        </p:grpSpPr>
        <p:pic>
          <p:nvPicPr>
            <p:cNvPr id="2" name="Рисунок 1" descr="мед..png"/>
            <p:cNvPicPr>
              <a:picLocks noChangeAspect="1"/>
            </p:cNvPicPr>
            <p:nvPr/>
          </p:nvPicPr>
          <p:blipFill>
            <a:blip r:embed="rId3" cstate="print"/>
            <a:srcRect t="-399" r="48920"/>
            <a:stretch>
              <a:fillRect/>
            </a:stretch>
          </p:blipFill>
          <p:spPr>
            <a:xfrm>
              <a:off x="-57075" y="-876081"/>
              <a:ext cx="4638365" cy="7734081"/>
            </a:xfrm>
            <a:prstGeom prst="rect">
              <a:avLst/>
            </a:prstGeom>
          </p:spPr>
        </p:pic>
        <p:pic>
          <p:nvPicPr>
            <p:cNvPr id="3" name="Рисунок 2" descr="мед..png"/>
            <p:cNvPicPr>
              <a:picLocks noChangeAspect="1"/>
            </p:cNvPicPr>
            <p:nvPr/>
          </p:nvPicPr>
          <p:blipFill>
            <a:blip r:embed="rId3" cstate="print"/>
            <a:srcRect t="-399" r="48920"/>
            <a:stretch>
              <a:fillRect/>
            </a:stretch>
          </p:blipFill>
          <p:spPr>
            <a:xfrm flipH="1">
              <a:off x="4572000" y="-877923"/>
              <a:ext cx="4572000" cy="773592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1520" y="0"/>
            <a:ext cx="8075299" cy="6182641"/>
            <a:chOff x="323528" y="404664"/>
            <a:chExt cx="8075299" cy="6182641"/>
          </a:xfrm>
        </p:grpSpPr>
        <p:pic>
          <p:nvPicPr>
            <p:cNvPr id="5" name="Рисунок 4" descr="раз.пасть 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404664"/>
              <a:ext cx="6646338" cy="61826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5220072" y="2564904"/>
              <a:ext cx="317875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И не ловить зубами блох,</a:t>
              </a:r>
            </a:p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И не ходить на четырёх,</a:t>
              </a:r>
            </a:p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Не надо </a:t>
              </a:r>
              <a:r>
                <a:rPr lang="ru-RU" b="1" dirty="0" err="1"/>
                <a:t>ч</a:t>
              </a:r>
              <a:r>
                <a:rPr lang="ru-RU" b="1" dirty="0" err="1" smtClean="0"/>
                <a:t>ав</a:t>
              </a:r>
              <a:r>
                <a:rPr lang="ru-RU" b="1" dirty="0" smtClean="0"/>
                <a:t> – </a:t>
              </a:r>
              <a:r>
                <a:rPr lang="ru-RU" b="1" dirty="0" err="1" smtClean="0"/>
                <a:t>кать</a:t>
              </a:r>
              <a:r>
                <a:rPr lang="ru-RU" b="1" dirty="0" smtClean="0"/>
                <a:t> и </a:t>
              </a:r>
              <a:r>
                <a:rPr lang="ru-RU" b="1" dirty="0" err="1" smtClean="0"/>
                <a:t>зе</a:t>
              </a:r>
              <a:r>
                <a:rPr lang="ru-RU" b="1" dirty="0" smtClean="0"/>
                <a:t> – </a:t>
              </a:r>
              <a:r>
                <a:rPr lang="ru-RU" b="1" dirty="0" err="1" smtClean="0"/>
                <a:t>вать</a:t>
              </a:r>
              <a:r>
                <a:rPr lang="ru-RU" b="1" dirty="0" smtClean="0"/>
                <a:t>,</a:t>
              </a:r>
            </a:p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А кто зевает в сласть,</a:t>
              </a:r>
            </a:p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Тот должен лапой прикрывать</a:t>
              </a:r>
            </a:p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Разинутую пасть.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-65428" y="0"/>
            <a:ext cx="9209428" cy="6858000"/>
            <a:chOff x="-89498" y="0"/>
            <a:chExt cx="9209428" cy="6858000"/>
          </a:xfrm>
        </p:grpSpPr>
        <p:pic>
          <p:nvPicPr>
            <p:cNvPr id="2" name="Рисунок 1" descr="мед..png"/>
            <p:cNvPicPr>
              <a:picLocks noChangeAspect="1"/>
            </p:cNvPicPr>
            <p:nvPr/>
          </p:nvPicPr>
          <p:blipFill>
            <a:blip r:embed="rId3" cstate="print"/>
            <a:srcRect t="-399" r="48920"/>
            <a:stretch>
              <a:fillRect/>
            </a:stretch>
          </p:blipFill>
          <p:spPr>
            <a:xfrm>
              <a:off x="-89498" y="1633"/>
              <a:ext cx="4686999" cy="6856367"/>
            </a:xfrm>
            <a:prstGeom prst="rect">
              <a:avLst/>
            </a:prstGeom>
          </p:spPr>
        </p:pic>
        <p:pic>
          <p:nvPicPr>
            <p:cNvPr id="3" name="Рисунок 2" descr="мед..png"/>
            <p:cNvPicPr>
              <a:picLocks noChangeAspect="1"/>
            </p:cNvPicPr>
            <p:nvPr/>
          </p:nvPicPr>
          <p:blipFill>
            <a:blip r:embed="rId3" cstate="print"/>
            <a:srcRect t="-399" r="48920"/>
            <a:stretch>
              <a:fillRect/>
            </a:stretch>
          </p:blipFill>
          <p:spPr>
            <a:xfrm flipH="1">
              <a:off x="4499992" y="0"/>
              <a:ext cx="4619938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12604" y="-1"/>
            <a:ext cx="9156604" cy="6858001"/>
            <a:chOff x="-12351" y="-80016"/>
            <a:chExt cx="8973003" cy="6938017"/>
          </a:xfrm>
        </p:grpSpPr>
        <p:pic>
          <p:nvPicPr>
            <p:cNvPr id="2" name="Рисунок 1" descr="мед..png"/>
            <p:cNvPicPr>
              <a:picLocks noChangeAspect="1"/>
            </p:cNvPicPr>
            <p:nvPr/>
          </p:nvPicPr>
          <p:blipFill>
            <a:blip r:embed="rId3" cstate="print"/>
            <a:srcRect t="-399" r="48920"/>
            <a:stretch>
              <a:fillRect/>
            </a:stretch>
          </p:blipFill>
          <p:spPr>
            <a:xfrm>
              <a:off x="-12351" y="-80015"/>
              <a:ext cx="4656359" cy="6938016"/>
            </a:xfrm>
            <a:prstGeom prst="rect">
              <a:avLst/>
            </a:prstGeom>
          </p:spPr>
        </p:pic>
        <p:pic>
          <p:nvPicPr>
            <p:cNvPr id="3" name="Рисунок 2" descr="мед..png"/>
            <p:cNvPicPr>
              <a:picLocks noChangeAspect="1"/>
            </p:cNvPicPr>
            <p:nvPr/>
          </p:nvPicPr>
          <p:blipFill>
            <a:blip r:embed="rId3" cstate="print"/>
            <a:srcRect t="-399" r="48920"/>
            <a:stretch>
              <a:fillRect/>
            </a:stretch>
          </p:blipFill>
          <p:spPr>
            <a:xfrm flipH="1">
              <a:off x="4572000" y="-80016"/>
              <a:ext cx="4388652" cy="6938016"/>
            </a:xfrm>
            <a:prstGeom prst="rect">
              <a:avLst/>
            </a:prstGeom>
          </p:spPr>
        </p:pic>
        <p:grpSp>
          <p:nvGrpSpPr>
            <p:cNvPr id="10" name="Группа 9"/>
            <p:cNvGrpSpPr/>
            <p:nvPr/>
          </p:nvGrpSpPr>
          <p:grpSpPr>
            <a:xfrm>
              <a:off x="395536" y="332656"/>
              <a:ext cx="7718177" cy="5184575"/>
              <a:chOff x="395536" y="332656"/>
              <a:chExt cx="8410434" cy="5184575"/>
            </a:xfrm>
          </p:grpSpPr>
          <p:pic>
            <p:nvPicPr>
              <p:cNvPr id="6" name="Рисунок 5" descr="2_Стихи_Маршака__Как_себя_вести__Рисунки_Ротова_png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5536" y="332656"/>
                <a:ext cx="5259714" cy="518457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508104" y="1124744"/>
                <a:ext cx="3297866" cy="205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 smtClean="0"/>
                  <a:t>Пос</a:t>
                </a:r>
                <a:r>
                  <a:rPr lang="ru-RU" b="1" dirty="0" smtClean="0"/>
                  <a:t> – </a:t>
                </a:r>
                <a:r>
                  <a:rPr lang="ru-RU" b="1" dirty="0" err="1" smtClean="0"/>
                  <a:t>лу</a:t>
                </a:r>
                <a:r>
                  <a:rPr lang="ru-RU" b="1" dirty="0" smtClean="0"/>
                  <a:t> – </a:t>
                </a:r>
                <a:r>
                  <a:rPr lang="ru-RU" b="1" dirty="0" err="1" smtClean="0"/>
                  <a:t>шен</a:t>
                </a:r>
                <a:r>
                  <a:rPr lang="ru-RU" b="1" dirty="0" smtClean="0"/>
                  <a:t>  </a:t>
                </a:r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будь </a:t>
                </a:r>
              </a:p>
              <a:p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И  </a:t>
                </a:r>
                <a:r>
                  <a:rPr lang="ru-RU" b="1" dirty="0" smtClean="0"/>
                  <a:t>веж – лив  </a:t>
                </a:r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будь – </a:t>
                </a:r>
              </a:p>
              <a:p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И уступай прохожим путь,</a:t>
                </a:r>
              </a:p>
              <a:p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А старых уважай</a:t>
                </a:r>
              </a:p>
              <a:p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И</a:t>
                </a:r>
                <a:r>
                  <a:rPr lang="ru-RU" dirty="0" smtClean="0"/>
                  <a:t>  </a:t>
                </a:r>
                <a:r>
                  <a:rPr lang="ru-RU" b="1" dirty="0" smtClean="0"/>
                  <a:t>Ба  – буш - </a:t>
                </a:r>
                <a:r>
                  <a:rPr lang="ru-RU" b="1" dirty="0" err="1" smtClean="0"/>
                  <a:t>ку</a:t>
                </a:r>
                <a:r>
                  <a:rPr lang="ru-RU" b="1" dirty="0" smtClean="0"/>
                  <a:t>  - </a:t>
                </a:r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медведицу</a:t>
                </a:r>
              </a:p>
              <a:p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В туман и гололедицу</a:t>
                </a:r>
              </a:p>
              <a:p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До дома провожай.</a:t>
                </a:r>
                <a:endParaRPr lang="ru-R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467544" y="332656"/>
            <a:ext cx="8136904" cy="5832648"/>
            <a:chOff x="0" y="534928"/>
            <a:chExt cx="8460432" cy="6323072"/>
          </a:xfrm>
        </p:grpSpPr>
        <p:pic>
          <p:nvPicPr>
            <p:cNvPr id="5" name="Рисунок 4" descr="4_Стихи_Маршака__Как_себя_вести__Рисунки_Ротова_pn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34928"/>
              <a:ext cx="4659722" cy="63230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781047" y="1658725"/>
              <a:ext cx="3679385" cy="3386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Так  мишку лет 5 – 6</a:t>
              </a:r>
            </a:p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Учили, как себя вести.</a:t>
              </a:r>
            </a:p>
            <a:p>
              <a:endParaRPr lang="ru-RU" dirty="0" smtClean="0"/>
            </a:p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Хоть с виду стал он вежливым,</a:t>
              </a:r>
            </a:p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Остался он </a:t>
              </a:r>
              <a:r>
                <a:rPr lang="ru-RU" dirty="0" err="1" smtClean="0">
                  <a:solidFill>
                    <a:schemeClr val="accent2">
                      <a:lumMod val="50000"/>
                    </a:schemeClr>
                  </a:solidFill>
                </a:rPr>
                <a:t>медвежлевым</a:t>
              </a: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.</a:t>
              </a:r>
            </a:p>
            <a:p>
              <a:endParaRPr lang="ru-RU" dirty="0" smtClean="0"/>
            </a:p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  Он кланялся  </a:t>
              </a:r>
              <a:r>
                <a:rPr lang="ru-RU" sz="2000" b="1" dirty="0" smtClean="0"/>
                <a:t>со  - се – </a:t>
              </a:r>
              <a:r>
                <a:rPr lang="ru-RU" sz="2000" b="1" dirty="0" err="1" smtClean="0"/>
                <a:t>дям</a:t>
              </a:r>
              <a:r>
                <a:rPr lang="ru-RU" sz="2000" b="1" dirty="0" smtClean="0"/>
                <a:t>  –</a:t>
              </a:r>
            </a:p>
            <a:p>
              <a:r>
                <a:rPr lang="ru-RU" sz="2000" dirty="0" smtClean="0">
                  <a:solidFill>
                    <a:schemeClr val="accent2">
                      <a:lumMod val="50000"/>
                    </a:schemeClr>
                  </a:solidFill>
                </a:rPr>
                <a:t>Лисицам и медведям</a:t>
              </a:r>
              <a:r>
                <a:rPr lang="ru-RU" sz="2000" dirty="0" smtClean="0"/>
                <a:t>,</a:t>
              </a:r>
            </a:p>
            <a:p>
              <a:r>
                <a:rPr lang="ru-RU" sz="2000" b="1" dirty="0" err="1" smtClean="0"/>
                <a:t>Зна</a:t>
              </a:r>
              <a:r>
                <a:rPr lang="ru-RU" sz="2000" b="1" dirty="0" smtClean="0"/>
                <a:t> – ко - </a:t>
              </a:r>
              <a:r>
                <a:rPr lang="ru-RU" sz="2000" b="1" dirty="0" err="1" smtClean="0"/>
                <a:t>мым</a:t>
              </a:r>
              <a:r>
                <a:rPr lang="ru-RU" sz="2000" b="1" dirty="0" smtClean="0"/>
                <a:t> </a:t>
              </a: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место уступал</a:t>
              </a:r>
              <a:r>
                <a:rPr lang="ru-RU" dirty="0" smtClean="0"/>
                <a:t>,</a:t>
              </a:r>
            </a:p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Снимал пред ними шляпу.</a:t>
              </a:r>
            </a:p>
            <a:p>
              <a:r>
                <a:rPr lang="ru-RU" sz="2000" b="1" dirty="0" smtClean="0"/>
                <a:t> </a:t>
              </a:r>
              <a:endParaRPr lang="ru-RU" b="1" dirty="0"/>
            </a:p>
          </p:txBody>
        </p:sp>
      </p:grpSp>
      <p:grpSp>
        <p:nvGrpSpPr>
          <p:cNvPr id="4" name="Группа 4"/>
          <p:cNvGrpSpPr/>
          <p:nvPr/>
        </p:nvGrpSpPr>
        <p:grpSpPr>
          <a:xfrm>
            <a:off x="0" y="0"/>
            <a:ext cx="9144000" cy="6858000"/>
            <a:chOff x="40279" y="0"/>
            <a:chExt cx="8671673" cy="6858000"/>
          </a:xfrm>
        </p:grpSpPr>
        <p:pic>
          <p:nvPicPr>
            <p:cNvPr id="2" name="Рисунок 1" descr="мед..png"/>
            <p:cNvPicPr>
              <a:picLocks noChangeAspect="1"/>
            </p:cNvPicPr>
            <p:nvPr/>
          </p:nvPicPr>
          <p:blipFill>
            <a:blip r:embed="rId3" cstate="print"/>
            <a:srcRect t="-399" r="50276"/>
            <a:stretch>
              <a:fillRect/>
            </a:stretch>
          </p:blipFill>
          <p:spPr>
            <a:xfrm>
              <a:off x="40279" y="1633"/>
              <a:ext cx="4459713" cy="6856367"/>
            </a:xfrm>
            <a:prstGeom prst="rect">
              <a:avLst/>
            </a:prstGeom>
          </p:spPr>
        </p:pic>
        <p:pic>
          <p:nvPicPr>
            <p:cNvPr id="3" name="Рисунок 2" descr="мед..png"/>
            <p:cNvPicPr>
              <a:picLocks noChangeAspect="1"/>
            </p:cNvPicPr>
            <p:nvPr/>
          </p:nvPicPr>
          <p:blipFill>
            <a:blip r:embed="rId3" cstate="print"/>
            <a:srcRect t="-399" r="50727"/>
            <a:stretch>
              <a:fillRect/>
            </a:stretch>
          </p:blipFill>
          <p:spPr>
            <a:xfrm flipH="1">
              <a:off x="4355976" y="0"/>
              <a:ext cx="4355976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0" y="0"/>
              <a:ext cx="9144000" cy="6858000"/>
              <a:chOff x="40279" y="0"/>
              <a:chExt cx="8671673" cy="6858000"/>
            </a:xfrm>
          </p:grpSpPr>
          <p:pic>
            <p:nvPicPr>
              <p:cNvPr id="2" name="Рисунок 1" descr="мед..png"/>
              <p:cNvPicPr>
                <a:picLocks noChangeAspect="1"/>
              </p:cNvPicPr>
              <p:nvPr/>
            </p:nvPicPr>
            <p:blipFill>
              <a:blip r:embed="rId2" cstate="print"/>
              <a:srcRect t="-399" r="50276"/>
              <a:stretch>
                <a:fillRect/>
              </a:stretch>
            </p:blipFill>
            <p:spPr>
              <a:xfrm>
                <a:off x="40279" y="1633"/>
                <a:ext cx="4459713" cy="6856367"/>
              </a:xfrm>
              <a:prstGeom prst="rect">
                <a:avLst/>
              </a:prstGeom>
            </p:spPr>
          </p:pic>
          <p:pic>
            <p:nvPicPr>
              <p:cNvPr id="3" name="Рисунок 2" descr="мед..png"/>
              <p:cNvPicPr>
                <a:picLocks noChangeAspect="1"/>
              </p:cNvPicPr>
              <p:nvPr/>
            </p:nvPicPr>
            <p:blipFill>
              <a:blip r:embed="rId2" cstate="print"/>
              <a:srcRect t="-399" r="50727"/>
              <a:stretch>
                <a:fillRect/>
              </a:stretch>
            </p:blipFill>
            <p:spPr>
              <a:xfrm flipH="1">
                <a:off x="4355976" y="0"/>
                <a:ext cx="4355976" cy="6858000"/>
              </a:xfrm>
              <a:prstGeom prst="rect">
                <a:avLst/>
              </a:prstGeom>
            </p:spPr>
          </p:pic>
        </p:grpSp>
        <p:grpSp>
          <p:nvGrpSpPr>
            <p:cNvPr id="7" name="Группа 6"/>
            <p:cNvGrpSpPr/>
            <p:nvPr/>
          </p:nvGrpSpPr>
          <p:grpSpPr>
            <a:xfrm>
              <a:off x="395536" y="476672"/>
              <a:ext cx="7565801" cy="4896544"/>
              <a:chOff x="395536" y="476672"/>
              <a:chExt cx="7565801" cy="4896544"/>
            </a:xfrm>
          </p:grpSpPr>
          <p:pic>
            <p:nvPicPr>
              <p:cNvPr id="5" name="Рисунок 4" descr="6_Стихи_Маршака__Как_себя_вести__Рисунки_Ротова_png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95536" y="476672"/>
                <a:ext cx="5372384" cy="489654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292080" y="3573016"/>
                <a:ext cx="2669257" cy="1231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А не знакомым наступал,</a:t>
                </a:r>
              </a:p>
              <a:p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Всей пяткою на лапу.</a:t>
                </a:r>
              </a:p>
              <a:p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Совал куда не надо </a:t>
                </a:r>
                <a:r>
                  <a:rPr lang="ru-RU" sz="2000" b="1" dirty="0" smtClean="0"/>
                  <a:t>нос</a:t>
                </a:r>
                <a:endParaRPr lang="ru-RU" b="1" dirty="0" smtClean="0"/>
              </a:p>
              <a:p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Топтал траву и мял овёс</a:t>
                </a:r>
                <a:endParaRPr lang="ru-R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23528" y="476672"/>
            <a:ext cx="8468758" cy="5827044"/>
            <a:chOff x="323528" y="476672"/>
            <a:chExt cx="8468758" cy="5827044"/>
          </a:xfrm>
        </p:grpSpPr>
        <p:pic>
          <p:nvPicPr>
            <p:cNvPr id="6" name="Рисунок 5" descr="5_Стихи_Маршака__Как_себя_вести__Рисунки_Ротова_pn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476672"/>
              <a:ext cx="5760640" cy="5827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6372200" y="1988840"/>
              <a:ext cx="242008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Наваливался брюхом</a:t>
              </a:r>
            </a:p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На публику в метро</a:t>
              </a:r>
            </a:p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И старикам, старухам</a:t>
              </a:r>
            </a:p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Грозил сломать ребро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0" y="0"/>
            <a:ext cx="9144000" cy="7101408"/>
            <a:chOff x="40279" y="0"/>
            <a:chExt cx="8671673" cy="6858000"/>
          </a:xfrm>
        </p:grpSpPr>
        <p:pic>
          <p:nvPicPr>
            <p:cNvPr id="2" name="Рисунок 1" descr="мед..png"/>
            <p:cNvPicPr>
              <a:picLocks noChangeAspect="1"/>
            </p:cNvPicPr>
            <p:nvPr/>
          </p:nvPicPr>
          <p:blipFill>
            <a:blip r:embed="rId3" cstate="print"/>
            <a:srcRect t="-399" r="50276"/>
            <a:stretch>
              <a:fillRect/>
            </a:stretch>
          </p:blipFill>
          <p:spPr>
            <a:xfrm>
              <a:off x="40279" y="1633"/>
              <a:ext cx="4459713" cy="6856367"/>
            </a:xfrm>
            <a:prstGeom prst="rect">
              <a:avLst/>
            </a:prstGeom>
          </p:spPr>
        </p:pic>
        <p:pic>
          <p:nvPicPr>
            <p:cNvPr id="3" name="Рисунок 2" descr="мед..png"/>
            <p:cNvPicPr>
              <a:picLocks noChangeAspect="1"/>
            </p:cNvPicPr>
            <p:nvPr/>
          </p:nvPicPr>
          <p:blipFill>
            <a:blip r:embed="rId3" cstate="print"/>
            <a:srcRect t="-399" r="50727"/>
            <a:stretch>
              <a:fillRect/>
            </a:stretch>
          </p:blipFill>
          <p:spPr>
            <a:xfrm flipH="1">
              <a:off x="4355976" y="0"/>
              <a:ext cx="4355976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0"/>
              <a:ext cx="9144000" cy="6858000"/>
              <a:chOff x="40279" y="0"/>
              <a:chExt cx="8671673" cy="6858000"/>
            </a:xfrm>
          </p:grpSpPr>
          <p:pic>
            <p:nvPicPr>
              <p:cNvPr id="3" name="Рисунок 2" descr="мед..png"/>
              <p:cNvPicPr>
                <a:picLocks noChangeAspect="1"/>
              </p:cNvPicPr>
              <p:nvPr/>
            </p:nvPicPr>
            <p:blipFill>
              <a:blip r:embed="rId2" cstate="print"/>
              <a:srcRect t="-399" r="50276"/>
              <a:stretch>
                <a:fillRect/>
              </a:stretch>
            </p:blipFill>
            <p:spPr>
              <a:xfrm>
                <a:off x="40279" y="1633"/>
                <a:ext cx="4459713" cy="6856367"/>
              </a:xfrm>
              <a:prstGeom prst="rect">
                <a:avLst/>
              </a:prstGeom>
            </p:spPr>
          </p:pic>
          <p:pic>
            <p:nvPicPr>
              <p:cNvPr id="4" name="Рисунок 3" descr="мед..png"/>
              <p:cNvPicPr>
                <a:picLocks noChangeAspect="1"/>
              </p:cNvPicPr>
              <p:nvPr/>
            </p:nvPicPr>
            <p:blipFill>
              <a:blip r:embed="rId2" cstate="print"/>
              <a:srcRect t="-399" r="50727"/>
              <a:stretch>
                <a:fillRect/>
              </a:stretch>
            </p:blipFill>
            <p:spPr>
              <a:xfrm flipH="1">
                <a:off x="4355976" y="0"/>
                <a:ext cx="4355976" cy="6858000"/>
              </a:xfrm>
              <a:prstGeom prst="rect">
                <a:avLst/>
              </a:prstGeom>
            </p:spPr>
          </p:pic>
        </p:grpSp>
        <p:pic>
          <p:nvPicPr>
            <p:cNvPr id="5" name="Рисунок 4" descr="6_Стихи_Маршака__Как_себя_вести__Рисунки_Ротова_png.jpg"/>
            <p:cNvPicPr>
              <a:picLocks noChangeAspect="1"/>
            </p:cNvPicPr>
            <p:nvPr/>
          </p:nvPicPr>
          <p:blipFill>
            <a:blip r:embed="rId3" cstate="print"/>
            <a:srcRect l="28492" t="14177" r="23836"/>
            <a:stretch>
              <a:fillRect/>
            </a:stretch>
          </p:blipFill>
          <p:spPr>
            <a:xfrm>
              <a:off x="1043608" y="764704"/>
              <a:ext cx="3115492" cy="5112000"/>
            </a:xfrm>
            <a:prstGeom prst="ellipse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644008" y="1628800"/>
              <a:ext cx="26881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Медведя лет </a:t>
              </a:r>
              <a:r>
                <a:rPr lang="ru-RU" b="1" dirty="0" smtClean="0"/>
                <a:t>5 – 6 </a:t>
              </a:r>
            </a:p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Учили как себя вести</a:t>
              </a:r>
            </a:p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Но видно, воспитатели </a:t>
              </a:r>
            </a:p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Напрасно время тратили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249</Words>
  <Application>Microsoft Office PowerPoint</Application>
  <PresentationFormat>Экран (4:3)</PresentationFormat>
  <Paragraphs>52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«Урок вежливости» С.Я. Маршак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«Урок вежливости» С.Я. Маршак</dc:title>
  <dc:creator>User Гаврилова</dc:creator>
  <cp:keywords>Для дошкольников; С.Я. Маршак.</cp:keywords>
  <cp:lastModifiedBy>User Гаврилова</cp:lastModifiedBy>
  <cp:revision>23</cp:revision>
  <dcterms:created xsi:type="dcterms:W3CDTF">2016-03-10T07:00:15Z</dcterms:created>
  <dcterms:modified xsi:type="dcterms:W3CDTF">2016-03-10T20:35:02Z</dcterms:modified>
</cp:coreProperties>
</file>