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57" r:id="rId3"/>
    <p:sldId id="258" r:id="rId4"/>
    <p:sldId id="259" r:id="rId5"/>
    <p:sldId id="260" r:id="rId6"/>
    <p:sldId id="264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424"/>
    <a:srgbClr val="760C69"/>
    <a:srgbClr val="00823B"/>
    <a:srgbClr val="00B050"/>
    <a:srgbClr val="B3A2C7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42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09B8-D0DC-418F-B629-7497490687CC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D450-3AF2-486E-9B01-67441006E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09B8-D0DC-418F-B629-7497490687CC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D450-3AF2-486E-9B01-67441006E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09B8-D0DC-418F-B629-7497490687CC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D450-3AF2-486E-9B01-67441006E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09B8-D0DC-418F-B629-7497490687CC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D450-3AF2-486E-9B01-67441006E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09B8-D0DC-418F-B629-7497490687CC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D450-3AF2-486E-9B01-67441006E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09B8-D0DC-418F-B629-7497490687CC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D450-3AF2-486E-9B01-67441006E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09B8-D0DC-418F-B629-7497490687CC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D450-3AF2-486E-9B01-67441006E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09B8-D0DC-418F-B629-7497490687CC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D450-3AF2-486E-9B01-67441006E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09B8-D0DC-418F-B629-7497490687CC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D450-3AF2-486E-9B01-67441006E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09B8-D0DC-418F-B629-7497490687CC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D450-3AF2-486E-9B01-67441006E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09B8-D0DC-418F-B629-7497490687CC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D450-3AF2-486E-9B01-67441006E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909B8-D0DC-418F-B629-7497490687CC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D450-3AF2-486E-9B01-67441006E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9" name="Рисунок 18" descr="узор.gif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339752" y="5429250"/>
                <a:ext cx="1428750" cy="1428750"/>
              </a:xfrm>
              <a:prstGeom prst="rect">
                <a:avLst/>
              </a:prstGeom>
            </p:spPr>
          </p:pic>
          <p:grpSp>
            <p:nvGrpSpPr>
              <p:cNvPr id="36" name="Группа 35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32" name="Рисунок 31" descr="узор.gif"/>
                <p:cNvPicPr>
                  <a:picLocks noChangeAspect="1"/>
                </p:cNvPicPr>
                <p:nvPr/>
              </p:nvPicPr>
              <p:blipFill>
                <a:blip r:embed="rId2" cstate="screen"/>
                <a:stretch>
                  <a:fillRect/>
                </a:stretch>
              </p:blipFill>
              <p:spPr>
                <a:xfrm>
                  <a:off x="3491880" y="4437112"/>
                  <a:ext cx="1428750" cy="1428750"/>
                </a:xfrm>
                <a:prstGeom prst="rect">
                  <a:avLst/>
                </a:prstGeom>
              </p:spPr>
            </p:pic>
            <p:grpSp>
              <p:nvGrpSpPr>
                <p:cNvPr id="35" name="Группа 34"/>
                <p:cNvGrpSpPr/>
                <p:nvPr/>
              </p:nvGrpSpPr>
              <p:grpSpPr>
                <a:xfrm>
                  <a:off x="0" y="0"/>
                  <a:ext cx="9144000" cy="6858000"/>
                  <a:chOff x="0" y="0"/>
                  <a:chExt cx="9144000" cy="6858000"/>
                </a:xfrm>
              </p:grpSpPr>
              <p:pic>
                <p:nvPicPr>
                  <p:cNvPr id="11" name="Рисунок 10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5724128" y="4077072"/>
                    <a:ext cx="1428750" cy="1428750"/>
                  </a:xfrm>
                  <a:prstGeom prst="rect">
                    <a:avLst/>
                  </a:prstGeom>
                </p:spPr>
              </p:pic>
              <p:grpSp>
                <p:nvGrpSpPr>
                  <p:cNvPr id="34" name="Группа 33"/>
                  <p:cNvGrpSpPr/>
                  <p:nvPr/>
                </p:nvGrpSpPr>
                <p:grpSpPr>
                  <a:xfrm>
                    <a:off x="0" y="0"/>
                    <a:ext cx="9144000" cy="6858000"/>
                    <a:chOff x="0" y="0"/>
                    <a:chExt cx="9144000" cy="6858000"/>
                  </a:xfrm>
                </p:grpSpPr>
                <p:pic>
                  <p:nvPicPr>
                    <p:cNvPr id="6" name="Рисунок 5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5508104" y="5429250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" name="Рисунок 7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3563888" y="3284984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Рисунок 8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5652120" y="1700808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" name="Рисунок 9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4499992" y="2420888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" name="Рисунок 11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4644008" y="3861048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Рисунок 12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6588224" y="5429250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Рисунок 13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6588224" y="764704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Рисунок 14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5580112" y="2852936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Рисунок 15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6588224" y="4509120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Рисунок 16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7715250" y="5429250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" name="Рисунок 17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7715250" y="4221088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Рисунок 19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7715250" y="1412776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" name="Рисунок 20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2411760" y="3933056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Рисунок 21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2267744" y="4653136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Рисунок 22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4644008" y="4725144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Рисунок 23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7715250" y="0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Рисунок 24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4283968" y="5429250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Рисунок 25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7715250" y="2852936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Рисунок 26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6660232" y="2132856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Рисунок 27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6660232" y="3356992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Рисунок 28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1331640" y="5429250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Рисунок 29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0" y="5429250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Рисунок 30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1187624" y="4653136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" name="Рисунок 32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3131840" y="5429250"/>
                      <a:ext cx="1428750" cy="1428750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sp>
          <p:nvSpPr>
            <p:cNvPr id="38" name="Скругленный прямоугольник 37"/>
            <p:cNvSpPr/>
            <p:nvPr/>
          </p:nvSpPr>
          <p:spPr>
            <a:xfrm>
              <a:off x="395536" y="404664"/>
              <a:ext cx="4968552" cy="1224136"/>
            </a:xfrm>
            <a:prstGeom prst="roundRect">
              <a:avLst>
                <a:gd name="adj" fmla="val 36708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Знаменитые люди</a:t>
              </a:r>
              <a:endPara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115616" y="1988840"/>
              <a:ext cx="2952328" cy="1224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С. Я. Маршак – поэт, переводчик,</a:t>
              </a:r>
            </a:p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драматург, редактор</a:t>
              </a:r>
            </a:p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(1887 – 1964)</a:t>
              </a:r>
              <a:endPara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1" name="Рисунок 40" descr="pero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87624" y="3501008"/>
              <a:ext cx="1744865" cy="115597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Самуил Яковлевич Маршак      </a:t>
            </a:r>
            <a:r>
              <a:rPr lang="ru-RU" dirty="0" smtClean="0"/>
              <a:t>создал огромное количество стихов для детей.</a:t>
            </a:r>
            <a:endParaRPr lang="ru-RU" dirty="0"/>
          </a:p>
        </p:txBody>
      </p:sp>
      <p:pic>
        <p:nvPicPr>
          <p:cNvPr id="10" name="Содержимое 9" descr="дети и поэт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5050" y="975995"/>
            <a:ext cx="5111750" cy="4447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На протяжении всей своей жизни он был хорошим другом для детей.</a:t>
            </a:r>
          </a:p>
          <a:p>
            <a:r>
              <a:rPr lang="ru-RU" b="1" dirty="0" smtClean="0"/>
              <a:t>Все его стихи с любовью учат детей наслаждаться красотой поэтического слова.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758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Своими детскими сказками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С.Я. Маршак </a:t>
            </a:r>
            <a:r>
              <a:rPr lang="ru-RU" dirty="0" smtClean="0"/>
              <a:t>запросто рисует красочные картинки окружающего мира. Рассказывает интересные и позитивные истории, а так же учит мечтать о будущем.</a:t>
            </a:r>
            <a:endParaRPr lang="ru-RU" dirty="0"/>
          </a:p>
        </p:txBody>
      </p:sp>
      <p:pic>
        <p:nvPicPr>
          <p:cNvPr id="5" name="Содержимое 4" descr="Мар. с детьми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5050" y="1295339"/>
            <a:ext cx="5111750" cy="3808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аталог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9552" y="2636912"/>
            <a:ext cx="2664296" cy="3777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331640" y="476672"/>
            <a:ext cx="6552728" cy="9144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5" descr="жаба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2483768" y="1628800"/>
            <a:ext cx="4368259" cy="3276979"/>
          </a:xfrm>
        </p:spPr>
      </p:pic>
      <p:pic>
        <p:nvPicPr>
          <p:cNvPr id="5" name="Рисунок 4" descr="ум.мышь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16216" y="3356992"/>
            <a:ext cx="2232248" cy="3107300"/>
          </a:xfrm>
          <a:prstGeom prst="rect">
            <a:avLst/>
          </a:prstGeom>
        </p:spPr>
      </p:pic>
      <p:pic>
        <p:nvPicPr>
          <p:cNvPr id="7" name="Рисунок 6" descr="мыш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2420888"/>
            <a:ext cx="2476225" cy="3370418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Знаменитые сказки</a:t>
            </a:r>
            <a:endParaRPr lang="ru-RU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3465509" y="4005064"/>
            <a:ext cx="5210946" cy="24482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Самуил Маршак родился  в Воронеже, где отец служил мастером на химическом заводе</a:t>
            </a:r>
            <a:r>
              <a:rPr lang="ru-RU" dirty="0" smtClean="0"/>
              <a:t>. В семье было шестеро детей. Жили они бедно, приходилось часто переезжать в поисках работы для отца.  Самуил с раннего детства что – т о сочинял,  брал пример с </a:t>
            </a:r>
            <a:r>
              <a:rPr lang="ru-RU" dirty="0" smtClean="0"/>
              <a:t>родной </a:t>
            </a:r>
            <a:r>
              <a:rPr lang="ru-RU" dirty="0" smtClean="0"/>
              <a:t>бабушки, которая любила говорить в рифму. </a:t>
            </a:r>
          </a:p>
          <a:p>
            <a:r>
              <a:rPr lang="ru-RU" dirty="0" smtClean="0"/>
              <a:t>              «Я поэт знаменитый. </a:t>
            </a:r>
            <a:r>
              <a:rPr lang="ru-RU" dirty="0" smtClean="0"/>
              <a:t>Каждый день бываю битый» - </a:t>
            </a:r>
            <a:r>
              <a:rPr lang="ru-RU" dirty="0" smtClean="0"/>
              <a:t> </a:t>
            </a:r>
            <a:r>
              <a:rPr lang="ru-RU" dirty="0" smtClean="0"/>
              <a:t>Самуил.</a:t>
            </a:r>
            <a:endParaRPr lang="ru-RU" dirty="0" smtClean="0"/>
          </a:p>
          <a:p>
            <a:r>
              <a:rPr lang="ru-RU" dirty="0" smtClean="0"/>
              <a:t>Детство и первые школьные годы провёл в г. Острогожске, учился</a:t>
            </a:r>
          </a:p>
          <a:p>
            <a:r>
              <a:rPr lang="ru-RU" dirty="0" smtClean="0"/>
              <a:t>в</a:t>
            </a:r>
            <a:r>
              <a:rPr lang="ru-RU" dirty="0" smtClean="0"/>
              <a:t> 3 – ей петербургской гимназии, продолжил своё образование за границей – в Лондонском университете.</a:t>
            </a:r>
          </a:p>
          <a:p>
            <a:r>
              <a:rPr lang="ru-RU" dirty="0" smtClean="0"/>
              <a:t>С. Я. Маршак стал одним из начинателей советской литературы для детей.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/>
              <a:t>   «Искусство строго, как монетный двор» - писал С. Я. Маршак.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1920" y="764704"/>
            <a:ext cx="4680520" cy="30963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4" descr="род. Мар.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732240" y="1340768"/>
            <a:ext cx="1368152" cy="1995222"/>
          </a:xfrm>
        </p:spPr>
      </p:pic>
      <p:grpSp>
        <p:nvGrpSpPr>
          <p:cNvPr id="15" name="Группа 14"/>
          <p:cNvGrpSpPr/>
          <p:nvPr/>
        </p:nvGrpSpPr>
        <p:grpSpPr>
          <a:xfrm>
            <a:off x="467544" y="404664"/>
            <a:ext cx="3816424" cy="5688632"/>
            <a:chOff x="467544" y="404664"/>
            <a:chExt cx="3744416" cy="54006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67544" y="404664"/>
              <a:ext cx="3744416" cy="1008112"/>
            </a:xfrm>
            <a:prstGeom prst="roundRect">
              <a:avLst>
                <a:gd name="adj" fmla="val 35652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Семья С.Я. Маршака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" name="Рисунок 5" descr="Д.Мар.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55576" y="1772816"/>
              <a:ext cx="2304256" cy="403244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228184" y="335699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Мать – Евгения Борисовна</a:t>
            </a:r>
            <a:endParaRPr lang="ru-RU" sz="1400" b="1" dirty="0"/>
          </a:p>
        </p:txBody>
      </p:sp>
      <p:pic>
        <p:nvPicPr>
          <p:cNvPr id="7" name="Содержимое 4" descr="род. Мар.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427984" y="980728"/>
            <a:ext cx="1423217" cy="2016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2996952"/>
            <a:ext cx="1801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Отец – Яков </a:t>
            </a:r>
            <a:r>
              <a:rPr lang="ru-RU" sz="1200" b="1" dirty="0" err="1" smtClean="0"/>
              <a:t>Миронович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Рисунок 2" descr="узор.gi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339752" y="5429250"/>
              <a:ext cx="1428750" cy="1428750"/>
            </a:xfrm>
            <a:prstGeom prst="rect">
              <a:avLst/>
            </a:prstGeom>
          </p:spPr>
        </p:pic>
        <p:grpSp>
          <p:nvGrpSpPr>
            <p:cNvPr id="4" name="Группа 3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5" name="Рисунок 4" descr="узор.gif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3491880" y="4437112"/>
                <a:ext cx="1428750" cy="1428750"/>
              </a:xfrm>
              <a:prstGeom prst="rect">
                <a:avLst/>
              </a:prstGeom>
            </p:spPr>
          </p:pic>
          <p:grpSp>
            <p:nvGrpSpPr>
              <p:cNvPr id="6" name="Группа 34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7" name="Рисунок 6" descr="узор.gif"/>
                <p:cNvPicPr>
                  <a:picLocks noChangeAspect="1"/>
                </p:cNvPicPr>
                <p:nvPr/>
              </p:nvPicPr>
              <p:blipFill>
                <a:blip r:embed="rId2" cstate="screen"/>
                <a:stretch>
                  <a:fillRect/>
                </a:stretch>
              </p:blipFill>
              <p:spPr>
                <a:xfrm>
                  <a:off x="5724128" y="4077072"/>
                  <a:ext cx="1428750" cy="1428750"/>
                </a:xfrm>
                <a:prstGeom prst="rect">
                  <a:avLst/>
                </a:prstGeom>
              </p:spPr>
            </p:pic>
            <p:grpSp>
              <p:nvGrpSpPr>
                <p:cNvPr id="8" name="Группа 33"/>
                <p:cNvGrpSpPr/>
                <p:nvPr/>
              </p:nvGrpSpPr>
              <p:grpSpPr>
                <a:xfrm>
                  <a:off x="0" y="0"/>
                  <a:ext cx="9144000" cy="6858000"/>
                  <a:chOff x="0" y="0"/>
                  <a:chExt cx="9144000" cy="6858000"/>
                </a:xfrm>
              </p:grpSpPr>
              <p:pic>
                <p:nvPicPr>
                  <p:cNvPr id="9" name="Рисунок 5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5508104" y="5429250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10" name="Рисунок 7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3563888" y="3284984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11" name="Рисунок 10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5652120" y="1700808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Рисунок 11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4499992" y="2420888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13" name="Рисунок 12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4644008" y="3861048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14" name="Рисунок 13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6588224" y="5429250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15" name="Рисунок 14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6588224" y="764704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16" name="Рисунок 15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5580112" y="2852936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17" name="Рисунок 16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6588224" y="4509120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Рисунок 17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7715250" y="5429250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19" name="Рисунок 18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7715250" y="4221088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Рисунок 19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7715250" y="1412776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21" name="Рисунок 20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2411760" y="3933056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22" name="Рисунок 21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2267744" y="4653136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23" name="Рисунок 22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4644008" y="4725144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24" name="Рисунок 23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7715250" y="0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Рисунок 24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4283968" y="5429250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26" name="Рисунок 25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7715250" y="2852936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Рисунок 26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6660232" y="2132856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28" name="Рисунок 27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6660232" y="3356992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29" name="Рисунок 28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1331640" y="5429250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0" y="5429250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31" name="Рисунок 30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1187624" y="4653136"/>
                    <a:ext cx="1428750" cy="1428750"/>
                  </a:xfrm>
                  <a:prstGeom prst="rect">
                    <a:avLst/>
                  </a:prstGeom>
                </p:spPr>
              </p:pic>
              <p:pic>
                <p:nvPicPr>
                  <p:cNvPr id="32" name="Рисунок 31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3131840" y="5429250"/>
                    <a:ext cx="1428750" cy="1428750"/>
                  </a:xfrm>
                  <a:prstGeom prst="rect">
                    <a:avLst/>
                  </a:prstGeom>
                </p:spPr>
              </p:pic>
            </p:grpSp>
          </p:grpSp>
        </p:grpSp>
      </p:grpSp>
      <p:pic>
        <p:nvPicPr>
          <p:cNvPr id="33" name="Рисунок 32" descr="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628800"/>
            <a:ext cx="2596222" cy="1963688"/>
          </a:xfrm>
          <a:prstGeom prst="rect">
            <a:avLst/>
          </a:prstGeom>
        </p:spPr>
      </p:pic>
      <p:pic>
        <p:nvPicPr>
          <p:cNvPr id="35" name="Рисунок 34" descr="год.jpg"/>
          <p:cNvPicPr>
            <a:picLocks noChangeAspect="1"/>
          </p:cNvPicPr>
          <p:nvPr/>
        </p:nvPicPr>
        <p:blipFill>
          <a:blip r:embed="rId4" cstate="print"/>
          <a:srcRect l="4724" t="20876" r="3139"/>
          <a:stretch>
            <a:fillRect/>
          </a:stretch>
        </p:blipFill>
        <p:spPr>
          <a:xfrm>
            <a:off x="7092280" y="4149080"/>
            <a:ext cx="1728192" cy="2015439"/>
          </a:xfrm>
          <a:prstGeom prst="rect">
            <a:avLst/>
          </a:prstGeom>
        </p:spPr>
      </p:pic>
      <p:pic>
        <p:nvPicPr>
          <p:cNvPr id="36" name="Рисунок 35" descr="детки в клетки.jpg"/>
          <p:cNvPicPr>
            <a:picLocks noChangeAspect="1"/>
          </p:cNvPicPr>
          <p:nvPr/>
        </p:nvPicPr>
        <p:blipFill>
          <a:blip r:embed="rId5" cstate="print"/>
          <a:srcRect l="8657" t="1355"/>
          <a:stretch>
            <a:fillRect/>
          </a:stretch>
        </p:blipFill>
        <p:spPr>
          <a:xfrm>
            <a:off x="5076056" y="2564904"/>
            <a:ext cx="1440160" cy="2171571"/>
          </a:xfrm>
          <a:prstGeom prst="rect">
            <a:avLst/>
          </a:prstGeom>
        </p:spPr>
      </p:pic>
      <p:pic>
        <p:nvPicPr>
          <p:cNvPr id="37" name="Рисунок 36" descr="загадки.jpg"/>
          <p:cNvPicPr>
            <a:picLocks noChangeAspect="1"/>
          </p:cNvPicPr>
          <p:nvPr/>
        </p:nvPicPr>
        <p:blipFill>
          <a:blip r:embed="rId6" cstate="print"/>
          <a:srcRect r="1495" b="3828"/>
          <a:stretch>
            <a:fillRect/>
          </a:stretch>
        </p:blipFill>
        <p:spPr>
          <a:xfrm>
            <a:off x="6516216" y="1772816"/>
            <a:ext cx="1584176" cy="2293839"/>
          </a:xfrm>
          <a:prstGeom prst="rect">
            <a:avLst/>
          </a:prstGeom>
        </p:spPr>
      </p:pic>
      <p:pic>
        <p:nvPicPr>
          <p:cNvPr id="38" name="Рисунок 37" descr="зоопар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005064"/>
            <a:ext cx="1944216" cy="1879168"/>
          </a:xfrm>
          <a:prstGeom prst="rect">
            <a:avLst/>
          </a:prstGeom>
        </p:spPr>
      </p:pic>
      <p:pic>
        <p:nvPicPr>
          <p:cNvPr id="39" name="Рисунок 38" descr="кот.jpg"/>
          <p:cNvPicPr>
            <a:picLocks noChangeAspect="1"/>
          </p:cNvPicPr>
          <p:nvPr/>
        </p:nvPicPr>
        <p:blipFill>
          <a:blip r:embed="rId8" cstate="print"/>
          <a:srcRect r="204" b="3129"/>
          <a:stretch>
            <a:fillRect/>
          </a:stretch>
        </p:blipFill>
        <p:spPr>
          <a:xfrm>
            <a:off x="7668344" y="404664"/>
            <a:ext cx="1139729" cy="1656184"/>
          </a:xfrm>
          <a:prstGeom prst="rect">
            <a:avLst/>
          </a:prstGeom>
        </p:spPr>
      </p:pic>
      <p:pic>
        <p:nvPicPr>
          <p:cNvPr id="40" name="Рисунок 39" descr="рассеяный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0112" y="4581128"/>
            <a:ext cx="1557723" cy="2276872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683568" y="404664"/>
            <a:ext cx="4824536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С.Я. Маршак написал много и о многом – от стихотворных подписей в картинках до философских раздумий о жизни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323528" y="3645024"/>
            <a:ext cx="2520280" cy="1887919"/>
            <a:chOff x="323528" y="3645024"/>
            <a:chExt cx="2520280" cy="1887919"/>
          </a:xfrm>
        </p:grpSpPr>
        <p:pic>
          <p:nvPicPr>
            <p:cNvPr id="34" name="Рисунок 33" descr="багаж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528" y="3645024"/>
              <a:ext cx="2520280" cy="188791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403648" y="4005064"/>
              <a:ext cx="621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C00000"/>
                  </a:solidFill>
                </a:rPr>
                <a:t>БАГАЖ</a:t>
              </a:r>
              <a:endParaRPr lang="ru-RU" sz="12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0912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этот дом, нам прослуживший век,</a:t>
            </a:r>
            <a:br>
              <a:rPr lang="ru-RU" dirty="0" smtClean="0"/>
            </a:br>
            <a:r>
              <a:rPr lang="ru-RU" dirty="0" smtClean="0"/>
              <a:t>Почти умеет пользоваться речью…… С.Я. Маршак</a:t>
            </a:r>
            <a:endParaRPr lang="ru-RU" dirty="0"/>
          </a:p>
        </p:txBody>
      </p:sp>
      <p:pic>
        <p:nvPicPr>
          <p:cNvPr id="6" name="Рисунок 5" descr="Ул.Пестеля.jpg"/>
          <p:cNvPicPr>
            <a:picLocks noChangeAspect="1"/>
          </p:cNvPicPr>
          <p:nvPr/>
        </p:nvPicPr>
        <p:blipFill>
          <a:blip r:embed="rId2" cstate="screen"/>
          <a:srcRect t="-1101"/>
          <a:stretch>
            <a:fillRect/>
          </a:stretch>
        </p:blipFill>
        <p:spPr>
          <a:xfrm>
            <a:off x="755576" y="260648"/>
            <a:ext cx="5832648" cy="385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ам.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32040" y="980728"/>
            <a:ext cx="3799101" cy="3143399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5157192"/>
            <a:ext cx="3211760" cy="7269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1927 по 1938 г.  С.Я. Маршак проживал В блестящем Петербурге  на улице Пестеля 14. (11 лет).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3" name="Рисунок 2" descr="узор.gif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339752" y="5429250"/>
                <a:ext cx="1428750" cy="1428750"/>
              </a:xfrm>
              <a:prstGeom prst="rect">
                <a:avLst/>
              </a:prstGeom>
            </p:spPr>
          </p:pic>
          <p:grpSp>
            <p:nvGrpSpPr>
              <p:cNvPr id="4" name="Группа 35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5" name="Рисунок 4" descr="узор.gif"/>
                <p:cNvPicPr>
                  <a:picLocks noChangeAspect="1"/>
                </p:cNvPicPr>
                <p:nvPr/>
              </p:nvPicPr>
              <p:blipFill>
                <a:blip r:embed="rId2" cstate="screen"/>
                <a:stretch>
                  <a:fillRect/>
                </a:stretch>
              </p:blipFill>
              <p:spPr>
                <a:xfrm>
                  <a:off x="3491880" y="4437112"/>
                  <a:ext cx="1428750" cy="1428750"/>
                </a:xfrm>
                <a:prstGeom prst="rect">
                  <a:avLst/>
                </a:prstGeom>
              </p:spPr>
            </p:pic>
            <p:grpSp>
              <p:nvGrpSpPr>
                <p:cNvPr id="6" name="Группа 34"/>
                <p:cNvGrpSpPr/>
                <p:nvPr/>
              </p:nvGrpSpPr>
              <p:grpSpPr>
                <a:xfrm>
                  <a:off x="0" y="0"/>
                  <a:ext cx="9144000" cy="6858000"/>
                  <a:chOff x="0" y="0"/>
                  <a:chExt cx="9144000" cy="6858000"/>
                </a:xfrm>
              </p:grpSpPr>
              <p:pic>
                <p:nvPicPr>
                  <p:cNvPr id="7" name="Рисунок 6" descr="узор.gif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5724128" y="4077072"/>
                    <a:ext cx="1428750" cy="1428750"/>
                  </a:xfrm>
                  <a:prstGeom prst="rect">
                    <a:avLst/>
                  </a:prstGeom>
                </p:spPr>
              </p:pic>
              <p:grpSp>
                <p:nvGrpSpPr>
                  <p:cNvPr id="8" name="Группа 33"/>
                  <p:cNvGrpSpPr/>
                  <p:nvPr/>
                </p:nvGrpSpPr>
                <p:grpSpPr>
                  <a:xfrm>
                    <a:off x="0" y="0"/>
                    <a:ext cx="9144000" cy="6858000"/>
                    <a:chOff x="0" y="0"/>
                    <a:chExt cx="9144000" cy="6858000"/>
                  </a:xfrm>
                </p:grpSpPr>
                <p:pic>
                  <p:nvPicPr>
                    <p:cNvPr id="9" name="Рисунок 5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5508104" y="5429250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" name="Рисунок 7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3563888" y="3284984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" name="Рисунок 10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5652120" y="1700808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" name="Рисунок 11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4499992" y="2420888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Рисунок 12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4644008" y="3861048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Рисунок 13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6588224" y="5429250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Рисунок 14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6588224" y="764704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Рисунок 15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5580112" y="2852936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Рисунок 16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6588224" y="4509120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" name="Рисунок 17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7715250" y="5429250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" name="Рисунок 18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7715250" y="4221088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Рисунок 19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7715250" y="1412776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" name="Рисунок 20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2411760" y="3933056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Рисунок 21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2267744" y="4653136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Рисунок 22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4644008" y="4725144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Рисунок 23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7715250" y="0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Рисунок 24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4283968" y="5429250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Рисунок 25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7715250" y="2852936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Рисунок 26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6660232" y="2132856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Рисунок 27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6660232" y="3356992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Рисунок 28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1331640" y="5429250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Рисунок 29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0" y="5429250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Рисунок 30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1187624" y="4653136"/>
                      <a:ext cx="1428750" cy="14287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Рисунок 31" descr="узор.gif"/>
                    <p:cNvPicPr>
                      <a:picLocks noChangeAspect="1"/>
                    </p:cNvPicPr>
                    <p:nvPr/>
                  </p:nvPicPr>
                  <p:blipFill>
                    <a:blip r:embed="rId2" cstate="screen"/>
                    <a:stretch>
                      <a:fillRect/>
                    </a:stretch>
                  </p:blipFill>
                  <p:spPr>
                    <a:xfrm>
                      <a:off x="3131840" y="5429250"/>
                      <a:ext cx="1428750" cy="1428750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grpSp>
          <p:nvGrpSpPr>
            <p:cNvPr id="40" name="Группа 39"/>
            <p:cNvGrpSpPr/>
            <p:nvPr/>
          </p:nvGrpSpPr>
          <p:grpSpPr>
            <a:xfrm>
              <a:off x="323528" y="332656"/>
              <a:ext cx="7992888" cy="6220564"/>
              <a:chOff x="323528" y="332656"/>
              <a:chExt cx="7992888" cy="6220564"/>
            </a:xfrm>
          </p:grpSpPr>
          <p:pic>
            <p:nvPicPr>
              <p:cNvPr id="33" name="Рисунок 32" descr="портрет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220072" y="332656"/>
                <a:ext cx="2088232" cy="2503875"/>
              </a:xfrm>
              <a:prstGeom prst="rect">
                <a:avLst/>
              </a:prstGeom>
            </p:spPr>
          </p:pic>
          <p:pic>
            <p:nvPicPr>
              <p:cNvPr id="34" name="Рисунок 33" descr="воронеж.jpg"/>
              <p:cNvPicPr>
                <a:picLocks noChangeAspect="1"/>
              </p:cNvPicPr>
              <p:nvPr/>
            </p:nvPicPr>
            <p:blipFill>
              <a:blip r:embed="rId4" cstate="print"/>
              <a:srcRect l="4167" t="4099" r="22919" b="1628"/>
              <a:stretch>
                <a:fillRect/>
              </a:stretch>
            </p:blipFill>
            <p:spPr>
              <a:xfrm>
                <a:off x="323528" y="404664"/>
                <a:ext cx="2520280" cy="496855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chemeClr val="accent3">
                    <a:lumMod val="60000"/>
                    <a:lumOff val="40000"/>
                  </a:schemeClr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3203848" y="2924944"/>
                <a:ext cx="4104456" cy="1152128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b="1" i="1" dirty="0" smtClean="0"/>
                  <a:t>«НЕ мало книжек выпущено мной</a:t>
                </a:r>
              </a:p>
              <a:p>
                <a:r>
                  <a:rPr lang="ru-RU" b="1" i="1" dirty="0" smtClean="0"/>
                  <a:t>Но все они умчались, точно птицы».</a:t>
                </a:r>
                <a:endParaRPr lang="ru-RU" b="1" i="1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39552" y="5445224"/>
                <a:ext cx="460851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i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Памятник в городе ВОРОНЕЖЕ</a:t>
                </a:r>
              </a:p>
              <a:p>
                <a:r>
                  <a:rPr lang="ru-RU" sz="1600" b="1" i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Неутомимому общественному труженику</a:t>
                </a:r>
              </a:p>
              <a:p>
                <a:r>
                  <a:rPr lang="ru-RU" sz="1600" b="1" i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И мудрому наставнику многих писателей. </a:t>
                </a:r>
                <a:r>
                  <a:rPr lang="ru-RU" b="1" i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Человеку большой и глубокой культуры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5508104" y="4797152"/>
                <a:ext cx="2808312" cy="113042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sz="1200" b="1" i="1" dirty="0" smtClean="0">
                    <a:solidFill>
                      <a:srgbClr val="568424"/>
                    </a:solidFill>
                  </a:rPr>
                  <a:t>Пусть каждый день и каждый час</a:t>
                </a:r>
              </a:p>
              <a:p>
                <a:r>
                  <a:rPr lang="ru-RU" sz="1200" b="1" i="1" dirty="0" smtClean="0">
                    <a:solidFill>
                      <a:srgbClr val="568424"/>
                    </a:solidFill>
                  </a:rPr>
                  <a:t>Вам новое добудет.</a:t>
                </a:r>
              </a:p>
              <a:p>
                <a:r>
                  <a:rPr lang="ru-RU" sz="1200" b="1" i="1" dirty="0" smtClean="0">
                    <a:solidFill>
                      <a:srgbClr val="568424"/>
                    </a:solidFill>
                  </a:rPr>
                  <a:t>Пусть добрым будет ум у Вас,</a:t>
                </a:r>
              </a:p>
              <a:p>
                <a:r>
                  <a:rPr lang="ru-RU" sz="1200" b="1" i="1" dirty="0" smtClean="0">
                    <a:solidFill>
                      <a:srgbClr val="568424"/>
                    </a:solidFill>
                  </a:rPr>
                  <a:t>А сердце умным будет.</a:t>
                </a:r>
              </a:p>
              <a:p>
                <a:r>
                  <a:rPr lang="ru-RU" sz="1200" b="1" i="1" dirty="0" smtClean="0">
                    <a:solidFill>
                      <a:srgbClr val="568424"/>
                    </a:solidFill>
                  </a:rPr>
                  <a:t> </a:t>
                </a:r>
                <a:r>
                  <a:rPr lang="ru-RU" sz="1200" b="1" i="1" dirty="0" smtClean="0">
                    <a:solidFill>
                      <a:srgbClr val="568424"/>
                    </a:solidFill>
                  </a:rPr>
                  <a:t>                          С.Я. Маршак.</a:t>
                </a:r>
                <a:endParaRPr lang="ru-RU" sz="1200" b="1" i="1" dirty="0">
                  <a:solidFill>
                    <a:srgbClr val="568424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335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Самуил Яковлевич Маршак      создал огромное количество стихов для детей.</vt:lpstr>
      <vt:lpstr>Своими детскими сказками С.Я. Маршак запросто рисует красочные картинки окружающего мира. Рассказывает интересные и позитивные истории, а так же учит мечтать о будущем.</vt:lpstr>
      <vt:lpstr>Знаменитые сказки</vt:lpstr>
      <vt:lpstr>Слайд 5</vt:lpstr>
      <vt:lpstr>Слайд 6</vt:lpstr>
      <vt:lpstr>Вот этот дом, нам прослуживший век, Почти умеет пользоваться речью…… С.Я. Маршак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Гаврилова</dc:creator>
  <cp:keywords>Для дошкольников, С.Я. Маршак</cp:keywords>
  <cp:lastModifiedBy>User Гаврилова</cp:lastModifiedBy>
  <cp:revision>39</cp:revision>
  <dcterms:created xsi:type="dcterms:W3CDTF">2016-03-07T19:24:46Z</dcterms:created>
  <dcterms:modified xsi:type="dcterms:W3CDTF">2016-03-14T08:24:58Z</dcterms:modified>
</cp:coreProperties>
</file>