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40" r:id="rId3"/>
    <p:sldId id="268" r:id="rId4"/>
    <p:sldId id="323" r:id="rId5"/>
    <p:sldId id="335" r:id="rId6"/>
    <p:sldId id="336" r:id="rId7"/>
    <p:sldId id="338" r:id="rId8"/>
    <p:sldId id="339" r:id="rId9"/>
    <p:sldId id="337" r:id="rId10"/>
    <p:sldId id="342" r:id="rId11"/>
    <p:sldId id="351" r:id="rId12"/>
    <p:sldId id="344" r:id="rId13"/>
    <p:sldId id="346" r:id="rId14"/>
    <p:sldId id="347" r:id="rId15"/>
    <p:sldId id="326" r:id="rId16"/>
    <p:sldId id="327" r:id="rId17"/>
    <p:sldId id="322" r:id="rId18"/>
    <p:sldId id="345" r:id="rId19"/>
    <p:sldId id="332" r:id="rId20"/>
    <p:sldId id="333" r:id="rId21"/>
    <p:sldId id="350" r:id="rId22"/>
    <p:sldId id="286" r:id="rId23"/>
    <p:sldId id="297" r:id="rId24"/>
    <p:sldId id="317" r:id="rId25"/>
    <p:sldId id="348" r:id="rId26"/>
    <p:sldId id="299" r:id="rId27"/>
    <p:sldId id="312" r:id="rId28"/>
    <p:sldId id="313" r:id="rId29"/>
    <p:sldId id="341" r:id="rId30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01"/>
    <a:srgbClr val="00CC66"/>
    <a:srgbClr val="FF5050"/>
    <a:srgbClr val="FD6D55"/>
    <a:srgbClr val="FFE585"/>
    <a:srgbClr val="FFDD61"/>
    <a:srgbClr val="FFD525"/>
    <a:srgbClr val="F4F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6" autoAdjust="0"/>
    <p:restoredTop sz="94660"/>
  </p:normalViewPr>
  <p:slideViewPr>
    <p:cSldViewPr>
      <p:cViewPr>
        <p:scale>
          <a:sx n="76" d="100"/>
          <a:sy n="76" d="100"/>
        </p:scale>
        <p:origin x="-10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758" cy="497126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789" y="0"/>
            <a:ext cx="2953758" cy="497126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CF89B2-B25D-4593-9E99-9F27B5FA4C32}" type="datetimeFigureOut">
              <a:rPr lang="ru-RU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550" tIns="45774" rIns="91550" bIns="4577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94"/>
            <a:ext cx="2953758" cy="497126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789" y="9443794"/>
            <a:ext cx="2953758" cy="497126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21858D-4AFD-46DA-82E0-2B95EC0F6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Обучающие проверочные работы – термин оставляем.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96419-1993-4438-9D7F-F8AC6333FC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3925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525476-22C9-4999-8D52-A22EAF11128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Обучающие проверочные работы – термин оставляем.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181C6-88EB-4186-A2B6-F938DFD226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36A4-4771-4748-8710-D863A04F922D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5BA2-A9F7-48FB-AC81-4F3863076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6546-B260-48E4-8BCA-EE0B374A2A6F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E042-8159-42CE-A9AA-CEB1DF25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DD12-D27E-4FF7-A3BC-43A8AE8163AF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7803-EEEC-45F5-8FAF-FF8525A3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нотекс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21388"/>
            <a:ext cx="1331913" cy="576262"/>
          </a:xfrm>
          <a:prstGeom prst="rect">
            <a:avLst/>
          </a:prstGeom>
          <a:solidFill>
            <a:srgbClr val="8DC7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10" descr="VGlogo_ba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02138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188640"/>
            <a:ext cx="7632000" cy="64807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4976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155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D73F-3EF8-4480-85BA-74E6FD27B1E8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4349-EF3F-40DB-97C8-5F922F92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03F9-18F7-44EE-ADED-71373E149E0E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6645-321B-4CB2-BCF5-D0EE9604C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61BB-6CEF-4BDB-9121-DF04DDC19493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D7B6-97F6-4C02-88CF-9497D8C4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6100-0982-4281-A04E-46B60267FD5D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DAC58-33E1-4B0C-AC22-DF59B56DD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8C3E-3CA2-4F3D-8C63-C56326317736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9B24-010F-40C6-BE94-2C7B51F3C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ABAE-3591-4846-9898-D9B677AC4497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C6C3-2EAB-4DB1-8DFA-EA01E812D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4F53-F382-4BF7-A742-095DF6C7F715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873C-5087-4710-BE66-5D270CAC4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AE15-FCA7-4FBC-9C75-129A6088AA09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419-9DCC-4C4E-B969-D076A743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1A93DF-3223-4EAF-B95A-45610C779B4B}" type="datetime1">
              <a:rPr lang="ru-RU" smtClean="0"/>
              <a:pPr>
                <a:defRPr/>
              </a:pPr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2EB8C-915D-4AE3-B225-774F169D7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6308725"/>
            <a:ext cx="100806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941888"/>
            <a:ext cx="842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250825" y="5949950"/>
            <a:ext cx="3438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000" b="1">
                <a:solidFill>
                  <a:srgbClr val="00B0F0"/>
                </a:solidFill>
              </a:rPr>
              <a:t>МАТЕМАТИКА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313" y="476250"/>
            <a:ext cx="828040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7F7F7F"/>
                </a:solidFill>
              </a:rPr>
              <a:t> </a:t>
            </a:r>
          </a:p>
          <a:p>
            <a:pPr algn="ctr"/>
            <a:endParaRPr lang="ru-RU" sz="3000" b="1">
              <a:solidFill>
                <a:srgbClr val="7F7F7F"/>
              </a:solidFill>
            </a:endParaRPr>
          </a:p>
          <a:p>
            <a:pPr algn="ctr"/>
            <a:endParaRPr lang="ru-RU" sz="3000" b="1">
              <a:solidFill>
                <a:srgbClr val="7F7F7F"/>
              </a:solidFill>
            </a:endParaRPr>
          </a:p>
          <a:p>
            <a:pPr algn="ctr"/>
            <a:endParaRPr lang="ru-RU" sz="3000" b="1">
              <a:solidFill>
                <a:srgbClr val="7F7F7F"/>
              </a:solidFill>
            </a:endParaRPr>
          </a:p>
        </p:txBody>
      </p:sp>
      <p:sp>
        <p:nvSpPr>
          <p:cNvPr id="2060" name="Rectangle 12"/>
          <p:cNvSpPr>
            <a:spLocks noGrp="1"/>
          </p:cNvSpPr>
          <p:nvPr>
            <p:ph type="ctrTitle" idx="4294967295"/>
          </p:nvPr>
        </p:nvSpPr>
        <p:spPr>
          <a:xfrm>
            <a:off x="468313" y="260350"/>
            <a:ext cx="7991475" cy="3673475"/>
          </a:xfrm>
        </p:spPr>
        <p:txBody>
          <a:bodyPr/>
          <a:lstStyle/>
          <a:p>
            <a:r>
              <a:rPr lang="ru-RU" sz="3600" dirty="0" smtClean="0"/>
              <a:t> Комплект "Готовимся к Всероссийской проверочной работе". </a:t>
            </a:r>
            <a:br>
              <a:rPr lang="ru-RU" sz="3600" dirty="0" smtClean="0"/>
            </a:br>
            <a:r>
              <a:rPr lang="ru-RU" sz="3600" dirty="0" smtClean="0"/>
              <a:t>Как помочь ученику успешно справиться с работой по математике? Как предупредить типичные трудности и </a:t>
            </a:r>
            <a:r>
              <a:rPr lang="ru-RU" sz="3600" smtClean="0"/>
              <a:t>ошибки?</a:t>
            </a:r>
            <a:endParaRPr lang="ru-RU" dirty="0" smtClean="0"/>
          </a:p>
        </p:txBody>
      </p:sp>
      <p:sp>
        <p:nvSpPr>
          <p:cNvPr id="2061" name="Rectangle 13"/>
          <p:cNvSpPr>
            <a:spLocks noGrp="1"/>
          </p:cNvSpPr>
          <p:nvPr>
            <p:ph type="subTitle" idx="4294967295"/>
          </p:nvPr>
        </p:nvSpPr>
        <p:spPr>
          <a:xfrm>
            <a:off x="2484438" y="4005263"/>
            <a:ext cx="6400800" cy="175260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              Рыдзе Оксана Анатольевна</a:t>
            </a:r>
            <a:r>
              <a:rPr lang="ru-RU" sz="2400" dirty="0" smtClean="0">
                <a:latin typeface="Arial" charset="0"/>
              </a:rPr>
              <a:t>, к.п.н., ст.н.с. 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 smtClean="0">
                <a:latin typeface="Arial" charset="0"/>
              </a:rPr>
              <a:t>Центра начального общего образования Института стратегии развития образования РАО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>
                <a:latin typeface="Arial" charset="0"/>
              </a:rPr>
              <a:t>«Ошибки и трудности в выполнении итоговых работ можно условно отнести к двум видам: трудности из-за проблем общеучебного характера..и ошибки в применении      предметных знаний и умений» с.55.</a:t>
            </a:r>
          </a:p>
          <a:p>
            <a:r>
              <a:rPr lang="ru-RU" sz="2600" dirty="0" smtClean="0">
                <a:latin typeface="Arial" charset="0"/>
              </a:rPr>
              <a:t>Рубрики «Выполнение работ, составленных по модели обучающей проверочной работы 1» (по разделам курса) и «…работы 2» (чередование разделов, трудные задания – последние)сс.56-60</a:t>
            </a:r>
          </a:p>
          <a:p>
            <a:r>
              <a:rPr lang="ru-RU" sz="2600" dirty="0" smtClean="0">
                <a:latin typeface="Arial" charset="0"/>
              </a:rPr>
              <a:t>Комплекс мер по предупреждению и устранению трудностей – сс.60-61</a:t>
            </a:r>
          </a:p>
          <a:p>
            <a:pPr>
              <a:buNone/>
            </a:pP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224" y="2071678"/>
            <a:ext cx="1364776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Оценка полноты диагностического использования материалов.</a:t>
            </a:r>
            <a:r>
              <a:rPr lang="ru-RU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>«Анализ трудностей, пути их предупреждения и устранения» - раздел методического пособия.</a:t>
            </a:r>
            <a:br>
              <a:rPr lang="ru-RU" sz="2800" dirty="0" smtClean="0">
                <a:solidFill>
                  <a:srgbClr val="0070C0"/>
                </a:solidFill>
                <a:latin typeface="Arial" charset="0"/>
              </a:rPr>
            </a:b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/>
          <a:srcRect l="27759" t="11074" r="29126" b="18052"/>
          <a:stretch>
            <a:fillRect/>
          </a:stretch>
        </p:blipFill>
        <p:spPr bwMode="auto">
          <a:xfrm>
            <a:off x="244475" y="476250"/>
            <a:ext cx="4327525" cy="54737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/>
          <a:srcRect l="28350" t="21410" r="29231" b="7716"/>
          <a:stretch>
            <a:fillRect/>
          </a:stretch>
        </p:blipFill>
        <p:spPr bwMode="auto">
          <a:xfrm>
            <a:off x="4500563" y="476250"/>
            <a:ext cx="4289425" cy="551815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34620" y="637157"/>
            <a:ext cx="3357588" cy="736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6246" y="1500174"/>
            <a:ext cx="1637754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Оценка полноты диагностического использования материалов.</a:t>
            </a:r>
            <a:r>
              <a:rPr lang="ru-RU" sz="1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>«Анализ трудностей, пути их предупреждения и устранения» - раздел методического пособия.</a:t>
            </a:r>
            <a:br>
              <a:rPr lang="ru-RU" sz="2800" dirty="0" smtClean="0">
                <a:solidFill>
                  <a:srgbClr val="0070C0"/>
                </a:solidFill>
                <a:latin typeface="Arial" charset="0"/>
              </a:rPr>
            </a:b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Прямоугольник с длинами сторон 20 мм и 10 мм, изображенный на рисунке, разрезали на два одинаковых квадрата. 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Чему равен периметр одного квадрата?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Ответ: _______________ мм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Запиши в бланк только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(Задание из Проверочной работы по математике. МЦКО, 2015.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Авторы: Рыдзе О.А., Краснянская К.А.)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000372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Прямоугольник с длинами сторон 20 мм и 10 мм, изображенный на рисунке, разрезали на два одинаковых квадрата. 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Чему равен периметр одного квадрата?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    Ответ: ____ мм.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Запиши в бланк только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Раздел курса – «…»,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Планируемый результат – «…»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Уровень сложности – «…»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Предметные умения и действия.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Метапредметные действия и операции.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Предпосылки и причины трудностей.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2214554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Пример.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Длина плавательного бассейна 50 м, а ширина – 25 м. Тренер наблюдает за группой пловцов и обходит  по краю этот бассейн со скоростью  30 м/мин. За сколько минут он один раз обойдет весь бассейн, если будет двигаться с такой же скоростью? </a:t>
            </a:r>
            <a:endParaRPr lang="ru-RU" sz="2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Запиши решение и ответ на обратной стороне бланка тестирования, указав номер задания С5.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(Задание из Проверочной работы по математике. МЦКО, 2015.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Авторы: Рыдзе О.А., Краснянская К.А.)</a:t>
            </a:r>
          </a:p>
          <a:p>
            <a:pPr>
              <a:buNone/>
            </a:pP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Оценивание правильности выполнения задания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Ответ: 5 мин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Возможные способы записи решения: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 1. По действиям: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1) (50+25) ∙ 2 = 150 (м) ,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 150:30= 5(мин)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 2. С помощью числового выражения: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(50+25) ∙ 2 : 30= 5(мин)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 балла – записан  верный ответ и приведено верное решение;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 балл – записан верный ответ, а решение неполное, но в нем нет неверных действий (например, (50+25) ∙ 2 = 150 (м)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0 баллов - записан верный ответ, а объяснение отсутствует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ИЛИ  ответ неправильный  ИЛИ  ответ отсутствует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  <a:endParaRPr lang="ru-RU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5981201" cy="10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1285861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Вар.1501. Длина плавательного бассейна 50 м, а ширина –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25 м. Тренер наблюдает за группой пловцов и обходит  по краю этот бассейн со скоростью  30 м/мин. За сколько минут он один раз обойдет весь бассейн, если будет двигаться с такой же скоростью?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Вар.1502. </a:t>
            </a:r>
            <a:r>
              <a:rPr lang="ru-RU" dirty="0" smtClean="0"/>
              <a:t>Садовник обходит по краю газон прямоугольной формы длиной 40 м и шириной 20 м. Он обошел газон один раз, затратив  3 минуты. С какой скоростью двигался садовник?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929198"/>
            <a:ext cx="64817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Анализ затруднений и их причин </a:t>
            </a:r>
            <a:endParaRPr lang="ru-RU" sz="3600" dirty="0"/>
          </a:p>
        </p:txBody>
      </p:sp>
      <p:sp>
        <p:nvSpPr>
          <p:cNvPr id="102402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Таня записала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пятизначное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нечетное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у которого в разряде сотен стоит цифра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Выбери это число. </a:t>
            </a:r>
          </a:p>
          <a:p>
            <a:pPr>
              <a:buFont typeface="Wingdings" pitchFamily="2" charset="2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1) 4065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14037           3) 48303   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24074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(Задание из Проверочной работы по математике. МЦКО, 2014. </a:t>
            </a:r>
          </a:p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Авторы: Рыдзе О.А., Краснянская К.А.)</a:t>
            </a:r>
          </a:p>
          <a:p>
            <a:pPr>
              <a:buFont typeface="Wingdings" pitchFamily="2" charset="2"/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81265"/>
              </p:ext>
            </p:extLst>
          </p:nvPr>
        </p:nvGraphicFramePr>
        <p:xfrm>
          <a:off x="500034" y="2786058"/>
          <a:ext cx="8141467" cy="3240657"/>
        </p:xfrm>
        <a:graphic>
          <a:graphicData uri="http://schemas.openxmlformats.org/drawingml/2006/table">
            <a:tbl>
              <a:tblPr/>
              <a:tblGrid>
                <a:gridCol w="1957083"/>
                <a:gridCol w="2812982"/>
                <a:gridCol w="2040585"/>
                <a:gridCol w="1330817"/>
              </a:tblGrid>
              <a:tr h="1203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Свойство числа (заданное)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Свойство числа (выбранное учеником)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Сколько учеников выбрали?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Пятизначное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Четырехзначное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Нечетное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Четное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 в разряде сотен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в разряде десятков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77032B57-91C7-4CC5-B948-541AA3741F8B}" type="slidenum">
              <a:rPr lang="ru-RU" sz="1200">
                <a:solidFill>
                  <a:schemeClr val="accent1">
                    <a:shade val="75000"/>
                  </a:schemeClr>
                </a:solidFill>
              </a:rPr>
              <a:pPr algn="r">
                <a:defRPr/>
              </a:pPr>
              <a:t>18</a:t>
            </a:fld>
            <a:endParaRPr lang="ru-RU" sz="120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Выбор приоритетных разделов содержания для итогового повторения. </a:t>
            </a:r>
            <a:br>
              <a:rPr lang="ru-RU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«Работа с текстовыми задачами» </a:t>
            </a:r>
            <a:endParaRPr lang="ru-RU" sz="2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2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4643470"/>
                <a:gridCol w="2185974"/>
              </a:tblGrid>
              <a:tr h="111442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Плани-руемый</a:t>
                      </a:r>
                      <a:r>
                        <a:rPr lang="ru-RU" baseline="0" dirty="0" smtClean="0"/>
                        <a:t>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Объекты контроля в Проверочной</a:t>
                      </a:r>
                      <a:r>
                        <a:rPr lang="ru-RU" baseline="0" dirty="0" smtClean="0"/>
                        <a:t> работе 2015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региона</a:t>
                      </a:r>
                    </a:p>
                    <a:p>
                      <a:pPr algn="ctr"/>
                      <a:r>
                        <a:rPr lang="ru-RU" dirty="0" smtClean="0"/>
                        <a:t>(% успешного</a:t>
                      </a:r>
                      <a:r>
                        <a:rPr lang="ru-RU" baseline="0" dirty="0" smtClean="0"/>
                        <a:t> выполнения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3.1.1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Анализировать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задачу, устанавливать зависимость между величинами, взаимосвязь между условием и вопросом задачи, решать задачи арифметическим способом (в 1-2 действия), объяснять решение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Планировать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 решения задачи, оценивать правильность хода решения и реальность ответа на вопрос задачи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0068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3.1.3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Решать задачи на нахождение доли величины и величины по значению ее доли (половина, треть, четверть, пятая, десятая часть)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dirty="0" smtClean="0"/>
              <a:t>«Проблема выбора»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3578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«Низкая эффективность усилий по реформированию образования во многом стала следствием недостаточной научной обоснованности.</a:t>
            </a:r>
            <a:r>
              <a:rPr lang="en-US" dirty="0" smtClean="0"/>
              <a:t>&lt;&gt; </a:t>
            </a:r>
            <a:r>
              <a:rPr lang="ru-RU" dirty="0" smtClean="0"/>
              <a:t>ФГОС…не обеспечен ни соответствующими новыми технологиями, ни дидактическими средствами. Это должно было выявиться на стадии экспериментального внедрения…</a:t>
            </a:r>
            <a:r>
              <a:rPr lang="ru-RU" sz="2400" dirty="0" smtClean="0"/>
              <a:t>»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dirty="0" err="1" smtClean="0"/>
              <a:t>Бозиев</a:t>
            </a:r>
            <a:r>
              <a:rPr lang="en-US" dirty="0" smtClean="0"/>
              <a:t> </a:t>
            </a:r>
            <a:r>
              <a:rPr lang="ru-RU" dirty="0" smtClean="0"/>
              <a:t>Р.С., Донцов А.И.  </a:t>
            </a:r>
            <a:r>
              <a:rPr lang="ru-RU" sz="2400" dirty="0" smtClean="0"/>
              <a:t>Отечественная педагогика и образование: между прошлым и будущим// Педагогика, 2016, №1, с.3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3" name="Group 43"/>
          <p:cNvGraphicFramePr>
            <a:graphicFrameLocks noGrp="1"/>
          </p:cNvGraphicFramePr>
          <p:nvPr>
            <p:ph idx="1"/>
          </p:nvPr>
        </p:nvGraphicFramePr>
        <p:xfrm>
          <a:off x="428626" y="142876"/>
          <a:ext cx="8429627" cy="6215082"/>
        </p:xfrm>
        <a:graphic>
          <a:graphicData uri="http://schemas.openxmlformats.org/drawingml/2006/table">
            <a:tbl>
              <a:tblPr/>
              <a:tblGrid>
                <a:gridCol w="642939"/>
                <a:gridCol w="857251"/>
                <a:gridCol w="6929437"/>
              </a:tblGrid>
              <a:tr h="560070">
                <a:tc gridSpan="3">
                  <a:txBody>
                    <a:bodyPr/>
                    <a:lstStyle>
                      <a:lvl1pPr marL="914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914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  <a:p>
                      <a:pPr marL="914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101725" algn="l"/>
                        </a:tabLst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Фрагмент кодификатора. </a:t>
                      </a:r>
                    </a:p>
                    <a:p>
                      <a:pPr marL="914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101725" algn="l"/>
                        </a:tabLst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«РАБОТА С ТЕКСТОВЫМИ ЗАДАЧАМИ»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20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Выпускник научится –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1578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marL="200025"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000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анализировать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задачу,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устанавливать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зависимость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между величинами, взаимосвязь между условием и вопросом задачи;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решать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задачи арифметическим способом (в 1-2 действия),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объяснять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решение (ответ)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71504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3.1.2.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00025"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000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планировать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ход решения задачи,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оценивать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правильность хода решения и реальность ответа на вопрос задачи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62036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3.1.3.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00025"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000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понимать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смысл доли величины,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решать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задачи на нахождение доли величины и величины по значению ее доли (половина, треть, четверть, пятая, десятая часть)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28628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Выпускник получит возможность научиться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marL="630238" indent="-609600"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630238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решать</a:t>
                      </a: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задачи в 3-4 действия;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8628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3.2.2.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alt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находить</a:t>
                      </a:r>
                      <a:r>
                        <a:rPr kumimoji="0" lang="ru-RU" alt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разные способы решения задачи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28694"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marL="25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298700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98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решать</a:t>
                      </a:r>
                      <a:r>
                        <a:rPr kumimoji="0" lang="ru-RU" alt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текстовые задачи, связанные с прикидкой и округлением результата, недостатком или лишними данными, а также имеющие несколько решений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688" y="142852"/>
            <a:ext cx="8858312" cy="1143000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Работа с текстовыми задачами. </a:t>
            </a:r>
            <a:br>
              <a:rPr lang="ru-RU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Представленность в Рабочей тетради</a:t>
            </a:r>
            <a:endParaRPr lang="ru-RU" sz="3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63731" y="-106266"/>
            <a:ext cx="1787777" cy="700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 rot="5400000">
            <a:off x="3250396" y="-1678816"/>
            <a:ext cx="1214445" cy="714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47369"/>
          <a:stretch>
            <a:fillRect/>
          </a:stretch>
        </p:blipFill>
        <p:spPr bwMode="auto">
          <a:xfrm rot="5400000">
            <a:off x="3107520" y="1250143"/>
            <a:ext cx="1571637" cy="721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7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286256"/>
            <a:ext cx="1571604" cy="20565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72560" cy="1357322"/>
          </a:xfrm>
        </p:spPr>
        <p:txBody>
          <a:bodyPr/>
          <a:lstStyle/>
          <a:p>
            <a:r>
              <a:rPr lang="ru-RU" sz="2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Дифференцированный подход к повторению (учет особенностей овладения планируемыми результатами)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7821636" cy="450059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понимания к знанию, от воспроизведения к применению в нестандартной ситуации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Базовый и повышенный уровень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Включение четвероклассника в самостоятельный учебный труд: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совместной, групповой, парной работы к самостоятельной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Самоконтроль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достижений по разделу курса математики.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Индивидуализированная работа по объяснению и устранению трудностей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4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357694"/>
            <a:ext cx="1809750" cy="2354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42852"/>
            <a:ext cx="6858048" cy="3560023"/>
          </a:xfrm>
        </p:spPr>
      </p:pic>
      <p:pic>
        <p:nvPicPr>
          <p:cNvPr id="57349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66"/>
            <a:ext cx="1306450" cy="18033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8804" y="3643314"/>
            <a:ext cx="711519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8388" y="2000240"/>
            <a:ext cx="1255611" cy="1643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Базовый и повышенный уровень трудности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630" y="1645761"/>
            <a:ext cx="74447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550" y="4929198"/>
            <a:ext cx="1306450" cy="18033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b="41429"/>
          <a:stretch>
            <a:fillRect/>
          </a:stretch>
        </p:blipFill>
        <p:spPr bwMode="auto">
          <a:xfrm>
            <a:off x="214282" y="1285861"/>
            <a:ext cx="614366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совместной, групповой, парной работы к самостоятельной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Методическое пособие, с. 57. :«Наиболее трудным (выполнили только 45% четвероклассников)  может оказаться задание № 11…Основная ошибка школьников…»</a:t>
            </a: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E9B24-010F-40C6-BE94-2C7B51F3CCF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00108"/>
            <a:ext cx="1637754" cy="2143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14422"/>
            <a:ext cx="7643866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14818"/>
            <a:ext cx="1306450" cy="18033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 совместной, групповой, парной работы к самостоятельной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318139" cy="521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Индивидуальная работа по выявлению и устранению трудностей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7007"/>
            <a:ext cx="6627835" cy="667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86256"/>
            <a:ext cx="1449651" cy="2000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9150" y="1722438"/>
            <a:ext cx="5784850" cy="311150"/>
          </a:xfrm>
          <a:prstGeom prst="rect">
            <a:avLst/>
          </a:prstGeom>
          <a:solidFill>
            <a:srgbClr val="FD6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РАБОЧАЯ ТЕТРАДЬ</a:t>
            </a:r>
          </a:p>
        </p:txBody>
      </p:sp>
      <p:pic>
        <p:nvPicPr>
          <p:cNvPr id="14341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2767013" cy="3817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403350" y="144463"/>
            <a:ext cx="748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5C01"/>
                </a:solidFill>
              </a:rPr>
              <a:t> </a:t>
            </a:r>
            <a:endParaRPr lang="ru-RU" altLang="ru-RU" sz="2400" b="1">
              <a:solidFill>
                <a:srgbClr val="FF5C01"/>
              </a:solidFill>
            </a:endParaRPr>
          </a:p>
        </p:txBody>
      </p:sp>
      <p:pic>
        <p:nvPicPr>
          <p:cNvPr id="14343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50813"/>
            <a:ext cx="8239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913" y="1462088"/>
            <a:ext cx="825500" cy="430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34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7413" y="1490663"/>
            <a:ext cx="3127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6162675"/>
            <a:ext cx="10080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r>
              <a:rPr lang="ru-RU" sz="4000" smtClean="0"/>
              <a:t>Содержание учебных материалов</a:t>
            </a:r>
          </a:p>
        </p:txBody>
      </p:sp>
      <p:sp>
        <p:nvSpPr>
          <p:cNvPr id="14353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3563938" y="2133600"/>
            <a:ext cx="5256212" cy="4525963"/>
          </a:xfrm>
        </p:spPr>
        <p:txBody>
          <a:bodyPr/>
          <a:lstStyle/>
          <a:p>
            <a:r>
              <a:rPr lang="ru-RU" sz="2800" dirty="0" smtClean="0"/>
              <a:t>Тренировочные задания</a:t>
            </a:r>
          </a:p>
          <a:p>
            <a:r>
              <a:rPr lang="ru-RU" sz="2800" dirty="0" smtClean="0"/>
              <a:t>Мини-работы и Карточки самопроверки</a:t>
            </a:r>
            <a:r>
              <a:rPr lang="en-US" sz="2800" dirty="0" smtClean="0"/>
              <a:t> </a:t>
            </a:r>
            <a:r>
              <a:rPr lang="ru-RU" sz="2800" dirty="0" smtClean="0"/>
              <a:t>к ним</a:t>
            </a:r>
          </a:p>
          <a:p>
            <a:r>
              <a:rPr lang="ru-RU" sz="2800" dirty="0" smtClean="0"/>
              <a:t>Обучающие проверочные работы. Ответы и комментарии </a:t>
            </a:r>
          </a:p>
          <a:p>
            <a:r>
              <a:rPr lang="ru-RU" sz="2400" dirty="0" smtClean="0"/>
              <a:t>Инструкции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213"/>
            <a:ext cx="4427538" cy="311150"/>
          </a:xfrm>
          <a:prstGeom prst="rect">
            <a:avLst/>
          </a:prstGeom>
          <a:solidFill>
            <a:srgbClr val="FD6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b="1">
                <a:solidFill>
                  <a:schemeClr val="bg1"/>
                </a:solidFill>
                <a:latin typeface="Arial" charset="0"/>
                <a:cs typeface="Arial" charset="0"/>
              </a:rPr>
              <a:t>           РАБОЧАЯ ТЕТРАДЬ</a:t>
            </a:r>
          </a:p>
        </p:txBody>
      </p:sp>
      <p:pic>
        <p:nvPicPr>
          <p:cNvPr id="5125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2" y="2492374"/>
            <a:ext cx="2646183" cy="36512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126" name="Прямоугольник 1"/>
          <p:cNvSpPr>
            <a:spLocks noChangeArrowheads="1"/>
          </p:cNvSpPr>
          <p:nvPr/>
        </p:nvSpPr>
        <p:spPr bwMode="auto">
          <a:xfrm>
            <a:off x="1403350" y="144463"/>
            <a:ext cx="7485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FF5C01"/>
                </a:solidFill>
              </a:rPr>
              <a:t> «ГОТОВИМСЯ </a:t>
            </a:r>
          </a:p>
          <a:p>
            <a:r>
              <a:rPr lang="ru-RU" altLang="ru-RU" sz="2400" b="1">
                <a:solidFill>
                  <a:srgbClr val="FF5C01"/>
                </a:solidFill>
              </a:rPr>
              <a:t>К ВСЕРОССИЙСКОЙ ПРОВЕРОЧНОЙ РАБОТЕ»</a:t>
            </a:r>
          </a:p>
        </p:txBody>
      </p:sp>
      <p:pic>
        <p:nvPicPr>
          <p:cNvPr id="5127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50813"/>
            <a:ext cx="8239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913" y="1462088"/>
            <a:ext cx="825500" cy="430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9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7413" y="1490663"/>
            <a:ext cx="3127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6162675"/>
            <a:ext cx="10080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1330324" y="-211137"/>
            <a:ext cx="436563" cy="3100388"/>
          </a:xfrm>
          <a:prstGeom prst="round2SameRect">
            <a:avLst/>
          </a:prstGeom>
          <a:solidFill>
            <a:srgbClr val="FFE5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33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571744"/>
            <a:ext cx="3063872" cy="4009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27538" y="1963738"/>
            <a:ext cx="4716462" cy="312737"/>
          </a:xfrm>
          <a:prstGeom prst="rect">
            <a:avLst/>
          </a:prstGeom>
          <a:solidFill>
            <a:srgbClr val="FD6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МЕТОДИЧЕСКИЕ РЕКОМЕНДАЦИИ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3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Расширение дидактического сопровождения итогового повторения в 4 классе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472518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этап – </a:t>
            </a:r>
            <a:r>
              <a:rPr lang="ru-RU" dirty="0" smtClean="0">
                <a:solidFill>
                  <a:srgbClr val="0070C0"/>
                </a:solidFill>
              </a:rPr>
              <a:t>отбор дидактических (измерительных) материалов.</a:t>
            </a:r>
          </a:p>
          <a:p>
            <a:pPr marL="36000">
              <a:spcBef>
                <a:spcPts val="0"/>
              </a:spcBef>
              <a:buNone/>
            </a:pPr>
            <a:r>
              <a:rPr lang="ru-RU" dirty="0" smtClean="0"/>
              <a:t>2 этап – </a:t>
            </a:r>
            <a:r>
              <a:rPr lang="ru-RU" dirty="0" smtClean="0">
                <a:solidFill>
                  <a:srgbClr val="7030A0"/>
                </a:solidFill>
              </a:rPr>
              <a:t>оценка полноты диагностического использования материалов</a:t>
            </a:r>
            <a:r>
              <a:rPr lang="ru-RU" dirty="0" smtClean="0"/>
              <a:t>.</a:t>
            </a:r>
          </a:p>
          <a:p>
            <a:pPr marL="36000">
              <a:spcBef>
                <a:spcPts val="0"/>
              </a:spcBef>
            </a:pPr>
            <a:r>
              <a:rPr lang="ru-RU" sz="2600" dirty="0" smtClean="0"/>
              <a:t>Какие достижения (!) трудности предметного и метапредметного характера выявляет?</a:t>
            </a:r>
          </a:p>
          <a:p>
            <a:pPr marL="36000">
              <a:spcBef>
                <a:spcPts val="0"/>
              </a:spcBef>
            </a:pPr>
            <a:r>
              <a:rPr lang="ru-RU" sz="2600" dirty="0" smtClean="0"/>
              <a:t>Обозначены ли пути преодоления/предупреждения трудностей?</a:t>
            </a:r>
          </a:p>
          <a:p>
            <a:pPr marL="36000">
              <a:spcBef>
                <a:spcPts val="0"/>
              </a:spcBef>
            </a:pPr>
            <a:r>
              <a:rPr lang="ru-RU" sz="2600" dirty="0" smtClean="0"/>
              <a:t>Сложен ли механизм использования?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FF5C01"/>
                </a:solidFill>
              </a:rPr>
              <a:t>3 этап – использование комплекта пособий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ru-RU" sz="2600" dirty="0" smtClean="0">
                <a:solidFill>
                  <a:srgbClr val="0070C0"/>
                </a:solidFill>
                <a:latin typeface="Arial" charset="0"/>
              </a:rPr>
              <a:t>Отбор измерительных материалов.</a:t>
            </a:r>
            <a:br>
              <a:rPr lang="ru-RU" sz="26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Arial" charset="0"/>
              </a:rPr>
              <a:t>Обучающие проверочные работы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Оценка знаний </a:t>
            </a:r>
            <a:r>
              <a:rPr lang="ru-RU" b="1" dirty="0" smtClean="0">
                <a:latin typeface="Arial" charset="0"/>
              </a:rPr>
              <a:t>по всем </a:t>
            </a:r>
            <a:r>
              <a:rPr lang="ru-RU" dirty="0" smtClean="0">
                <a:latin typeface="Arial" charset="0"/>
              </a:rPr>
              <a:t>разделам программы</a:t>
            </a:r>
          </a:p>
          <a:p>
            <a:r>
              <a:rPr lang="ru-RU" altLang="ru-RU" dirty="0" smtClean="0">
                <a:latin typeface="Arial" charset="0"/>
              </a:rPr>
              <a:t>Две </a:t>
            </a:r>
            <a:r>
              <a:rPr lang="ru-RU" altLang="ru-RU" b="1" dirty="0" smtClean="0">
                <a:latin typeface="Arial" charset="0"/>
              </a:rPr>
              <a:t>разные</a:t>
            </a:r>
            <a:r>
              <a:rPr lang="ru-RU" altLang="ru-RU" dirty="0" smtClean="0">
                <a:latin typeface="Arial" charset="0"/>
              </a:rPr>
              <a:t> модели работ </a:t>
            </a:r>
          </a:p>
          <a:p>
            <a:r>
              <a:rPr lang="ru-RU" altLang="ru-RU" dirty="0" smtClean="0">
                <a:latin typeface="Arial" charset="0"/>
              </a:rPr>
              <a:t>2 варианта,</a:t>
            </a:r>
            <a:r>
              <a:rPr lang="ru-RU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инструкция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b="1" dirty="0" smtClean="0">
                <a:latin typeface="Arial" charset="0"/>
              </a:rPr>
              <a:t>оценивание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000504"/>
            <a:ext cx="1809750" cy="2497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143932" cy="13826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charset="0"/>
              </a:rPr>
              <a:t>Отбор измерительных материалов</a:t>
            </a:r>
            <a:r>
              <a:rPr lang="ru-RU" sz="3200" dirty="0" smtClean="0">
                <a:solidFill>
                  <a:srgbClr val="0070C0"/>
                </a:solidFill>
                <a:latin typeface="Arial" charset="0"/>
              </a:rPr>
              <a:t>. </a:t>
            </a:r>
            <a:br>
              <a:rPr lang="ru-RU" sz="3200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charset="0"/>
              </a:rPr>
              <a:t>Мини-работа</a:t>
            </a:r>
            <a:br>
              <a:rPr lang="ru-RU" sz="3200" dirty="0" smtClean="0">
                <a:solidFill>
                  <a:srgbClr val="0070C0"/>
                </a:solidFill>
                <a:latin typeface="Arial" charset="0"/>
              </a:rPr>
            </a:b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286808" cy="409575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Оперативность.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4-6 заданий на 8-20 минут урока.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Полнота и содержательность: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одному заданию базового уровня к каждому планируемому результату данного раздела курса.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одно задание повышенного уровня к одному из планируемых результатов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Включение ученика в анализ достижений: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карточка для самопроверки. </a:t>
            </a:r>
          </a:p>
          <a:p>
            <a:pPr>
              <a:buNone/>
            </a:pPr>
            <a:r>
              <a:rPr lang="ru-RU" sz="2000" dirty="0" smtClean="0">
                <a:latin typeface="Arial" charset="0"/>
              </a:rPr>
              <a:t>     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17" descr="D:\ВПР\обложки 14.08\ВПР Облож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7743" y="4694559"/>
            <a:ext cx="1452560" cy="20042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142852"/>
            <a:ext cx="825500" cy="4302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 descr="P:\Портфель\Издательский портфель\_Проекты\Всероссийские проверочные работы\ВПР_Развороты\Математика_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4464050" cy="57594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/>
        </p:spPr>
      </p:pic>
      <p:pic>
        <p:nvPicPr>
          <p:cNvPr id="15" name="Picture 4" descr="P:\Портфель\Издательский портфель\_Проекты\Всероссийские проверочные работы\ВПР_Развороты\Математика_1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4460875" cy="57594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42852"/>
            <a:ext cx="600079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Фрагмент мини-работы и карточки самопроверки к ней</a:t>
            </a:r>
            <a:endParaRPr lang="ru-RU" dirty="0"/>
          </a:p>
        </p:txBody>
      </p:sp>
      <p:pic>
        <p:nvPicPr>
          <p:cNvPr id="8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76" y="142852"/>
            <a:ext cx="3127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Оценка полноты диагностического использования материалов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3000" dirty="0" smtClean="0">
                <a:solidFill>
                  <a:srgbClr val="0070C0"/>
                </a:solidFill>
                <a:latin typeface="Arial" charset="0"/>
              </a:rPr>
              <a:t>Обучающие проверочные работы</a:t>
            </a:r>
            <a:r>
              <a:rPr lang="ru-RU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План работы.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Распределение заданий: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- по разделам содержания курса математики;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	- по форме представления и оформления учеником;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	- по уровню сложности.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Оценивание.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8C6C3-2EAB-4DB1-8DFA-EA01E812D4D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5344"/>
          <a:stretch>
            <a:fillRect/>
          </a:stretch>
        </p:blipFill>
        <p:spPr bwMode="auto">
          <a:xfrm rot="5400000">
            <a:off x="642910" y="1142984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4349-EF3F-40DB-97C8-5F922F92689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Picture 2" descr="D:\ВПР\обложки 14.08\ВПРОбложкаМ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43314"/>
            <a:ext cx="2026628" cy="26520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Оценка полноты диагностического использования материалов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Arial" charset="0"/>
              </a:rPr>
              <a:t> Мини-работы</a:t>
            </a:r>
            <a: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1145</Words>
  <Application>Microsoft Office PowerPoint</Application>
  <PresentationFormat>Экран (4:3)</PresentationFormat>
  <Paragraphs>210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Комплект "Готовимся к Всероссийской проверочной работе".  Как помочь ученику успешно справиться с работой по математике? Как предупредить типичные трудности и ошибки?</vt:lpstr>
      <vt:lpstr>«Проблема выбора»</vt:lpstr>
      <vt:lpstr>Презентация PowerPoint</vt:lpstr>
      <vt:lpstr>Расширение дидактического сопровождения итогового повторения в 4 классе</vt:lpstr>
      <vt:lpstr>Отбор измерительных материалов. Обучающие проверочные работы</vt:lpstr>
      <vt:lpstr> Отбор измерительных материалов.  Мини-работа </vt:lpstr>
      <vt:lpstr>Презентация PowerPoint</vt:lpstr>
      <vt:lpstr>Оценка полноты диагностического использования материалов. Обучающие проверочные работы  </vt:lpstr>
      <vt:lpstr>Оценка полноты диагностического использования материалов. Мини-работы  </vt:lpstr>
      <vt:lpstr> Оценка полноты диагностического использования материалов.  «Анализ трудностей, пути их предупреждения и устранения» - раздел методического пособия. </vt:lpstr>
      <vt:lpstr>Презентация PowerPoint</vt:lpstr>
      <vt:lpstr> Оценка полноты диагностического использования материалов.  «Анализ трудностей, пути их предупреждения и устранения» - раздел методического пособия. </vt:lpstr>
      <vt:lpstr>Анализ затруднений и их причин </vt:lpstr>
      <vt:lpstr>Анализ затруднений и их причин </vt:lpstr>
      <vt:lpstr>Анализ затруднений и их причин </vt:lpstr>
      <vt:lpstr>Анализ затруднений и их причин </vt:lpstr>
      <vt:lpstr>Анализ затруднений и их причин </vt:lpstr>
      <vt:lpstr>Анализ затруднений и их причин </vt:lpstr>
      <vt:lpstr>Выбор приоритетных разделов содержания для итогового повторения.  «Работа с текстовыми задачами» </vt:lpstr>
      <vt:lpstr>Презентация PowerPoint</vt:lpstr>
      <vt:lpstr>Работа с текстовыми задачами.  Представленность в Рабочей тетради</vt:lpstr>
      <vt:lpstr>Дифференцированный подход к повторению (учет особенностей овладения планируемыми результатами)</vt:lpstr>
      <vt:lpstr>Презентация PowerPoint</vt:lpstr>
      <vt:lpstr>Базовый и повышенный уровень трудности</vt:lpstr>
      <vt:lpstr>От совместной, групповой, парной работы к самостоятельной</vt:lpstr>
      <vt:lpstr>Презентация PowerPoint</vt:lpstr>
      <vt:lpstr>Презентация PowerPoint</vt:lpstr>
      <vt:lpstr>Презентация PowerPoint</vt:lpstr>
      <vt:lpstr>Содержание учебных материалов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Копьева</dc:creator>
  <cp:lastModifiedBy>User</cp:lastModifiedBy>
  <cp:revision>193</cp:revision>
  <cp:lastPrinted>2015-09-09T11:31:11Z</cp:lastPrinted>
  <dcterms:created xsi:type="dcterms:W3CDTF">2015-08-25T07:58:23Z</dcterms:created>
  <dcterms:modified xsi:type="dcterms:W3CDTF">2016-03-20T12:12:50Z</dcterms:modified>
</cp:coreProperties>
</file>