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notesMasterIdLst>
    <p:notesMasterId r:id="rId14"/>
  </p:notesMasterIdLst>
  <p:sldIdLst>
    <p:sldId id="257" r:id="rId2"/>
    <p:sldId id="256" r:id="rId3"/>
    <p:sldId id="259" r:id="rId4"/>
    <p:sldId id="258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70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00CC"/>
    <a:srgbClr val="0033CC"/>
    <a:srgbClr val="008000"/>
    <a:srgbClr val="A50021"/>
    <a:srgbClr val="CCCCFF"/>
    <a:srgbClr val="99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32" autoAdjust="0"/>
    <p:restoredTop sz="94618" autoAdjust="0"/>
  </p:normalViewPr>
  <p:slideViewPr>
    <p:cSldViewPr>
      <p:cViewPr varScale="1">
        <p:scale>
          <a:sx n="83" d="100"/>
          <a:sy n="83" d="100"/>
        </p:scale>
        <p:origin x="-46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7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ahoma" charset="0"/>
              </a:defRPr>
            </a:lvl1pPr>
          </a:lstStyle>
          <a:p>
            <a:pPr>
              <a:defRPr/>
            </a:pPr>
            <a:fld id="{74CC01D9-68C9-49FE-ADFA-74DBC0BD1134}" type="datetimeFigureOut">
              <a:rPr lang="ru-RU"/>
              <a:pPr>
                <a:defRPr/>
              </a:pPr>
              <a:t>21.05.2013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ahoma" charset="0"/>
              </a:defRPr>
            </a:lvl1pPr>
          </a:lstStyle>
          <a:p>
            <a:pPr>
              <a:defRPr/>
            </a:pPr>
            <a:fld id="{63AB0FEA-914C-443B-9457-CA12F1E801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4B4D0F4-AC5D-4726-9B3B-9A913B524371}" type="slidenum">
              <a:rPr lang="ru-RU" smtClean="0">
                <a:latin typeface="Tahoma" pitchFamily="34" charset="0"/>
              </a:rPr>
              <a:pPr/>
              <a:t>1</a:t>
            </a:fld>
            <a:endParaRPr lang="ru-RU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6B39381-D33C-456C-BB56-24766A37C499}" type="slidenum">
              <a:rPr lang="ru-RU" smtClean="0">
                <a:latin typeface="Tahoma" pitchFamily="34" charset="0"/>
              </a:rPr>
              <a:pPr/>
              <a:t>10</a:t>
            </a:fld>
            <a:endParaRPr lang="ru-RU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6E0EA68-7409-486E-89B7-E976BF8FC77A}" type="slidenum">
              <a:rPr lang="ru-RU" smtClean="0">
                <a:latin typeface="Tahoma" pitchFamily="34" charset="0"/>
              </a:rPr>
              <a:pPr/>
              <a:t>11</a:t>
            </a:fld>
            <a:endParaRPr lang="ru-RU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4BDC4CC-0105-4BFE-A930-1D2487E09345}" type="slidenum">
              <a:rPr lang="ru-RU" smtClean="0">
                <a:latin typeface="Tahoma" pitchFamily="34" charset="0"/>
              </a:rPr>
              <a:pPr/>
              <a:t>12</a:t>
            </a:fld>
            <a:endParaRPr lang="ru-RU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9B494E8-6D23-4B5C-98B0-10524A9D47A1}" type="slidenum">
              <a:rPr lang="ru-RU" smtClean="0">
                <a:latin typeface="Tahoma" pitchFamily="34" charset="0"/>
              </a:rPr>
              <a:pPr/>
              <a:t>2</a:t>
            </a:fld>
            <a:endParaRPr lang="ru-RU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C97EA3A-7D52-4679-8892-28DE71F358BF}" type="slidenum">
              <a:rPr lang="ru-RU" smtClean="0">
                <a:latin typeface="Tahoma" pitchFamily="34" charset="0"/>
              </a:rPr>
              <a:pPr/>
              <a:t>3</a:t>
            </a:fld>
            <a:endParaRPr lang="ru-RU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4663A35-00FD-4383-B957-6008D92661FF}" type="slidenum">
              <a:rPr lang="ru-RU" smtClean="0">
                <a:latin typeface="Tahoma" pitchFamily="34" charset="0"/>
              </a:rPr>
              <a:pPr/>
              <a:t>4</a:t>
            </a:fld>
            <a:endParaRPr lang="ru-RU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10079F4-AB1B-467E-BF1B-B23666A7016E}" type="slidenum">
              <a:rPr lang="ru-RU" smtClean="0">
                <a:latin typeface="Tahoma" pitchFamily="34" charset="0"/>
              </a:rPr>
              <a:pPr/>
              <a:t>5</a:t>
            </a:fld>
            <a:endParaRPr lang="ru-RU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638B5F2-839B-44D7-B60D-F0970781925E}" type="slidenum">
              <a:rPr lang="ru-RU" smtClean="0">
                <a:latin typeface="Tahoma" pitchFamily="34" charset="0"/>
              </a:rPr>
              <a:pPr/>
              <a:t>6</a:t>
            </a:fld>
            <a:endParaRPr lang="ru-RU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3BA5A0-6BD5-409C-976C-7DE358E418A2}" type="slidenum">
              <a:rPr lang="ru-RU" smtClean="0">
                <a:latin typeface="Tahoma" pitchFamily="34" charset="0"/>
              </a:rPr>
              <a:pPr/>
              <a:t>7</a:t>
            </a:fld>
            <a:endParaRPr lang="ru-RU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1FFAFBE-7476-4095-A4CC-D367C39F2FFE}" type="slidenum">
              <a:rPr lang="ru-RU" smtClean="0">
                <a:latin typeface="Tahoma" pitchFamily="34" charset="0"/>
              </a:rPr>
              <a:pPr/>
              <a:t>8</a:t>
            </a:fld>
            <a:endParaRPr lang="ru-RU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36AB8A-E0BC-42CB-A839-76BDE890BEA1}" type="slidenum">
              <a:rPr lang="ru-RU" smtClean="0">
                <a:latin typeface="Tahoma" pitchFamily="34" charset="0"/>
              </a:rPr>
              <a:pPr/>
              <a:t>9</a:t>
            </a:fld>
            <a:endParaRPr lang="ru-RU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741C1-F916-4B7B-9B65-57EF2E8578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B28F9-DD90-4282-AE1A-B279990B4A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AC832-F85D-4A7D-B6B4-4E345B0BC2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57404-7BA3-463E-B278-E0316E3AAA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0F8E6-03FF-4BC6-9F52-491F0623C8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6253D-2048-4BF9-B3C7-C91A526EBB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5DA0C-CEE9-41ED-9A2B-E35370865B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229BE-098D-4C49-B476-4569B6C1A7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C65E7-3296-4AC3-9A7C-6175C0E795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BD8D4-B4F6-4128-A3A4-5C8A36EACB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4565C-9E38-4466-8E0D-636635A804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ahoma" charset="0"/>
              </a:defRPr>
            </a:lvl1pPr>
          </a:lstStyle>
          <a:p>
            <a:pPr>
              <a:defRPr/>
            </a:pPr>
            <a:fld id="{FB0BC2DF-36F8-4975-9E51-F85393017E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01%20&#1044;&#1086;&#1088;&#1086;&#1078;&#1082;&#1072;%201%20_mix.mp3" TargetMode="Externa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1">
          <a:gsLst>
            <a:gs pos="0">
              <a:srgbClr val="99CC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 smtClean="0">
              <a:solidFill>
                <a:srgbClr val="C00000"/>
              </a:solidFill>
            </a:endParaRPr>
          </a:p>
        </p:txBody>
      </p:sp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1371600" y="5445125"/>
            <a:ext cx="6400800" cy="8636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smtClean="0">
                <a:solidFill>
                  <a:srgbClr val="7030A0"/>
                </a:solidFill>
                <a:latin typeface="Arial Black" pitchFamily="34" charset="0"/>
              </a:rPr>
              <a:t>МДОУ </a:t>
            </a:r>
            <a:r>
              <a:rPr lang="ru-RU" sz="1800" b="1" dirty="0" err="1" smtClean="0">
                <a:solidFill>
                  <a:srgbClr val="7030A0"/>
                </a:solidFill>
                <a:latin typeface="Arial Black" pitchFamily="34" charset="0"/>
              </a:rPr>
              <a:t>д</a:t>
            </a:r>
            <a:r>
              <a:rPr lang="ru-RU" sz="1800" b="1" dirty="0" smtClean="0">
                <a:solidFill>
                  <a:srgbClr val="7030A0"/>
                </a:solidFill>
                <a:latin typeface="Arial Black" pitchFamily="34" charset="0"/>
              </a:rPr>
              <a:t>/с № 32 «СКАЗКА»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b="1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smtClean="0">
                <a:solidFill>
                  <a:srgbClr val="7030A0"/>
                </a:solidFill>
                <a:latin typeface="Arial Black" pitchFamily="34" charset="0"/>
              </a:rPr>
              <a:t>Геленджик 2010 год</a:t>
            </a:r>
          </a:p>
        </p:txBody>
      </p:sp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>
            <a:off x="2387600" y="692150"/>
            <a:ext cx="5057775" cy="14414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50000">
                      <a:srgbClr val="FF00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Олимпийские</a:t>
            </a:r>
          </a:p>
        </p:txBody>
      </p:sp>
      <p:sp>
        <p:nvSpPr>
          <p:cNvPr id="2053" name="WordArt 4"/>
          <p:cNvSpPr>
            <a:spLocks noChangeArrowheads="1" noChangeShapeType="1" noTextEdit="1"/>
          </p:cNvSpPr>
          <p:nvPr/>
        </p:nvSpPr>
        <p:spPr bwMode="auto">
          <a:xfrm>
            <a:off x="1692275" y="2276475"/>
            <a:ext cx="6189663" cy="546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50000">
                      <a:srgbClr val="FF00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Как всё начиналось</a:t>
            </a:r>
          </a:p>
        </p:txBody>
      </p:sp>
      <p:sp>
        <p:nvSpPr>
          <p:cNvPr id="2054" name="WordArt 5"/>
          <p:cNvSpPr>
            <a:spLocks noChangeArrowheads="1" noChangeShapeType="1" noTextEdit="1"/>
          </p:cNvSpPr>
          <p:nvPr/>
        </p:nvSpPr>
        <p:spPr bwMode="auto">
          <a:xfrm>
            <a:off x="3851275" y="1484313"/>
            <a:ext cx="2084388" cy="561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50000">
                      <a:srgbClr val="FF00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игры</a:t>
            </a:r>
          </a:p>
        </p:txBody>
      </p:sp>
      <p:pic>
        <p:nvPicPr>
          <p:cNvPr id="2055" name="Picture 9" descr="D:\Мои документы\олимпиада\картинки олимпиады\мишка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855360">
            <a:off x="809625" y="3411538"/>
            <a:ext cx="1630363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0" descr="D:\Мои документы\олимпиада\картинки олимпиады\соч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21899">
            <a:off x="6721475" y="3495675"/>
            <a:ext cx="1716088" cy="229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2" descr="D:\Мои документы\олимпиада\картинки олимпиады\храм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8038" y="3284538"/>
            <a:ext cx="26638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01 Дорожка 1 _mix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001125" y="6715125"/>
            <a:ext cx="1428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19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1">
          <a:gsLst>
            <a:gs pos="0">
              <a:srgbClr val="99CC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дзаголовок 11"/>
          <p:cNvSpPr>
            <a:spLocks noGrp="1"/>
          </p:cNvSpPr>
          <p:nvPr>
            <p:ph type="subTitle" idx="4294967295"/>
          </p:nvPr>
        </p:nvSpPr>
        <p:spPr>
          <a:xfrm>
            <a:off x="1258888" y="188913"/>
            <a:ext cx="7127875" cy="676275"/>
          </a:xfrm>
        </p:spPr>
        <p:txBody>
          <a:bodyPr rtlCol="0">
            <a:normAutofit/>
          </a:bodyPr>
          <a:lstStyle/>
          <a:p>
            <a:pPr algn="ctr" eaLnBrk="1" hangingPunct="1">
              <a:buFont typeface="Arial" charset="0"/>
              <a:buNone/>
              <a:defRPr/>
            </a:pPr>
            <a:r>
              <a:rPr lang="ru-RU" b="1" dirty="0" smtClean="0">
                <a:solidFill>
                  <a:srgbClr val="CC00CC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Олимпийские  символы</a:t>
            </a:r>
            <a:endParaRPr lang="ru-RU" dirty="0" smtClean="0">
              <a:solidFill>
                <a:srgbClr val="CC00CC"/>
              </a:solidFill>
              <a:latin typeface="Arial Black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b="1" dirty="0" smtClean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13315" name="WordArt 3"/>
          <p:cNvSpPr>
            <a:spLocks noChangeArrowheads="1" noChangeShapeType="1" noTextEdit="1"/>
          </p:cNvSpPr>
          <p:nvPr/>
        </p:nvSpPr>
        <p:spPr bwMode="auto">
          <a:xfrm>
            <a:off x="2387600" y="692150"/>
            <a:ext cx="5057775" cy="14414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50000">
                    <a:srgbClr val="FF0000"/>
                  </a:gs>
                  <a:gs pos="100000">
                    <a:srgbClr val="FFFF00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868686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3316" name="WordArt 4"/>
          <p:cNvSpPr>
            <a:spLocks noChangeArrowheads="1" noChangeShapeType="1" noTextEdit="1"/>
          </p:cNvSpPr>
          <p:nvPr/>
        </p:nvSpPr>
        <p:spPr bwMode="auto">
          <a:xfrm>
            <a:off x="1692275" y="2276475"/>
            <a:ext cx="6189663" cy="546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50000">
                    <a:srgbClr val="FF0000"/>
                  </a:gs>
                  <a:gs pos="100000">
                    <a:srgbClr val="FFFF00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868686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3317" name="WordArt 5"/>
          <p:cNvSpPr>
            <a:spLocks noChangeArrowheads="1" noChangeShapeType="1" noTextEdit="1"/>
          </p:cNvSpPr>
          <p:nvPr/>
        </p:nvSpPr>
        <p:spPr bwMode="auto">
          <a:xfrm>
            <a:off x="3059113" y="404813"/>
            <a:ext cx="2084387" cy="561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50000">
                    <a:srgbClr val="FF0000"/>
                  </a:gs>
                  <a:gs pos="100000">
                    <a:srgbClr val="FFFF00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868686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8130" name="Picture 2" descr="olympic"/>
          <p:cNvPicPr>
            <a:picLocks noChangeAspect="1" noChangeArrowheads="1"/>
          </p:cNvPicPr>
          <p:nvPr/>
        </p:nvPicPr>
        <p:blipFill>
          <a:blip r:embed="rId3" cstate="print"/>
          <a:srcRect l="2797" t="4669" r="3326" b="5113"/>
          <a:stretch>
            <a:fillRect/>
          </a:stretch>
        </p:blipFill>
        <p:spPr bwMode="auto">
          <a:xfrm rot="20957554">
            <a:off x="492125" y="1316038"/>
            <a:ext cx="3887788" cy="2952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8131" name="Picture 3" descr="olympic flag"/>
          <p:cNvPicPr>
            <a:picLocks noChangeAspect="1" noChangeArrowheads="1"/>
          </p:cNvPicPr>
          <p:nvPr/>
        </p:nvPicPr>
        <p:blipFill>
          <a:blip r:embed="rId4" cstate="print"/>
          <a:srcRect l="6216" t="2364" r="19408" b="4338"/>
          <a:stretch>
            <a:fillRect/>
          </a:stretch>
        </p:blipFill>
        <p:spPr bwMode="auto">
          <a:xfrm rot="759826">
            <a:off x="5137150" y="1284288"/>
            <a:ext cx="3744913" cy="28082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8132" name="Picture 4" descr="факелллл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675" y="1916113"/>
            <a:ext cx="3935413" cy="47672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1">
          <a:gsLst>
            <a:gs pos="0">
              <a:srgbClr val="99CC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дзаголовок 11"/>
          <p:cNvSpPr>
            <a:spLocks noGrp="1"/>
          </p:cNvSpPr>
          <p:nvPr>
            <p:ph type="subTitle" idx="4294967295"/>
          </p:nvPr>
        </p:nvSpPr>
        <p:spPr>
          <a:xfrm>
            <a:off x="1187450" y="260350"/>
            <a:ext cx="7127875" cy="676275"/>
          </a:xfrm>
        </p:spPr>
        <p:txBody>
          <a:bodyPr rtlCol="0">
            <a:normAutofit/>
          </a:bodyPr>
          <a:lstStyle/>
          <a:p>
            <a:pPr algn="ctr" eaLnBrk="1" hangingPunct="1">
              <a:buFont typeface="Arial" charset="0"/>
              <a:buNone/>
              <a:defRPr/>
            </a:pPr>
            <a:r>
              <a:rPr lang="ru-RU" b="1" dirty="0" smtClean="0">
                <a:solidFill>
                  <a:srgbClr val="CC00CC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Олимпийские  символы</a:t>
            </a:r>
            <a:endParaRPr lang="ru-RU" dirty="0" smtClean="0">
              <a:solidFill>
                <a:srgbClr val="CC00CC"/>
              </a:solidFill>
              <a:latin typeface="Arial Black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b="1" dirty="0" smtClean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14339" name="WordArt 3"/>
          <p:cNvSpPr>
            <a:spLocks noChangeArrowheads="1" noChangeShapeType="1" noTextEdit="1"/>
          </p:cNvSpPr>
          <p:nvPr/>
        </p:nvSpPr>
        <p:spPr bwMode="auto">
          <a:xfrm>
            <a:off x="2387600" y="692150"/>
            <a:ext cx="5057775" cy="14414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50000">
                    <a:srgbClr val="FF0000"/>
                  </a:gs>
                  <a:gs pos="100000">
                    <a:srgbClr val="FFFF00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868686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4340" name="WordArt 4"/>
          <p:cNvSpPr>
            <a:spLocks noChangeArrowheads="1" noChangeShapeType="1" noTextEdit="1"/>
          </p:cNvSpPr>
          <p:nvPr/>
        </p:nvSpPr>
        <p:spPr bwMode="auto">
          <a:xfrm>
            <a:off x="1692275" y="2276475"/>
            <a:ext cx="6189663" cy="546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50000">
                    <a:srgbClr val="FF0000"/>
                  </a:gs>
                  <a:gs pos="100000">
                    <a:srgbClr val="FFFF00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868686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4341" name="WordArt 5"/>
          <p:cNvSpPr>
            <a:spLocks noChangeArrowheads="1" noChangeShapeType="1" noTextEdit="1"/>
          </p:cNvSpPr>
          <p:nvPr/>
        </p:nvSpPr>
        <p:spPr bwMode="auto">
          <a:xfrm>
            <a:off x="3059113" y="404813"/>
            <a:ext cx="2084387" cy="561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50000">
                    <a:srgbClr val="FF0000"/>
                  </a:gs>
                  <a:gs pos="100000">
                    <a:srgbClr val="FFFF00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868686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468313" y="1093788"/>
            <a:ext cx="80629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hangingPunct="0">
              <a:defRPr/>
            </a:pPr>
            <a:r>
              <a:rPr lang="ru-RU" sz="2800" b="1" dirty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Олимпийский девиз:       </a:t>
            </a:r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00CC"/>
                </a:solidFill>
                <a:latin typeface="+mn-lt"/>
                <a:ea typeface="Calibri" pitchFamily="34" charset="0"/>
                <a:cs typeface="Times New Roman" pitchFamily="18" charset="0"/>
              </a:rPr>
              <a:t>«Быстрее, выше, сильнее». </a:t>
            </a:r>
            <a:endParaRPr lang="ru-RU" sz="2400" b="1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395288" y="2546350"/>
            <a:ext cx="8532812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hangingPunct="0">
              <a:defRPr/>
            </a:pPr>
            <a:r>
              <a:rPr lang="ru-RU" sz="2800" b="1" dirty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Олимпийский принцип:</a:t>
            </a:r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    </a:t>
            </a:r>
            <a:r>
              <a:rPr lang="ru-RU" sz="2400" b="1" dirty="0">
                <a:solidFill>
                  <a:srgbClr val="0033CC"/>
                </a:solidFill>
                <a:latin typeface="+mn-lt"/>
                <a:ea typeface="Calibri" pitchFamily="34" charset="0"/>
                <a:cs typeface="Times New Roman" pitchFamily="18" charset="0"/>
              </a:rPr>
              <a:t>«Самое важное в Олимпийских играх – не победа, а участие, также как в жизни самое главное – не триумф, а борьба».</a:t>
            </a:r>
            <a:endParaRPr lang="ru-RU" sz="2400" b="1" dirty="0">
              <a:solidFill>
                <a:srgbClr val="0033CC"/>
              </a:solidFill>
              <a:latin typeface="+mn-lt"/>
            </a:endParaRP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395288" y="4694238"/>
            <a:ext cx="8497887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hangingPunct="0">
              <a:defRPr/>
            </a:pPr>
            <a:r>
              <a:rPr lang="ru-RU" sz="2800" b="1" dirty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Олимпийская клятва:</a:t>
            </a:r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00CC"/>
                </a:solidFill>
                <a:latin typeface="+mn-lt"/>
                <a:ea typeface="Calibri" pitchFamily="34" charset="0"/>
                <a:cs typeface="Times New Roman" pitchFamily="18" charset="0"/>
              </a:rPr>
              <a:t>«Я обещаю, что мы будем участвовать в этих Олимпийских играх, уважая и соблюдая правила, по которым они проводятся, в истинно спортивном духе, во славу спорта и чести наших команд».</a:t>
            </a:r>
            <a:endParaRPr lang="ru-RU" sz="2400" b="1" dirty="0">
              <a:solidFill>
                <a:srgbClr val="0000CC"/>
              </a:solidFill>
              <a:latin typeface="+mn-lt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1">
          <a:gsLst>
            <a:gs pos="0">
              <a:srgbClr val="99CC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дзаголовок 11"/>
          <p:cNvSpPr>
            <a:spLocks noGrp="1"/>
          </p:cNvSpPr>
          <p:nvPr>
            <p:ph type="subTitle" idx="4294967295"/>
          </p:nvPr>
        </p:nvSpPr>
        <p:spPr>
          <a:xfrm>
            <a:off x="1042988" y="260350"/>
            <a:ext cx="7129462" cy="865188"/>
          </a:xfrm>
        </p:spPr>
        <p:txBody>
          <a:bodyPr rtlCol="0">
            <a:normAutofit/>
          </a:bodyPr>
          <a:lstStyle/>
          <a:p>
            <a:pPr algn="ctr" eaLnBrk="1" hangingPunct="1">
              <a:buFont typeface="Arial" charset="0"/>
              <a:buNone/>
              <a:defRPr/>
            </a:pPr>
            <a:r>
              <a:rPr lang="ru-RU" b="1" dirty="0" smtClean="0">
                <a:solidFill>
                  <a:srgbClr val="CC00CC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Вывод </a:t>
            </a:r>
            <a:endParaRPr lang="ru-RU" dirty="0" smtClean="0">
              <a:solidFill>
                <a:srgbClr val="CC00CC"/>
              </a:solidFill>
              <a:latin typeface="Arial Black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b="1" dirty="0" smtClean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16387" name="WordArt 3"/>
          <p:cNvSpPr>
            <a:spLocks noChangeArrowheads="1" noChangeShapeType="1" noTextEdit="1"/>
          </p:cNvSpPr>
          <p:nvPr/>
        </p:nvSpPr>
        <p:spPr bwMode="auto">
          <a:xfrm>
            <a:off x="2387600" y="692150"/>
            <a:ext cx="5057775" cy="14414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50000">
                    <a:srgbClr val="FF0000"/>
                  </a:gs>
                  <a:gs pos="100000">
                    <a:srgbClr val="FFFF00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868686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6388" name="WordArt 4"/>
          <p:cNvSpPr>
            <a:spLocks noChangeArrowheads="1" noChangeShapeType="1" noTextEdit="1"/>
          </p:cNvSpPr>
          <p:nvPr/>
        </p:nvSpPr>
        <p:spPr bwMode="auto">
          <a:xfrm>
            <a:off x="1692275" y="2276475"/>
            <a:ext cx="6189663" cy="546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50000">
                    <a:srgbClr val="FF0000"/>
                  </a:gs>
                  <a:gs pos="100000">
                    <a:srgbClr val="FFFF00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868686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6389" name="WordArt 5"/>
          <p:cNvSpPr>
            <a:spLocks noChangeArrowheads="1" noChangeShapeType="1" noTextEdit="1"/>
          </p:cNvSpPr>
          <p:nvPr/>
        </p:nvSpPr>
        <p:spPr bwMode="auto">
          <a:xfrm>
            <a:off x="3059113" y="404813"/>
            <a:ext cx="2084387" cy="561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50000">
                    <a:srgbClr val="FF0000"/>
                  </a:gs>
                  <a:gs pos="100000">
                    <a:srgbClr val="FFFF00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868686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323850" y="1190625"/>
            <a:ext cx="84963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49263" algn="just" eaLnBrk="0" hangingPunct="0">
              <a:defRPr/>
            </a:pPr>
            <a:r>
              <a:rPr lang="ru-RU" sz="2800" b="1" dirty="0">
                <a:solidFill>
                  <a:srgbClr val="0000CC"/>
                </a:solidFill>
                <a:latin typeface="+mn-lt"/>
                <a:ea typeface="Calibri" pitchFamily="34" charset="0"/>
                <a:cs typeface="Times New Roman" pitchFamily="18" charset="0"/>
              </a:rPr>
              <a:t>Олимпийские игры очень важны и нужны людям всей земли, потому что они приносят радость. И так же, как и много лет назад, сегодня каждый спортсмен мечтает завоевать золотую Олимпийскую медаль – наивысшую награду за свои спортивные достижения.</a:t>
            </a:r>
            <a:endParaRPr lang="ru-RU" sz="2800" b="1" dirty="0">
              <a:solidFill>
                <a:srgbClr val="0000CC"/>
              </a:solidFill>
              <a:latin typeface="+mn-lt"/>
            </a:endParaRPr>
          </a:p>
        </p:txBody>
      </p:sp>
      <p:pic>
        <p:nvPicPr>
          <p:cNvPr id="16391" name="Picture 2" descr="D:\Мои документы\олимпиада\картинки олимпиады\сочи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3933825"/>
            <a:ext cx="43211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1">
          <a:gsLst>
            <a:gs pos="0">
              <a:srgbClr val="99CC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105775" cy="6794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C00CC"/>
                </a:solidFill>
                <a:latin typeface="Arial Black" pitchFamily="34" charset="0"/>
              </a:rPr>
              <a:t>МАЛЫЕ   ОЛИМПИЙСКИЕ   ИГРЫ</a:t>
            </a:r>
          </a:p>
        </p:txBody>
      </p:sp>
      <p:pic>
        <p:nvPicPr>
          <p:cNvPr id="2055" name="Picture 7" descr="1"/>
          <p:cNvPicPr>
            <a:picLocks noChangeAspect="1" noChangeArrowheads="1"/>
          </p:cNvPicPr>
          <p:nvPr/>
        </p:nvPicPr>
        <p:blipFill>
          <a:blip r:embed="rId3" cstate="print"/>
          <a:srcRect l="21129" t="13258"/>
          <a:stretch>
            <a:fillRect/>
          </a:stretch>
        </p:blipFill>
        <p:spPr bwMode="auto">
          <a:xfrm>
            <a:off x="395288" y="981075"/>
            <a:ext cx="3744912" cy="27352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056" name="Picture 8" descr="1"/>
          <p:cNvPicPr>
            <a:picLocks noChangeAspect="1" noChangeArrowheads="1"/>
          </p:cNvPicPr>
          <p:nvPr/>
        </p:nvPicPr>
        <p:blipFill>
          <a:blip r:embed="rId4" cstate="print"/>
          <a:srcRect l="12723" t="28613" r="8224"/>
          <a:stretch>
            <a:fillRect/>
          </a:stretch>
        </p:blipFill>
        <p:spPr bwMode="auto">
          <a:xfrm>
            <a:off x="4859338" y="981075"/>
            <a:ext cx="3492500" cy="2736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057" name="Picture 9" descr="1"/>
          <p:cNvPicPr>
            <a:picLocks noChangeAspect="1" noChangeArrowheads="1"/>
          </p:cNvPicPr>
          <p:nvPr/>
        </p:nvPicPr>
        <p:blipFill>
          <a:blip r:embed="rId5" cstate="print"/>
          <a:srcRect t="6357"/>
          <a:stretch>
            <a:fillRect/>
          </a:stretch>
        </p:blipFill>
        <p:spPr bwMode="auto">
          <a:xfrm>
            <a:off x="2339975" y="3716338"/>
            <a:ext cx="4289425" cy="3009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058" name="Picture 10" descr="1"/>
          <p:cNvPicPr>
            <a:picLocks noChangeAspect="1" noChangeArrowheads="1"/>
          </p:cNvPicPr>
          <p:nvPr/>
        </p:nvPicPr>
        <p:blipFill>
          <a:blip r:embed="rId6" cstate="print"/>
          <a:srcRect l="4237" t="5779"/>
          <a:stretch>
            <a:fillRect/>
          </a:stretch>
        </p:blipFill>
        <p:spPr bwMode="auto">
          <a:xfrm rot="20851166">
            <a:off x="452438" y="2309813"/>
            <a:ext cx="3960812" cy="2952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059" name="Picture 11" descr="1"/>
          <p:cNvPicPr>
            <a:picLocks noChangeAspect="1" noChangeArrowheads="1"/>
          </p:cNvPicPr>
          <p:nvPr/>
        </p:nvPicPr>
        <p:blipFill>
          <a:blip r:embed="rId7" cstate="print"/>
          <a:srcRect l="4855" t="4736" b="9935"/>
          <a:stretch>
            <a:fillRect/>
          </a:stretch>
        </p:blipFill>
        <p:spPr bwMode="auto">
          <a:xfrm rot="747192">
            <a:off x="4859338" y="2349500"/>
            <a:ext cx="3887787" cy="28082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1">
          <a:gsLst>
            <a:gs pos="0">
              <a:srgbClr val="99CC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79388" y="2205038"/>
            <a:ext cx="7772400" cy="1470025"/>
          </a:xfrm>
        </p:spPr>
        <p:txBody>
          <a:bodyPr/>
          <a:lstStyle/>
          <a:p>
            <a:pPr eaLnBrk="1" hangingPunct="1"/>
            <a:endParaRPr lang="ru-RU" smtClean="0">
              <a:solidFill>
                <a:srgbClr val="7030A0"/>
              </a:solidFill>
            </a:endParaRPr>
          </a:p>
        </p:txBody>
      </p:sp>
      <p:sp>
        <p:nvSpPr>
          <p:cNvPr id="4099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611188" y="115888"/>
            <a:ext cx="8064500" cy="1368425"/>
          </a:xfrm>
        </p:spPr>
        <p:txBody>
          <a:bodyPr/>
          <a:lstStyle/>
          <a:p>
            <a:pPr eaLnBrk="1" hangingPunct="1"/>
            <a:endParaRPr lang="ru-RU" sz="2400" smtClean="0">
              <a:solidFill>
                <a:srgbClr val="7030A0"/>
              </a:solidFill>
            </a:endParaRPr>
          </a:p>
        </p:txBody>
      </p:sp>
      <p:sp>
        <p:nvSpPr>
          <p:cNvPr id="4100" name="WordArt 3"/>
          <p:cNvSpPr>
            <a:spLocks noChangeArrowheads="1" noChangeShapeType="1" noTextEdit="1"/>
          </p:cNvSpPr>
          <p:nvPr/>
        </p:nvSpPr>
        <p:spPr bwMode="auto">
          <a:xfrm>
            <a:off x="2387600" y="692150"/>
            <a:ext cx="5057775" cy="14414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50000">
                    <a:srgbClr val="FF0000"/>
                  </a:gs>
                  <a:gs pos="100000">
                    <a:srgbClr val="FFFF00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868686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101" name="WordArt 4"/>
          <p:cNvSpPr>
            <a:spLocks noChangeArrowheads="1" noChangeShapeType="1" noTextEdit="1"/>
          </p:cNvSpPr>
          <p:nvPr/>
        </p:nvSpPr>
        <p:spPr bwMode="auto">
          <a:xfrm>
            <a:off x="1692275" y="2276475"/>
            <a:ext cx="6189663" cy="546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50000">
                    <a:srgbClr val="FF0000"/>
                  </a:gs>
                  <a:gs pos="100000">
                    <a:srgbClr val="FFFF00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868686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102" name="WordArt 5"/>
          <p:cNvSpPr>
            <a:spLocks noChangeArrowheads="1" noChangeShapeType="1" noTextEdit="1"/>
          </p:cNvSpPr>
          <p:nvPr/>
        </p:nvSpPr>
        <p:spPr bwMode="auto">
          <a:xfrm>
            <a:off x="3851275" y="1484313"/>
            <a:ext cx="2084388" cy="561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3250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50000">
                    <a:srgbClr val="FF0000"/>
                  </a:gs>
                  <a:gs pos="100000">
                    <a:srgbClr val="FFFF00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868686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39750" y="333375"/>
            <a:ext cx="8353425" cy="14478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000" b="1" dirty="0">
                <a:solidFill>
                  <a:srgbClr val="A5002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                           </a:t>
            </a:r>
            <a:r>
              <a:rPr lang="ru-RU" sz="2400" b="1" dirty="0">
                <a:solidFill>
                  <a:srgbClr val="A5002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Цель исследования:   </a:t>
            </a:r>
          </a:p>
          <a:p>
            <a:pPr>
              <a:defRPr/>
            </a:pPr>
            <a:r>
              <a:rPr lang="ru-RU" sz="2400" b="1" dirty="0">
                <a:solidFill>
                  <a:srgbClr val="A5002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          </a:t>
            </a:r>
            <a:r>
              <a:rPr lang="ru-RU" sz="2400" b="1" dirty="0">
                <a:solidFill>
                  <a:srgbClr val="7030A0"/>
                </a:solidFill>
              </a:rPr>
              <a:t>изучение истории Олимпийских игр</a:t>
            </a:r>
            <a:r>
              <a:rPr lang="ru-RU" b="1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9" name="Овал 8"/>
          <p:cNvSpPr/>
          <p:nvPr/>
        </p:nvSpPr>
        <p:spPr>
          <a:xfrm>
            <a:off x="468313" y="1989138"/>
            <a:ext cx="8424862" cy="280828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000" b="1" dirty="0">
                <a:solidFill>
                  <a:srgbClr val="A5002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                                        Задачи</a:t>
            </a:r>
          </a:p>
          <a:p>
            <a:pPr>
              <a:defRPr/>
            </a:pPr>
            <a:r>
              <a:rPr lang="ru-RU" sz="2000" b="1" dirty="0">
                <a:solidFill>
                  <a:srgbClr val="A5002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                                        </a:t>
            </a:r>
            <a:r>
              <a:rPr lang="ru-RU" sz="2000" b="1" dirty="0">
                <a:solidFill>
                  <a:srgbClr val="7030A0"/>
                </a:solidFill>
              </a:rPr>
              <a:t> Узнать: 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7030A0"/>
                </a:solidFill>
              </a:rPr>
              <a:t>- где проходили первые Олимпийские игры;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7030A0"/>
                </a:solidFill>
              </a:rPr>
              <a:t>- как раньше проходили Олимпийские игры;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7030A0"/>
                </a:solidFill>
              </a:rPr>
              <a:t> - кто придумал Олимпийские игры;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7030A0"/>
                </a:solidFill>
              </a:rPr>
              <a:t>- традиции Олимпийских игр;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7030A0"/>
                </a:solidFill>
              </a:rPr>
              <a:t>- какие существуют символы Олимпийских игр</a:t>
            </a:r>
            <a:r>
              <a:rPr lang="ru-RU" b="1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14" name="Овал 13"/>
          <p:cNvSpPr/>
          <p:nvPr/>
        </p:nvSpPr>
        <p:spPr>
          <a:xfrm>
            <a:off x="395288" y="5013325"/>
            <a:ext cx="8424862" cy="165576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A5002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 Гипотеза: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7030A0"/>
                </a:solidFill>
              </a:rPr>
              <a:t>если Олимпийские игры существуют  так много лет, значит они  нужны людям .     </a:t>
            </a: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1">
          <a:gsLst>
            <a:gs pos="0">
              <a:srgbClr val="99CC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250825" y="188913"/>
            <a:ext cx="8642350" cy="792162"/>
          </a:xfrm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CC00CC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Детская</a:t>
            </a:r>
            <a:r>
              <a:rPr lang="ru-RU" sz="2800" b="1" dirty="0" smtClean="0">
                <a:solidFill>
                  <a:srgbClr val="CC00CC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   библиотека</a:t>
            </a:r>
            <a:endParaRPr lang="ru-RU" sz="2800" dirty="0" smtClean="0">
              <a:solidFill>
                <a:srgbClr val="CC00CC"/>
              </a:solidFill>
              <a:latin typeface="Arial Black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b="1" dirty="0" smtClean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5123" name="WordArt 3"/>
          <p:cNvSpPr>
            <a:spLocks noChangeArrowheads="1" noChangeShapeType="1" noTextEdit="1"/>
          </p:cNvSpPr>
          <p:nvPr/>
        </p:nvSpPr>
        <p:spPr bwMode="auto">
          <a:xfrm>
            <a:off x="2387600" y="692150"/>
            <a:ext cx="5057775" cy="14414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50000">
                    <a:srgbClr val="FF0000"/>
                  </a:gs>
                  <a:gs pos="100000">
                    <a:srgbClr val="FFFF00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868686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1692275" y="2276475"/>
            <a:ext cx="6189663" cy="546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50000">
                    <a:srgbClr val="FF0000"/>
                  </a:gs>
                  <a:gs pos="100000">
                    <a:srgbClr val="FFFF00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868686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125" name="WordArt 5"/>
          <p:cNvSpPr>
            <a:spLocks noChangeArrowheads="1" noChangeShapeType="1" noTextEdit="1"/>
          </p:cNvSpPr>
          <p:nvPr/>
        </p:nvSpPr>
        <p:spPr bwMode="auto">
          <a:xfrm>
            <a:off x="3203575" y="404813"/>
            <a:ext cx="2084388" cy="561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50000">
                    <a:srgbClr val="FF0000"/>
                  </a:gs>
                  <a:gs pos="100000">
                    <a:srgbClr val="FFFF00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868686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8434" name="Picture 2" descr="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79198">
            <a:off x="690966" y="807888"/>
            <a:ext cx="3672635" cy="2592288"/>
          </a:xfrm>
          <a:prstGeom prst="round2Diag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5076825" y="693738"/>
            <a:ext cx="38163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 eaLnBrk="0" hangingPunct="0">
              <a:lnSpc>
                <a:spcPct val="150000"/>
              </a:lnSpc>
            </a:pPr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Родина Олимпийских игр -  Древняя Греция, маленький городок Олимпия.</a:t>
            </a:r>
            <a:endParaRPr lang="ru-RU" sz="24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8313" y="3716338"/>
            <a:ext cx="5616575" cy="1201737"/>
          </a:xfrm>
          <a:noFill/>
        </p:spPr>
        <p:txBody>
          <a:bodyPr>
            <a:spAutoFit/>
          </a:bodyPr>
          <a:lstStyle/>
          <a:p>
            <a:r>
              <a:rPr lang="ru-RU" sz="24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Древние греки создали множество легенд о том, </a:t>
            </a:r>
            <a:br>
              <a:rPr lang="ru-RU" sz="24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появились Олимпийские игры.</a:t>
            </a:r>
            <a:endParaRPr lang="ru-RU" sz="2400" smtClean="0">
              <a:latin typeface="Tahoma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611188" y="5013325"/>
            <a:ext cx="52149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solidFill>
                  <a:srgbClr val="C00000"/>
                </a:solidFill>
              </a:rPr>
              <a:t>1.  Легенда о внуке Зевса – Пелопсе. </a:t>
            </a: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539750" y="5373688"/>
            <a:ext cx="57610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C00000"/>
                </a:solidFill>
              </a:rPr>
              <a:t>2.   Легенда о Зевсе – главном боге всех богов. </a:t>
            </a: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79388" y="6092825"/>
            <a:ext cx="6408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C00000"/>
                </a:solidFill>
              </a:rPr>
              <a:t>3.  Легенда об «Авгиевых конюшнях». </a:t>
            </a:r>
          </a:p>
        </p:txBody>
      </p:sp>
      <p:pic>
        <p:nvPicPr>
          <p:cNvPr id="5132" name="Picture 12" descr="C:\Documents and Settings\Admin\Рабочий стол\3.1.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3212976"/>
            <a:ext cx="2596153" cy="3103563"/>
          </a:xfrm>
          <a:prstGeom prst="round2DiagRect">
            <a:avLst/>
          </a:prstGeom>
          <a:noFill/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1">
          <a:gsLst>
            <a:gs pos="0">
              <a:srgbClr val="99CC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250825" y="188913"/>
            <a:ext cx="8642350" cy="792162"/>
          </a:xfrm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CC00CC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Беседа с воспитателем </a:t>
            </a:r>
            <a:endParaRPr lang="ru-RU" dirty="0" smtClean="0">
              <a:solidFill>
                <a:srgbClr val="CC00CC"/>
              </a:solidFill>
              <a:latin typeface="Arial Black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b="1" dirty="0" smtClean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6147" name="WordArt 3"/>
          <p:cNvSpPr>
            <a:spLocks noChangeArrowheads="1" noChangeShapeType="1" noTextEdit="1"/>
          </p:cNvSpPr>
          <p:nvPr/>
        </p:nvSpPr>
        <p:spPr bwMode="auto">
          <a:xfrm>
            <a:off x="2387600" y="692150"/>
            <a:ext cx="5057775" cy="14414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50000">
                    <a:srgbClr val="FF0000"/>
                  </a:gs>
                  <a:gs pos="100000">
                    <a:srgbClr val="FFFF00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868686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>
            <a:off x="1692275" y="2276475"/>
            <a:ext cx="6189663" cy="546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50000">
                    <a:srgbClr val="FF0000"/>
                  </a:gs>
                  <a:gs pos="100000">
                    <a:srgbClr val="FFFF00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868686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3203575" y="404813"/>
            <a:ext cx="2084388" cy="561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50000">
                    <a:srgbClr val="FF0000"/>
                  </a:gs>
                  <a:gs pos="100000">
                    <a:srgbClr val="FFFF00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868686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15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9750" y="993775"/>
            <a:ext cx="3492500" cy="1570038"/>
          </a:xfrm>
          <a:noFill/>
        </p:spPr>
        <p:txBody>
          <a:bodyPr>
            <a:spAutoFit/>
          </a:bodyPr>
          <a:lstStyle/>
          <a:p>
            <a:r>
              <a:rPr lang="ru-RU" sz="2400" b="1" smtClean="0"/>
              <a:t>Ольга Ивановна нам прочитала, как раньше проходили Олимпийские игры</a:t>
            </a:r>
            <a:endParaRPr lang="ru-RU" sz="2400" b="1" smtClean="0">
              <a:latin typeface="Tahoma" pitchFamily="34" charset="0"/>
            </a:endParaRPr>
          </a:p>
        </p:txBody>
      </p:sp>
      <p:pic>
        <p:nvPicPr>
          <p:cNvPr id="33794" name="Picture 2" descr="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908050"/>
            <a:ext cx="3455987" cy="2197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33795" name="Picture 3" descr="rodos_(13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3284538"/>
            <a:ext cx="3887788" cy="2676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6153" name="Прямоугольник 12"/>
          <p:cNvSpPr>
            <a:spLocks noChangeArrowheads="1"/>
          </p:cNvSpPr>
          <p:nvPr/>
        </p:nvSpPr>
        <p:spPr bwMode="auto">
          <a:xfrm>
            <a:off x="4572000" y="4292600"/>
            <a:ext cx="4418013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/>
              <a:t>Соревнования проходили </a:t>
            </a:r>
          </a:p>
          <a:p>
            <a:pPr algn="ctr"/>
            <a:r>
              <a:rPr lang="ru-RU" sz="2400" b="1"/>
              <a:t>на стадионе</a:t>
            </a:r>
          </a:p>
          <a:p>
            <a:pPr algn="ctr"/>
            <a:endParaRPr lang="ru-RU"/>
          </a:p>
          <a:p>
            <a:pPr algn="ctr"/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1">
          <a:gsLst>
            <a:gs pos="0">
              <a:srgbClr val="99CC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3"/>
          <p:cNvSpPr>
            <a:spLocks noChangeArrowheads="1" noChangeShapeType="1" noTextEdit="1"/>
          </p:cNvSpPr>
          <p:nvPr/>
        </p:nvSpPr>
        <p:spPr bwMode="auto">
          <a:xfrm>
            <a:off x="2387600" y="692150"/>
            <a:ext cx="5057775" cy="14414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50000">
                    <a:srgbClr val="FF0000"/>
                  </a:gs>
                  <a:gs pos="100000">
                    <a:srgbClr val="FFFF00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868686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171" name="WordArt 4"/>
          <p:cNvSpPr>
            <a:spLocks noChangeArrowheads="1" noChangeShapeType="1" noTextEdit="1"/>
          </p:cNvSpPr>
          <p:nvPr/>
        </p:nvSpPr>
        <p:spPr bwMode="auto">
          <a:xfrm>
            <a:off x="1692275" y="2276475"/>
            <a:ext cx="6189663" cy="546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50000">
                    <a:srgbClr val="FF0000"/>
                  </a:gs>
                  <a:gs pos="100000">
                    <a:srgbClr val="FFFF00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868686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172" name="WordArt 5"/>
          <p:cNvSpPr>
            <a:spLocks noChangeArrowheads="1" noChangeShapeType="1" noTextEdit="1"/>
          </p:cNvSpPr>
          <p:nvPr/>
        </p:nvSpPr>
        <p:spPr bwMode="auto">
          <a:xfrm>
            <a:off x="3203575" y="404813"/>
            <a:ext cx="2084388" cy="561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50000">
                    <a:srgbClr val="FF0000"/>
                  </a:gs>
                  <a:gs pos="100000">
                    <a:srgbClr val="FFFF00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868686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17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816100"/>
          </a:xfrm>
          <a:noFill/>
        </p:spPr>
        <p:txBody>
          <a:bodyPr>
            <a:spAutoFit/>
          </a:bodyPr>
          <a:lstStyle/>
          <a:p>
            <a:pPr eaLnBrk="1" hangingPunct="1"/>
            <a:r>
              <a:rPr lang="ru-RU" sz="2400" smtClean="0">
                <a:latin typeface="Tahoma" pitchFamily="34" charset="0"/>
              </a:rPr>
              <a:t/>
            </a:r>
            <a:br>
              <a:rPr lang="ru-RU" sz="2400" smtClean="0">
                <a:latin typeface="Tahoma" pitchFamily="34" charset="0"/>
              </a:rPr>
            </a:br>
            <a:r>
              <a:rPr lang="ru-RU" sz="2000" b="1" smtClean="0">
                <a:solidFill>
                  <a:srgbClr val="C00000"/>
                </a:solidFill>
                <a:latin typeface="Arial Black" pitchFamily="34" charset="0"/>
              </a:rPr>
              <a:t>После того, как заканчивались все состязания,</a:t>
            </a:r>
            <a:r>
              <a:rPr lang="ru-RU" sz="200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sz="200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2000" b="1" smtClean="0">
                <a:solidFill>
                  <a:srgbClr val="C00000"/>
                </a:solidFill>
                <a:latin typeface="Arial Black" pitchFamily="34" charset="0"/>
              </a:rPr>
              <a:t>победителей награждали Оливковыми ветками и медалями</a:t>
            </a: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>
                <a:latin typeface="Tahoma" pitchFamily="34" charset="0"/>
              </a:rPr>
              <a:t/>
            </a:r>
            <a:br>
              <a:rPr lang="ru-RU" sz="2400" smtClean="0">
                <a:latin typeface="Tahoma" pitchFamily="34" charset="0"/>
              </a:rPr>
            </a:br>
            <a:endParaRPr lang="ru-RU" sz="2400" smtClean="0">
              <a:latin typeface="Tahoma" pitchFamily="34" charset="0"/>
            </a:endParaRPr>
          </a:p>
        </p:txBody>
      </p:sp>
      <p:sp>
        <p:nvSpPr>
          <p:cNvPr id="7174" name="Прямоугольник 12"/>
          <p:cNvSpPr>
            <a:spLocks noChangeArrowheads="1"/>
          </p:cNvSpPr>
          <p:nvPr/>
        </p:nvSpPr>
        <p:spPr bwMode="auto">
          <a:xfrm>
            <a:off x="4572000" y="4292600"/>
            <a:ext cx="44180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/>
          </a:p>
          <a:p>
            <a:pPr algn="ctr"/>
            <a:endParaRPr lang="ru-RU"/>
          </a:p>
          <a:p>
            <a:pPr algn="ctr"/>
            <a:endParaRPr lang="ru-RU"/>
          </a:p>
        </p:txBody>
      </p:sp>
      <p:pic>
        <p:nvPicPr>
          <p:cNvPr id="7175" name="Picture 4" descr="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3139808">
            <a:off x="2043113" y="1509712"/>
            <a:ext cx="20955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5" descr="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236349">
            <a:off x="5006975" y="1639888"/>
            <a:ext cx="2435225" cy="203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7177" name="Picture 6" descr="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6375" y="4437063"/>
            <a:ext cx="1963738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7" descr="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525" y="4437063"/>
            <a:ext cx="1963738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1">
          <a:gsLst>
            <a:gs pos="0">
              <a:srgbClr val="99CC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3"/>
          <p:cNvSpPr>
            <a:spLocks noChangeArrowheads="1" noChangeShapeType="1" noTextEdit="1"/>
          </p:cNvSpPr>
          <p:nvPr/>
        </p:nvSpPr>
        <p:spPr bwMode="auto">
          <a:xfrm>
            <a:off x="2387600" y="692150"/>
            <a:ext cx="5057775" cy="14414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50000">
                    <a:srgbClr val="FF0000"/>
                  </a:gs>
                  <a:gs pos="100000">
                    <a:srgbClr val="FFFF00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868686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195" name="WordArt 4"/>
          <p:cNvSpPr>
            <a:spLocks noChangeArrowheads="1" noChangeShapeType="1" noTextEdit="1"/>
          </p:cNvSpPr>
          <p:nvPr/>
        </p:nvSpPr>
        <p:spPr bwMode="auto">
          <a:xfrm>
            <a:off x="1692275" y="2276475"/>
            <a:ext cx="6189663" cy="546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50000">
                    <a:srgbClr val="FF0000"/>
                  </a:gs>
                  <a:gs pos="100000">
                    <a:srgbClr val="FFFF00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868686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196" name="WordArt 5"/>
          <p:cNvSpPr>
            <a:spLocks noChangeArrowheads="1" noChangeShapeType="1" noTextEdit="1"/>
          </p:cNvSpPr>
          <p:nvPr/>
        </p:nvSpPr>
        <p:spPr bwMode="auto">
          <a:xfrm>
            <a:off x="3203575" y="404813"/>
            <a:ext cx="2084388" cy="561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50000">
                    <a:srgbClr val="FF0000"/>
                  </a:gs>
                  <a:gs pos="100000">
                    <a:srgbClr val="FFFF00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868686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19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492125"/>
            <a:ext cx="9144000" cy="831850"/>
          </a:xfrm>
          <a:noFill/>
        </p:spPr>
        <p:txBody>
          <a:bodyPr>
            <a:spAutoFit/>
          </a:bodyPr>
          <a:lstStyle/>
          <a:p>
            <a:pPr eaLnBrk="1" hangingPunct="1"/>
            <a:r>
              <a:rPr lang="ru-RU" sz="2400" smtClean="0">
                <a:latin typeface="Tahoma" pitchFamily="34" charset="0"/>
              </a:rPr>
              <a:t/>
            </a:r>
            <a:br>
              <a:rPr lang="ru-RU" sz="2400" smtClean="0">
                <a:latin typeface="Tahoma" pitchFamily="34" charset="0"/>
              </a:rPr>
            </a:br>
            <a:endParaRPr lang="ru-RU" sz="2400" smtClean="0">
              <a:latin typeface="Tahoma" pitchFamily="34" charset="0"/>
            </a:endParaRPr>
          </a:p>
        </p:txBody>
      </p:sp>
      <p:sp>
        <p:nvSpPr>
          <p:cNvPr id="8198" name="Прямоугольник 12"/>
          <p:cNvSpPr>
            <a:spLocks noChangeArrowheads="1"/>
          </p:cNvSpPr>
          <p:nvPr/>
        </p:nvSpPr>
        <p:spPr bwMode="auto">
          <a:xfrm>
            <a:off x="4572000" y="4292600"/>
            <a:ext cx="44180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/>
          </a:p>
          <a:p>
            <a:pPr algn="ctr"/>
            <a:endParaRPr lang="ru-RU"/>
          </a:p>
          <a:p>
            <a:pPr algn="ctr"/>
            <a:endParaRPr lang="ru-RU"/>
          </a:p>
        </p:txBody>
      </p:sp>
      <p:pic>
        <p:nvPicPr>
          <p:cNvPr id="37890" name="Picture 2" descr="4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88640"/>
            <a:ext cx="4527550" cy="5805264"/>
          </a:xfrm>
          <a:prstGeom prst="round2Diag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323850" y="1268413"/>
            <a:ext cx="3743325" cy="444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/>
              <a:t>В первый раз факел </a:t>
            </a:r>
            <a:r>
              <a:rPr lang="ru-RU" sz="2400" b="1">
                <a:solidFill>
                  <a:srgbClr val="A50021"/>
                </a:solidFill>
              </a:rPr>
              <a:t>новых Олимпийских игр </a:t>
            </a:r>
          </a:p>
          <a:p>
            <a:pPr algn="ctr">
              <a:lnSpc>
                <a:spcPct val="150000"/>
              </a:lnSpc>
            </a:pPr>
            <a:r>
              <a:rPr lang="ru-RU" sz="2400" b="1"/>
              <a:t>был зажжён в Афинах </a:t>
            </a:r>
            <a:r>
              <a:rPr lang="ru-RU" sz="2400" b="1">
                <a:solidFill>
                  <a:srgbClr val="A50021"/>
                </a:solidFill>
              </a:rPr>
              <a:t>в 1896 году </a:t>
            </a:r>
            <a:r>
              <a:rPr lang="ru-RU" sz="2400" b="1"/>
              <a:t>благодаря французскому барону </a:t>
            </a:r>
            <a:r>
              <a:rPr lang="ru-RU" sz="2400" b="1">
                <a:solidFill>
                  <a:srgbClr val="A50021"/>
                </a:solidFill>
              </a:rPr>
              <a:t>Пьеру де Кубертену </a:t>
            </a: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1">
          <a:gsLst>
            <a:gs pos="0">
              <a:srgbClr val="99CC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0" y="115888"/>
            <a:ext cx="7129463" cy="676275"/>
          </a:xfrm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CC00CC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Традиции</a:t>
            </a:r>
            <a:endParaRPr lang="ru-RU" dirty="0" smtClean="0">
              <a:solidFill>
                <a:srgbClr val="CC00CC"/>
              </a:solidFill>
              <a:latin typeface="Arial Black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b="1" dirty="0" smtClean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11267" name="WordArt 3"/>
          <p:cNvSpPr>
            <a:spLocks noChangeArrowheads="1" noChangeShapeType="1" noTextEdit="1"/>
          </p:cNvSpPr>
          <p:nvPr/>
        </p:nvSpPr>
        <p:spPr bwMode="auto">
          <a:xfrm>
            <a:off x="2387600" y="692150"/>
            <a:ext cx="5057775" cy="14414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50000">
                    <a:srgbClr val="FF0000"/>
                  </a:gs>
                  <a:gs pos="100000">
                    <a:srgbClr val="FFFF00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868686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268" name="WordArt 4"/>
          <p:cNvSpPr>
            <a:spLocks noChangeArrowheads="1" noChangeShapeType="1" noTextEdit="1"/>
          </p:cNvSpPr>
          <p:nvPr/>
        </p:nvSpPr>
        <p:spPr bwMode="auto">
          <a:xfrm>
            <a:off x="1692275" y="2276475"/>
            <a:ext cx="6189663" cy="546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50000">
                    <a:srgbClr val="FF0000"/>
                  </a:gs>
                  <a:gs pos="100000">
                    <a:srgbClr val="FFFF00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868686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269" name="WordArt 5"/>
          <p:cNvSpPr>
            <a:spLocks noChangeArrowheads="1" noChangeShapeType="1" noTextEdit="1"/>
          </p:cNvSpPr>
          <p:nvPr/>
        </p:nvSpPr>
        <p:spPr bwMode="auto">
          <a:xfrm>
            <a:off x="3203575" y="404813"/>
            <a:ext cx="2084388" cy="561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50000">
                    <a:srgbClr val="FF0000"/>
                  </a:gs>
                  <a:gs pos="100000">
                    <a:srgbClr val="FFFF00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868686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27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4803775"/>
            <a:ext cx="7772400" cy="831850"/>
          </a:xfrm>
          <a:noFill/>
        </p:spPr>
        <p:txBody>
          <a:bodyPr>
            <a:spAutoFit/>
          </a:bodyPr>
          <a:lstStyle/>
          <a:p>
            <a:r>
              <a:rPr lang="ru-RU" sz="24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4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sz="2400" smtClean="0">
              <a:latin typeface="Tahoma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0962" name="Picture 2" descr="oneness_olympic_gam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91359">
            <a:off x="5216525" y="504825"/>
            <a:ext cx="3581400" cy="22272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179388" y="692150"/>
            <a:ext cx="48609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hangingPunct="0">
              <a:tabLst>
                <a:tab pos="982663" algn="l"/>
              </a:tabLst>
              <a:defRPr/>
            </a:pPr>
            <a:r>
              <a:rPr lang="ru-RU" sz="2400" b="1" dirty="0">
                <a:latin typeface="+mn-lt"/>
                <a:ea typeface="Calibri" pitchFamily="34" charset="0"/>
                <a:cs typeface="Times New Roman" pitchFamily="18" charset="0"/>
              </a:rPr>
              <a:t>  Игры открываются и закрываются большим и красивым праздником на огромном стадионе</a:t>
            </a:r>
            <a:endParaRPr lang="ru-RU" sz="2400" b="1" dirty="0">
              <a:latin typeface="+mn-lt"/>
            </a:endParaRPr>
          </a:p>
        </p:txBody>
      </p:sp>
      <p:pic>
        <p:nvPicPr>
          <p:cNvPr id="40964" name="Picture 4" descr="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25787">
            <a:off x="423863" y="2566988"/>
            <a:ext cx="3697287" cy="23764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4787900" y="2884488"/>
            <a:ext cx="4140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hangingPunct="0">
              <a:defRPr/>
            </a:pPr>
            <a:r>
              <a:rPr lang="ru-RU" sz="2400" b="1" dirty="0">
                <a:latin typeface="+mn-lt"/>
                <a:ea typeface="Calibri" pitchFamily="34" charset="0"/>
                <a:cs typeface="Times New Roman" pitchFamily="18" charset="0"/>
              </a:rPr>
              <a:t> Все спортсмены проходят по стадиону, чтобы показать себя</a:t>
            </a:r>
            <a:endParaRPr lang="ru-RU" sz="2400" b="1" dirty="0">
              <a:latin typeface="+mn-lt"/>
            </a:endParaRPr>
          </a:p>
        </p:txBody>
      </p:sp>
      <p:pic>
        <p:nvPicPr>
          <p:cNvPr id="40967" name="Picture 7" descr="афлуд"/>
          <p:cNvPicPr>
            <a:picLocks noChangeAspect="1" noChangeArrowheads="1"/>
          </p:cNvPicPr>
          <p:nvPr/>
        </p:nvPicPr>
        <p:blipFill>
          <a:blip r:embed="rId5" cstate="print"/>
          <a:srcRect b="4437"/>
          <a:stretch>
            <a:fillRect/>
          </a:stretch>
        </p:blipFill>
        <p:spPr bwMode="auto">
          <a:xfrm rot="21133915">
            <a:off x="5148263" y="4149725"/>
            <a:ext cx="3600450" cy="2276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611188" y="5373688"/>
            <a:ext cx="4284662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latin typeface="+mj-lt"/>
                <a:cs typeface="Times New Roman" pitchFamily="18" charset="0"/>
              </a:rPr>
              <a:t>     Завершает церемонию открытия зажжение Олимпийского огня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1">
          <a:gsLst>
            <a:gs pos="0">
              <a:srgbClr val="99CC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1116013" y="115888"/>
            <a:ext cx="7127875" cy="676275"/>
          </a:xfrm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CC00CC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Традиции</a:t>
            </a:r>
            <a:endParaRPr lang="ru-RU" dirty="0" smtClean="0">
              <a:solidFill>
                <a:srgbClr val="CC00CC"/>
              </a:solidFill>
              <a:latin typeface="Arial Black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b="1" dirty="0" smtClean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12291" name="WordArt 3"/>
          <p:cNvSpPr>
            <a:spLocks noChangeArrowheads="1" noChangeShapeType="1" noTextEdit="1"/>
          </p:cNvSpPr>
          <p:nvPr/>
        </p:nvSpPr>
        <p:spPr bwMode="auto">
          <a:xfrm>
            <a:off x="2387600" y="692150"/>
            <a:ext cx="5057775" cy="14414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50000">
                    <a:srgbClr val="FF0000"/>
                  </a:gs>
                  <a:gs pos="100000">
                    <a:srgbClr val="FFFF00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868686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2292" name="WordArt 4"/>
          <p:cNvSpPr>
            <a:spLocks noChangeArrowheads="1" noChangeShapeType="1" noTextEdit="1"/>
          </p:cNvSpPr>
          <p:nvPr/>
        </p:nvSpPr>
        <p:spPr bwMode="auto">
          <a:xfrm>
            <a:off x="1692275" y="2276475"/>
            <a:ext cx="6189663" cy="546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50000">
                    <a:srgbClr val="FF0000"/>
                  </a:gs>
                  <a:gs pos="100000">
                    <a:srgbClr val="FFFF00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868686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3203575" y="404813"/>
            <a:ext cx="2084388" cy="561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50000">
                    <a:srgbClr val="FF0000"/>
                  </a:gs>
                  <a:gs pos="100000">
                    <a:srgbClr val="FFFF00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868686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6082" name="Picture 2" descr="туни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765175"/>
            <a:ext cx="4333875" cy="336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4932363" y="908050"/>
            <a:ext cx="4211637" cy="12017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latin typeface="+mn-lt"/>
                <a:cs typeface="Times New Roman" pitchFamily="18" charset="0"/>
              </a:rPr>
              <a:t>Огонь зажигается от солнечных лучей в Олимпии в храме бога Аполлона</a:t>
            </a:r>
          </a:p>
        </p:txBody>
      </p:sp>
      <p:pic>
        <p:nvPicPr>
          <p:cNvPr id="46083" name="Picture 3" descr="china_designs_for_olympic_medal_ceremonies_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0200" y="2924175"/>
            <a:ext cx="4787900" cy="31480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4608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79388" y="4581525"/>
            <a:ext cx="3744912" cy="1200150"/>
          </a:xfr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b="1" dirty="0" smtClean="0">
                <a:latin typeface="+mn-lt"/>
                <a:ea typeface="Calibri" pitchFamily="34" charset="0"/>
                <a:cs typeface="Times New Roman" pitchFamily="18" charset="0"/>
              </a:rPr>
              <a:t>Победителям соревнований вручают медали</a:t>
            </a:r>
            <a:endParaRPr lang="ru-RU" sz="1800" dirty="0" smtClean="0">
              <a:latin typeface="Tahoma" pitchFamily="34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</TotalTime>
  <Words>351</Words>
  <Application>Microsoft Office PowerPoint</Application>
  <PresentationFormat>Экран (4:3)</PresentationFormat>
  <Paragraphs>62</Paragraphs>
  <Slides>12</Slides>
  <Notes>12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 </vt:lpstr>
      <vt:lpstr>МАЛЫЕ   ОЛИМПИЙСКИЕ   ИГРЫ</vt:lpstr>
      <vt:lpstr>Слайд 3</vt:lpstr>
      <vt:lpstr>Древние греки создали множество легенд о том,  как появились Олимпийские игры.</vt:lpstr>
      <vt:lpstr>Ольга Ивановна нам прочитала, как раньше проходили Олимпийские игры</vt:lpstr>
      <vt:lpstr> После того, как заканчивались все состязания, победителей награждали Оливковыми ветками и медалями  </vt:lpstr>
      <vt:lpstr> </vt:lpstr>
      <vt:lpstr> </vt:lpstr>
      <vt:lpstr>Победителям соревнований вручают медали</vt:lpstr>
      <vt:lpstr>Слайд 10</vt:lpstr>
      <vt:lpstr>Слайд 11</vt:lpstr>
      <vt:lpstr>Слайд 12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МАЛЫЕ ОЛИМПИЙСКИЕ ИГРЫ</dc:title>
  <dc:creator>admin</dc:creator>
  <cp:lastModifiedBy>nnn</cp:lastModifiedBy>
  <cp:revision>36</cp:revision>
  <dcterms:created xsi:type="dcterms:W3CDTF">2010-11-26T12:24:45Z</dcterms:created>
  <dcterms:modified xsi:type="dcterms:W3CDTF">2013-05-21T11:36:32Z</dcterms:modified>
</cp:coreProperties>
</file>