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0" r:id="rId2"/>
    <p:sldId id="259" r:id="rId3"/>
    <p:sldId id="267" r:id="rId4"/>
    <p:sldId id="269" r:id="rId5"/>
    <p:sldId id="270" r:id="rId6"/>
    <p:sldId id="282" r:id="rId7"/>
    <p:sldId id="28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9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87116-E5F8-4685-9F6F-FB9BF7EEE67E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23494-459C-4D39-AE44-D056F7E577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333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3168352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/>
              <a:t>Профессиональная компетентность педагогов в условиях реализации</a:t>
            </a:r>
            <a:r>
              <a:rPr lang="ru-RU" sz="4400" i="1" dirty="0"/>
              <a:t/>
            </a:r>
            <a:br>
              <a:rPr lang="ru-RU" sz="4400" i="1" dirty="0"/>
            </a:br>
            <a:r>
              <a:rPr lang="ru-RU" sz="4400" b="1" i="1" dirty="0"/>
              <a:t>ФГОС </a:t>
            </a:r>
            <a:r>
              <a:rPr lang="ru-RU" sz="4400" b="1" i="1" dirty="0" smtClean="0"/>
              <a:t>в ДОУ</a:t>
            </a:r>
            <a:endParaRPr lang="ru-RU" sz="4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/>
              <a:t>Педагог </a:t>
            </a:r>
            <a:r>
              <a:rPr lang="ru-RU" sz="3200" b="1" dirty="0"/>
              <a:t>должен быть компетентным в вопросах организации и содержания деятельности по следующим направлениям:</a:t>
            </a:r>
          </a:p>
          <a:p>
            <a:pPr lvl="0" algn="ctr"/>
            <a:r>
              <a:rPr lang="ru-RU" sz="3200" dirty="0" err="1"/>
              <a:t>воспитательно</a:t>
            </a:r>
            <a:r>
              <a:rPr lang="ru-RU" sz="3200" dirty="0"/>
              <a:t>-образовательной;</a:t>
            </a:r>
          </a:p>
          <a:p>
            <a:pPr lvl="0" algn="ctr"/>
            <a:r>
              <a:rPr lang="ru-RU" sz="3200" dirty="0"/>
              <a:t>учебно–методической;</a:t>
            </a:r>
          </a:p>
          <a:p>
            <a:pPr lvl="0" algn="ctr"/>
            <a:r>
              <a:rPr lang="ru-RU" sz="3200" dirty="0"/>
              <a:t>социально–педагогической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i="1" dirty="0" err="1" smtClean="0"/>
              <a:t>Воспитательно</a:t>
            </a:r>
            <a:r>
              <a:rPr lang="ru-RU" sz="3200" b="1" i="1" dirty="0" smtClean="0"/>
              <a:t>–образовательная </a:t>
            </a:r>
            <a:r>
              <a:rPr lang="ru-RU" sz="3200" b="1" i="1" dirty="0"/>
              <a:t>деятельность</a:t>
            </a:r>
            <a:r>
              <a:rPr lang="ru-RU" sz="3200" i="1" dirty="0"/>
              <a:t> </a:t>
            </a:r>
            <a:r>
              <a:rPr lang="ru-RU" sz="3200" dirty="0"/>
              <a:t>предполагает следующие критерии компетентности: </a:t>
            </a:r>
          </a:p>
          <a:p>
            <a:pPr lvl="0"/>
            <a:r>
              <a:rPr lang="ru-RU" sz="2800" dirty="0"/>
              <a:t>осуществление целостного педагогического процесса; создание развивающей среды; </a:t>
            </a:r>
          </a:p>
          <a:p>
            <a:pPr lvl="0"/>
            <a:r>
              <a:rPr lang="ru-RU" sz="2800" dirty="0"/>
              <a:t>обеспечение охраны жизни и здоровья детей. </a:t>
            </a:r>
          </a:p>
          <a:p>
            <a:pPr marL="0" indent="0" algn="ctr">
              <a:buNone/>
            </a:pPr>
            <a:r>
              <a:rPr lang="ru-RU" sz="2800" i="1" dirty="0"/>
              <a:t>Данные критерии подкрепляются следующими показателями </a:t>
            </a:r>
            <a:r>
              <a:rPr lang="ru-RU" sz="2800" b="1" i="1" dirty="0"/>
              <a:t>компетентности </a:t>
            </a:r>
            <a:r>
              <a:rPr lang="ru-RU" sz="2800" i="1" dirty="0"/>
              <a:t>педагога: </a:t>
            </a:r>
          </a:p>
          <a:p>
            <a:pPr lvl="0"/>
            <a:r>
              <a:rPr lang="ru-RU" sz="2400" dirty="0"/>
              <a:t>знание целей, задач, содержания, принципов, форм, методов и средств обучения и воспитания дошкольников;</a:t>
            </a:r>
          </a:p>
          <a:p>
            <a:pPr lvl="0"/>
            <a:r>
              <a:rPr lang="ru-RU" sz="2400" dirty="0"/>
              <a:t>умения результативно формировать знания, умения и навыки в соответствии с образовательной программой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26469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700" b="1" i="1" dirty="0"/>
              <a:t>Учебно – методическая деятельность</a:t>
            </a:r>
            <a:r>
              <a:rPr lang="ru-RU" sz="3700" i="1" dirty="0"/>
              <a:t> воспитателя предполагает следующие критерии компетентности: </a:t>
            </a:r>
          </a:p>
          <a:p>
            <a:pPr lvl="0"/>
            <a:r>
              <a:rPr lang="ru-RU" dirty="0"/>
              <a:t>планирование </a:t>
            </a:r>
            <a:r>
              <a:rPr lang="ru-RU" dirty="0" err="1"/>
              <a:t>воспитательно</a:t>
            </a:r>
            <a:r>
              <a:rPr lang="ru-RU" dirty="0"/>
              <a:t>-образовательной работы; </a:t>
            </a:r>
          </a:p>
          <a:p>
            <a:pPr lvl="0"/>
            <a:r>
              <a:rPr lang="ru-RU" dirty="0"/>
              <a:t>проектирование педагогической деятельности на основе анализа достигнутых результатов. </a:t>
            </a:r>
          </a:p>
          <a:p>
            <a:pPr marL="0" indent="0" algn="ctr">
              <a:buNone/>
            </a:pPr>
            <a:r>
              <a:rPr lang="ru-RU" i="1" dirty="0"/>
              <a:t>Данные критерии подкрепляются следующими показателями </a:t>
            </a:r>
            <a:r>
              <a:rPr lang="ru-RU" b="1" i="1" dirty="0"/>
              <a:t>компетентности</a:t>
            </a:r>
            <a:r>
              <a:rPr lang="ru-RU" i="1" dirty="0"/>
              <a:t>: </a:t>
            </a:r>
          </a:p>
          <a:p>
            <a:pPr lvl="0"/>
            <a:r>
              <a:rPr lang="ru-RU" dirty="0"/>
              <a:t>знание образовательной программы и методики развития разных видов деятельности детей; </a:t>
            </a:r>
          </a:p>
          <a:p>
            <a:pPr lvl="0"/>
            <a:r>
              <a:rPr lang="ru-RU" dirty="0"/>
              <a:t>умение проектировать, планировать и осуществлять целостный педагогический процесс; </a:t>
            </a:r>
          </a:p>
          <a:p>
            <a:pPr lvl="0"/>
            <a:r>
              <a:rPr lang="ru-RU" dirty="0"/>
              <a:t>владение технологиями исследования, педагогического мониторинга, воспитания и обучения детей.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67544" y="260648"/>
            <a:ext cx="8229600" cy="6264696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900" b="1" i="1" dirty="0"/>
              <a:t>Социально – педагогическая деятельность</a:t>
            </a:r>
            <a:r>
              <a:rPr lang="ru-RU" sz="3900" i="1" dirty="0"/>
              <a:t> воспитателя предполагает следующие критерии компетентности: </a:t>
            </a:r>
          </a:p>
          <a:p>
            <a:pPr lvl="0"/>
            <a:r>
              <a:rPr lang="ru-RU" sz="3600" dirty="0"/>
              <a:t>консультативная помощь родителям; </a:t>
            </a:r>
          </a:p>
          <a:p>
            <a:pPr lvl="0"/>
            <a:r>
              <a:rPr lang="ru-RU" sz="3600" dirty="0"/>
              <a:t>создание условий для социализации детей; </a:t>
            </a:r>
          </a:p>
          <a:p>
            <a:pPr lvl="0"/>
            <a:r>
              <a:rPr lang="ru-RU" sz="3600" dirty="0"/>
              <a:t>защита интересов и прав. </a:t>
            </a:r>
            <a:endParaRPr lang="ru-RU" sz="3600" dirty="0" smtClean="0"/>
          </a:p>
          <a:p>
            <a:pPr lvl="0"/>
            <a:endParaRPr lang="ru-RU" sz="3600" dirty="0"/>
          </a:p>
          <a:p>
            <a:pPr marL="0" indent="0" algn="ctr">
              <a:buNone/>
            </a:pPr>
            <a:r>
              <a:rPr lang="ru-RU" sz="3600" i="1" dirty="0"/>
              <a:t>Данные критерии подкрепляются следующими показателями: </a:t>
            </a:r>
          </a:p>
          <a:p>
            <a:pPr lvl="0"/>
            <a:r>
              <a:rPr lang="ru-RU" sz="3600" dirty="0"/>
              <a:t>знание основных документов о правах ребенка и обязанностях взрослых по отношению к детям; </a:t>
            </a:r>
          </a:p>
          <a:p>
            <a:pPr lvl="0"/>
            <a:r>
              <a:rPr lang="ru-RU" sz="3600" dirty="0"/>
              <a:t>умение вести разъяснительную педагогическую работу с родителями, специалистами ДОУ.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i="1" dirty="0">
                <a:solidFill>
                  <a:srgbClr val="0070C0"/>
                </a:solidFill>
              </a:rPr>
              <a:t>Система </a:t>
            </a:r>
            <a:r>
              <a:rPr lang="ru-RU" sz="2800" b="1" i="1" u="sng" dirty="0">
                <a:solidFill>
                  <a:srgbClr val="0070C0"/>
                </a:solidFill>
              </a:rPr>
              <a:t>профессиональной компетентности</a:t>
            </a:r>
            <a:r>
              <a:rPr lang="ru-RU" sz="2800" b="1" i="1" dirty="0">
                <a:solidFill>
                  <a:srgbClr val="0070C0"/>
                </a:solidFill>
              </a:rPr>
              <a:t> педагога дошкольного образования включает в себя совокупность компетенций: </a:t>
            </a:r>
          </a:p>
          <a:p>
            <a:pPr lvl="0"/>
            <a:r>
              <a:rPr lang="ru-RU" sz="2800" dirty="0"/>
              <a:t>методологическую, </a:t>
            </a:r>
          </a:p>
          <a:p>
            <a:pPr lvl="0"/>
            <a:r>
              <a:rPr lang="ru-RU" sz="2800" dirty="0"/>
              <a:t>психолого-педагогическую, </a:t>
            </a:r>
          </a:p>
          <a:p>
            <a:pPr lvl="0"/>
            <a:r>
              <a:rPr lang="ru-RU" sz="2800" dirty="0"/>
              <a:t>коммуникативную, </a:t>
            </a:r>
          </a:p>
          <a:p>
            <a:pPr lvl="0"/>
            <a:r>
              <a:rPr lang="ru-RU" sz="2800" dirty="0"/>
              <a:t>исследовательскую, </a:t>
            </a:r>
          </a:p>
          <a:p>
            <a:pPr lvl="0"/>
            <a:r>
              <a:rPr lang="ru-RU" sz="2800" dirty="0"/>
              <a:t>презентационную, </a:t>
            </a:r>
          </a:p>
          <a:p>
            <a:pPr lvl="0"/>
            <a:r>
              <a:rPr lang="ru-RU" sz="2800" dirty="0" err="1"/>
              <a:t>акмеологическую</a:t>
            </a:r>
            <a:r>
              <a:rPr lang="ru-RU" sz="2800" dirty="0"/>
              <a:t>, </a:t>
            </a:r>
          </a:p>
          <a:p>
            <a:pPr lvl="0"/>
            <a:r>
              <a:rPr lang="ru-RU" sz="2800" dirty="0" smtClean="0"/>
              <a:t>икт-компетентность,</a:t>
            </a:r>
            <a:endParaRPr lang="ru-RU" sz="2800" dirty="0"/>
          </a:p>
          <a:p>
            <a:pPr lvl="0"/>
            <a:r>
              <a:rPr lang="ru-RU" sz="2800" dirty="0" smtClean="0"/>
              <a:t>эмоциональную </a:t>
            </a:r>
            <a:r>
              <a:rPr lang="ru-RU" sz="2800" dirty="0"/>
              <a:t>компетентность.</a:t>
            </a:r>
          </a:p>
        </p:txBody>
      </p:sp>
    </p:spTree>
    <p:extLst>
      <p:ext uri="{BB962C8B-B14F-4D97-AF65-F5344CB8AC3E}">
        <p14:creationId xmlns:p14="http://schemas.microsoft.com/office/powerpoint/2010/main" val="3985645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505"/>
            <a:ext cx="8229600" cy="961223"/>
          </a:xfrm>
        </p:spPr>
        <p:txBody>
          <a:bodyPr>
            <a:noAutofit/>
          </a:bodyPr>
          <a:lstStyle/>
          <a:p>
            <a:pPr algn="ctr"/>
            <a:r>
              <a:rPr lang="ru-RU" sz="3000" b="1" i="1" dirty="0"/>
              <a:t>Качества и черты характера, необходимые для успешности </a:t>
            </a:r>
            <a:r>
              <a:rPr lang="ru-RU" sz="3000" b="1" i="1" dirty="0" smtClean="0"/>
              <a:t>педагога:</a:t>
            </a:r>
            <a:endParaRPr lang="ru-RU" sz="3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343872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/>
              <a:t>Хорошие </a:t>
            </a:r>
            <a:r>
              <a:rPr lang="ru-RU" sz="2000" dirty="0"/>
              <a:t>знания человеческой натуры и межличностных отношений;</a:t>
            </a:r>
          </a:p>
          <a:p>
            <a:pPr lvl="0"/>
            <a:r>
              <a:rPr lang="ru-RU" sz="2000" dirty="0"/>
              <a:t>Благородство духа;</a:t>
            </a:r>
          </a:p>
          <a:p>
            <a:pPr lvl="0"/>
            <a:r>
              <a:rPr lang="ru-RU" sz="2000" dirty="0"/>
              <a:t>Чувство юмора;</a:t>
            </a:r>
          </a:p>
          <a:p>
            <a:pPr lvl="0"/>
            <a:r>
              <a:rPr lang="ru-RU" sz="2000" dirty="0"/>
              <a:t>Острая наблюдательность;</a:t>
            </a:r>
          </a:p>
          <a:p>
            <a:pPr lvl="0"/>
            <a:r>
              <a:rPr lang="ru-RU" sz="2000" dirty="0"/>
              <a:t>Интерес и внимание к другим;</a:t>
            </a:r>
          </a:p>
          <a:p>
            <a:pPr lvl="0"/>
            <a:r>
              <a:rPr lang="ru-RU" sz="2000" dirty="0"/>
              <a:t>Заразительная увлеченность дошкольным детством;</a:t>
            </a:r>
          </a:p>
          <a:p>
            <a:pPr lvl="0"/>
            <a:r>
              <a:rPr lang="ru-RU" sz="2000" dirty="0"/>
              <a:t>Богатое воображение;</a:t>
            </a:r>
          </a:p>
          <a:p>
            <a:pPr lvl="0"/>
            <a:r>
              <a:rPr lang="ru-RU" sz="2000" dirty="0"/>
              <a:t>Энергичность;</a:t>
            </a:r>
          </a:p>
          <a:p>
            <a:pPr lvl="0"/>
            <a:r>
              <a:rPr lang="ru-RU" sz="2000" dirty="0"/>
              <a:t>Толерантность;</a:t>
            </a:r>
          </a:p>
          <a:p>
            <a:pPr lvl="0"/>
            <a:r>
              <a:rPr lang="ru-RU" sz="2000" dirty="0"/>
              <a:t>Любознательность;</a:t>
            </a:r>
          </a:p>
          <a:p>
            <a:pPr lvl="0"/>
            <a:r>
              <a:rPr lang="ru-RU" sz="2000" dirty="0"/>
              <a:t>Профессиональная подготовленность и понимание того, как развивается ребенок;</a:t>
            </a:r>
          </a:p>
          <a:p>
            <a:pPr lvl="0"/>
            <a:r>
              <a:rPr lang="ru-RU" sz="2000" dirty="0"/>
              <a:t>Умение составлять индивидуальные программы воспитания и </a:t>
            </a:r>
            <a:r>
              <a:rPr lang="ru-RU" sz="2000" dirty="0" smtClean="0"/>
              <a:t>обучения;</a:t>
            </a:r>
            <a:endParaRPr lang="ru-RU" sz="2000" dirty="0"/>
          </a:p>
          <a:p>
            <a:pPr lvl="0"/>
            <a:r>
              <a:rPr lang="ru-RU" sz="2000" dirty="0"/>
              <a:t>Понимание процесса интеграции образовательных </a:t>
            </a:r>
            <a:r>
              <a:rPr lang="ru-RU" sz="2000" dirty="0" smtClean="0"/>
              <a:t>областей.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06025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439</TotalTime>
  <Words>307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Профессиональная компетентность педагогов в условиях реализации ФГОС в ДОУ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Качества и черты характера, необходимые для успешности педагога: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Часть 1 . Общие положения В основе Стандарта заложены принципы: (вот некоторые из них)    Основные принципы дошкольного образования: 3.  содействие и сотрудничество детей и взрослых, признание ребенка полноценным участником (субъектом) образовательных отношений; поддержка инициативы детей в различных видах деятельности; сотрудничество Организации с семьёй; формирование познавательных интересов и познавательных действий ребенка в различных видах деятельности;</dc:title>
  <cp:lastModifiedBy>Администратор</cp:lastModifiedBy>
  <cp:revision>40</cp:revision>
  <dcterms:modified xsi:type="dcterms:W3CDTF">2016-02-10T09:33:10Z</dcterms:modified>
</cp:coreProperties>
</file>