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56" r:id="rId5"/>
    <p:sldId id="260" r:id="rId6"/>
    <p:sldId id="258" r:id="rId7"/>
    <p:sldId id="259" r:id="rId8"/>
    <p:sldId id="272" r:id="rId9"/>
    <p:sldId id="261" r:id="rId10"/>
    <p:sldId id="262" r:id="rId11"/>
    <p:sldId id="273" r:id="rId12"/>
    <p:sldId id="263" r:id="rId13"/>
    <p:sldId id="265" r:id="rId14"/>
    <p:sldId id="264" r:id="rId15"/>
    <p:sldId id="274" r:id="rId16"/>
    <p:sldId id="275" r:id="rId17"/>
    <p:sldId id="267" r:id="rId18"/>
    <p:sldId id="266" r:id="rId19"/>
    <p:sldId id="276" r:id="rId20"/>
    <p:sldId id="268" r:id="rId21"/>
    <p:sldId id="269" r:id="rId22"/>
    <p:sldId id="271" r:id="rId23"/>
    <p:sldId id="270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7A350-51C4-4EEB-8142-0E4D8978E7A7}" type="datetimeFigureOut">
              <a:rPr lang="ru-RU"/>
              <a:pPr>
                <a:defRPr/>
              </a:pPr>
              <a:t>17.09.2014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A69AB-BDED-48E4-BC0D-DE9A0EF2C8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231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9BB8B-7D48-4D39-9124-6CC0608B4A72}" type="datetimeFigureOut">
              <a:rPr lang="ru-RU"/>
              <a:pPr>
                <a:defRPr/>
              </a:pPr>
              <a:t>17.09.2014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3DF54-24D3-4B82-A73F-E9D223FD0B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683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F4055-6E99-4152-882D-269CA9FD0934}" type="datetimeFigureOut">
              <a:rPr lang="ru-RU"/>
              <a:pPr>
                <a:defRPr/>
              </a:pPr>
              <a:t>17.09.2014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9AC73-27CB-4A26-8922-8D831BB82B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457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90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3203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3260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141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584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4315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964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373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3C340-6BC0-4FF3-822A-57F75A091542}" type="datetimeFigureOut">
              <a:rPr lang="ru-RU"/>
              <a:pPr>
                <a:defRPr/>
              </a:pPr>
              <a:t>17.09.2014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DFC81-A1B4-499E-B911-AFC51EDA54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8494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4733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8769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9/17/2014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5601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7DF8E-24A5-4118-A380-CFC6F339B6E5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17.09.2014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B0F6C-28C9-4520-AABF-B0E215319F5E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5601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D87EB-8C9E-4CBE-91AC-E84F52871909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17.09.2014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9A18C-8909-4F8A-BBB5-485BD8B026A2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6211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318E3-19EB-4448-AFCE-CBDB446A2BEB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17.09.2014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59A71-779C-46F2-864F-B411E812A75D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8005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7D6AC-CDCC-4604-A233-2B6F36471077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17.09.2014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789FB-7CA4-483D-AB41-C2E3DA1654D5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3410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C39AB-46A1-4454-B332-093730D0E31C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17.09.2014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9B29B-56EB-45DF-941B-50B56F49EC29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0575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2A3C0-259D-4177-A7D8-BADE326E178C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17.09.2014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D4191-1F2F-49D9-A307-7866B2C6C8BA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812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0A65E-86E5-4487-80CB-B34116325CC3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17.09.2014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57200-2886-4160-BC12-457B4038F48D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63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4F7EC-0BC3-4887-98F2-62C4F58FF2EC}" type="datetimeFigureOut">
              <a:rPr lang="ru-RU"/>
              <a:pPr>
                <a:defRPr/>
              </a:pPr>
              <a:t>17.09.2014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3DDED-C517-4BFE-8200-C148EC34B1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7855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A88BF-70B3-4215-BD16-F5534BEBFF0B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17.09.2014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97299-DBAF-488E-9A0C-08E2B0CEC738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8625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4B4F1-BE7A-4757-8BF4-53C9F0577892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17.09.2014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2C804-F5F1-4E2C-B64F-2F47BFDF3BA1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7267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58C2-EA8F-4FEC-8619-83C7C75CBE60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17.09.2014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2F16D-1017-47F3-890C-FF4997ADD422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0107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5C0E5-CD17-45F5-A2D8-7D15D1F6D810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17.09.2014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8B1BA-7097-4844-9958-AEB22B56E600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8053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59B1CD-ED6F-44B6-9AC8-FCB16153D3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9418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9C7790-5BE4-4AE8-BECE-2C17BF59174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3054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9B07EF-C519-4A13-AEEB-1C8BC4F066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5039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72FDAF-3646-4216-9000-1446B64C3E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1019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9222D0-7BDF-4799-A5D2-482065922D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5983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9335F-4C48-452A-8EBB-1656072D12D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5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295E0-ABFD-4CAF-9D59-1C9E2CC500F7}" type="datetimeFigureOut">
              <a:rPr lang="ru-RU"/>
              <a:pPr>
                <a:defRPr/>
              </a:pPr>
              <a:t>17.09.2014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503-956E-4B55-9F5B-388877443D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79037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3C0AEE-A6E1-4B07-B5F1-B67684ECF69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4320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A26AC3-E880-4CB8-9215-AE42CB5E351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2494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6247D8-BB37-4DA9-A038-746E571571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1308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6DCC64-3895-4F22-98B7-B7FDFAF9F5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5272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1BCB04-FDC4-4D7F-8A1E-C8F028BF5B9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56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CFF16-0AA0-4A59-9F2B-C97F6498F7BF}" type="datetimeFigureOut">
              <a:rPr lang="ru-RU"/>
              <a:pPr>
                <a:defRPr/>
              </a:pPr>
              <a:t>17.09.2014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0DF6C-5D2F-4940-8BD2-BAAF9C01B5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746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7530D-37A7-4AFA-99D9-ABFEBD377EF1}" type="datetimeFigureOut">
              <a:rPr lang="ru-RU"/>
              <a:pPr>
                <a:defRPr/>
              </a:pPr>
              <a:t>17.09.2014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63C97-29B4-4CDC-8F97-BB3C282B2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895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A80A2-1E1B-44B8-8DBF-0A6F8634CFE8}" type="datetimeFigureOut">
              <a:rPr lang="ru-RU"/>
              <a:pPr>
                <a:defRPr/>
              </a:pPr>
              <a:t>17.09.2014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DF63B-C3B7-45AD-A9C6-8ECC78A4B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8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2EAE7-D4A0-4CDA-AB10-A09E76EAA035}" type="datetimeFigureOut">
              <a:rPr lang="ru-RU"/>
              <a:pPr>
                <a:defRPr/>
              </a:pPr>
              <a:t>17.09.2014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17994-CE7F-4FB5-B95E-E2514B3639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181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F2FE4-4E5C-4BAC-8D49-D957426FB62A}" type="datetimeFigureOut">
              <a:rPr lang="ru-RU"/>
              <a:pPr>
                <a:defRPr/>
              </a:pPr>
              <a:t>17.09.2014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F876F-E649-45BB-B0FE-43A2686421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981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Двойная волна 13"/>
          <p:cNvSpPr/>
          <p:nvPr/>
        </p:nvSpPr>
        <p:spPr>
          <a:xfrm>
            <a:off x="0" y="6381328"/>
            <a:ext cx="9144000" cy="476672"/>
          </a:xfrm>
          <a:prstGeom prst="doubleWave">
            <a:avLst>
              <a:gd name="adj1" fmla="val 6250"/>
              <a:gd name="adj2" fmla="val -9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C5236E4-F9A7-4774-8DE4-4C4AA986F691}" type="datetimeFigureOut">
              <a:rPr lang="ru-RU"/>
              <a:pPr>
                <a:defRPr/>
              </a:pPr>
              <a:t>17.09.2014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A0E8451-8781-4E18-8CC0-FE3D626DBB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Двойная волна 12"/>
          <p:cNvSpPr/>
          <p:nvPr/>
        </p:nvSpPr>
        <p:spPr>
          <a:xfrm>
            <a:off x="0" y="0"/>
            <a:ext cx="9144000" cy="1206896"/>
          </a:xfrm>
          <a:prstGeom prst="doubleWave">
            <a:avLst>
              <a:gd name="adj1" fmla="val 6250"/>
              <a:gd name="adj2" fmla="val -9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8" name="Рисунок 14" descr="dlya__truda.jpg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260350"/>
            <a:ext cx="9906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EAF463A-BC7C-46EE-9F1E-7F377CCA489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9/17/2014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483448D-3A78-4528-A469-B745A65DA48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4562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7AC963-9D47-454E-A577-2BDEB835E53B}" type="datetimeFigureOut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17.09.2014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9EF2DB-E8DD-4EDF-94AC-D9C752878687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034" name="Полилиния 11"/>
            <p:cNvGrpSpPr>
              <a:grpSpLocks/>
            </p:cNvGrpSpPr>
            <p:nvPr/>
          </p:nvGrpSpPr>
          <p:grpSpPr bwMode="auto">
            <a:xfrm>
              <a:off x="-6091" y="-11569"/>
              <a:ext cx="9137939" cy="1050979"/>
              <a:chOff x="-6096" y="-24384"/>
              <a:chExt cx="9137904" cy="1048512"/>
            </a:xfrm>
          </p:grpSpPr>
          <p:pic>
            <p:nvPicPr>
              <p:cNvPr id="2" name="Полилиния 11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096" y="-24384"/>
                <a:ext cx="9137904" cy="1048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30163" y="422275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  <a:latin typeface="Constantia" pitchFamily="18" charset="0"/>
                </a:endParaRPr>
              </a:p>
            </p:txBody>
          </p:sp>
        </p:grpSp>
        <p:grpSp>
          <p:nvGrpSpPr>
            <p:cNvPr id="1035" name="Полилиния 12"/>
            <p:cNvGrpSpPr>
              <a:grpSpLocks/>
            </p:cNvGrpSpPr>
            <p:nvPr/>
          </p:nvGrpSpPr>
          <p:grpSpPr bwMode="auto">
            <a:xfrm>
              <a:off x="-6091" y="61755"/>
              <a:ext cx="9156227" cy="910441"/>
              <a:chOff x="-6096" y="48768"/>
              <a:chExt cx="9156192" cy="908304"/>
            </a:xfrm>
          </p:grpSpPr>
          <p:pic>
            <p:nvPicPr>
              <p:cNvPr id="1036" name="Полилиния 12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096" y="48768"/>
                <a:ext cx="9156192" cy="908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38" name="Text Box 14"/>
              <p:cNvSpPr txBox="1">
                <a:spLocks noChangeArrowheads="1"/>
              </p:cNvSpPr>
              <p:nvPr/>
            </p:nvSpPr>
            <p:spPr bwMode="auto">
              <a:xfrm rot="21435692">
                <a:off x="-22225" y="496888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  <a:latin typeface="Constantia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5539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B8EC3E1-E3FE-4C6A-847E-EB7BC2F9D09D}" type="slidenum">
              <a:rPr lang="ru-RU">
                <a:solidFill>
                  <a:srgbClr val="000000"/>
                </a:solidFill>
                <a:cs typeface="+mn-cs"/>
              </a:rPr>
              <a:pPr/>
              <a:t>‹#›</a:t>
            </a:fld>
            <a:endParaRPr lang="ru-RU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6473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C:\Users\&#1042;&#1077;&#1088;&#1072;\Desktop\&#1076;&#1080;&#1085;&#1072;&#1084;.&#1092;&#1080;&#1079;&#1084;&#1080;&#1085;&#1091;&#1090;&#1082;&#1080;\&#1076;&#1080;&#1085;&#1072;&#1084;.&#1092;&#1080;&#1079;&#1084;&#1080;&#1085;&#1091;&#1090;&#1082;&#1080;\&#1060;&#1054;&#1053;%202%20-%20&#1082;&#1086;&#1087;&#1080;&#1103;.mp3" TargetMode="External"/><Relationship Id="rId6" Type="http://schemas.openxmlformats.org/officeDocument/2006/relationships/image" Target="../media/image18.gif"/><Relationship Id="rId5" Type="http://schemas.openxmlformats.org/officeDocument/2006/relationships/image" Target="../media/image17.png"/><Relationship Id="rId4" Type="http://schemas.openxmlformats.org/officeDocument/2006/relationships/hyperlink" Target="http://smiles.33b.ru/smile.146647.html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40.xml"/><Relationship Id="rId1" Type="http://schemas.openxmlformats.org/officeDocument/2006/relationships/audio" Target="../media/audio1.wav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jpeg"/><Relationship Id="rId10" Type="http://schemas.openxmlformats.org/officeDocument/2006/relationships/image" Target="../media/image28.png"/><Relationship Id="rId4" Type="http://schemas.openxmlformats.org/officeDocument/2006/relationships/image" Target="../media/image22.jpeg"/><Relationship Id="rId9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математики во 2 классе </a:t>
            </a:r>
            <a:r>
              <a:rPr lang="ru-RU" dirty="0"/>
              <a:t>Т</a:t>
            </a:r>
            <a:r>
              <a:rPr lang="ru-RU" dirty="0" smtClean="0"/>
              <a:t>ема: «Порядок действий в выражениях со скобками»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sz="1600" dirty="0" smtClean="0"/>
              <a:t>	</a:t>
            </a:r>
            <a:r>
              <a:rPr lang="ru-RU" sz="1600" dirty="0" smtClean="0"/>
              <a:t>Выполнила  : </a:t>
            </a:r>
          </a:p>
          <a:p>
            <a:pPr algn="r"/>
            <a:r>
              <a:rPr lang="ru-RU" sz="1600" dirty="0" smtClean="0"/>
              <a:t>учитель начальных классов </a:t>
            </a:r>
          </a:p>
          <a:p>
            <a:pPr algn="r"/>
            <a:r>
              <a:rPr lang="ru-RU" sz="1600" dirty="0" smtClean="0"/>
              <a:t>МБОУ СОШ №2 г. Кропоткин </a:t>
            </a:r>
          </a:p>
          <a:p>
            <a:pPr algn="r"/>
            <a:r>
              <a:rPr lang="ru-RU" sz="1600" dirty="0" smtClean="0"/>
              <a:t>Тамбова Л. </a:t>
            </a:r>
            <a:r>
              <a:rPr lang="ru-RU" sz="1600" smtClean="0"/>
              <a:t>Б.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Прямоугольник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280988"/>
            <a:ext cx="72167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13" descr="312e0551bd799c068701da3af1691001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4953000"/>
            <a:ext cx="12573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13" descr="312e0551bd799c068701da3af1691001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3500438"/>
            <a:ext cx="12573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323850" y="1676400"/>
            <a:ext cx="3736975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2000" b="1">
                <a:solidFill>
                  <a:srgbClr val="003300"/>
                </a:solidFill>
              </a:rPr>
              <a:t>На зарядку солнышко</a:t>
            </a:r>
          </a:p>
          <a:p>
            <a:pPr eaLnBrk="0" hangingPunct="0"/>
            <a:r>
              <a:rPr lang="ru-RU" sz="2000" b="1">
                <a:solidFill>
                  <a:srgbClr val="003300"/>
                </a:solidFill>
              </a:rPr>
              <a:t>Поднимает нас.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Поднимаем руки мы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По команде "раз."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А над нами весело 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шелестит трава.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Опускаем руки мы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По команде "два."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Соберем в корзинки мы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Ягоды, грибы,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Дружно наклоняемся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По команде "три".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На "четыре" и на "пять"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Станем дружно мы скакать.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Ну, а по команде "шесть"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Всем за парты тихо сесть!</a:t>
            </a:r>
          </a:p>
        </p:txBody>
      </p:sp>
      <p:pic>
        <p:nvPicPr>
          <p:cNvPr id="8198" name="Picture 9" descr="photo156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00313"/>
            <a:ext cx="4138613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ФОН 2 - коп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3" y="62865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087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Найдите значение выражений.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2*(13-7)=</a:t>
            </a:r>
          </a:p>
          <a:p>
            <a:pPr marL="0" indent="0" algn="ctr">
              <a:buNone/>
            </a:pPr>
            <a:r>
              <a:rPr lang="ru-RU" sz="6600" dirty="0" smtClean="0"/>
              <a:t>27:(84-75)=</a:t>
            </a:r>
          </a:p>
          <a:p>
            <a:pPr marL="0" indent="0" algn="ctr">
              <a:buNone/>
            </a:pPr>
            <a:r>
              <a:rPr lang="ru-RU" sz="6600" dirty="0" smtClean="0"/>
              <a:t>(15-3):4=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55455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800" dirty="0" smtClean="0"/>
              <a:t>27:(84-75)=3</a:t>
            </a:r>
          </a:p>
          <a:p>
            <a:pPr marL="514350" indent="-514350">
              <a:buAutoNum type="arabicParenR"/>
            </a:pPr>
            <a:r>
              <a:rPr lang="ru-RU" sz="4000" dirty="0" smtClean="0"/>
              <a:t>84-75=9                                2) 27:9=3</a:t>
            </a:r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800" dirty="0" smtClean="0"/>
              <a:t>(15-3):4=3</a:t>
            </a:r>
          </a:p>
          <a:p>
            <a:pPr marL="0" indent="0">
              <a:buNone/>
            </a:pPr>
            <a:r>
              <a:rPr lang="ru-RU" sz="4000" dirty="0" smtClean="0"/>
              <a:t>1) 15-3=12                                 2)12:4=3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024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1700808"/>
            <a:ext cx="770485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3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66FF"/>
            </a:gs>
            <a:gs pos="50000">
              <a:srgbClr val="99CCFF"/>
            </a:gs>
            <a:gs pos="100000">
              <a:srgbClr val="6666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4" name="AutoShape 38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4376" name="AutoShape 40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9685338" y="260350"/>
            <a:ext cx="2951162" cy="1873250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>
              <a:solidFill>
                <a:srgbClr val="000000"/>
              </a:solidFill>
              <a:cs typeface="+mn-cs"/>
            </a:endParaRPr>
          </a:p>
        </p:txBody>
      </p:sp>
      <p:pic>
        <p:nvPicPr>
          <p:cNvPr id="14358" name="Picture 22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9" name="Picture 23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981075"/>
            <a:ext cx="1008063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0" name="Picture 24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060575"/>
            <a:ext cx="1008062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1" name="Picture 25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997200"/>
            <a:ext cx="1008062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2" name="Picture 26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860800"/>
            <a:ext cx="1008063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3" name="Picture 27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4797425"/>
            <a:ext cx="1008063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4" name="Picture 28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849938"/>
            <a:ext cx="1008062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5" name="Picture 29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59607">
            <a:off x="8135938" y="5849938"/>
            <a:ext cx="1008062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6" name="Picture 30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49210">
            <a:off x="6732588" y="4941888"/>
            <a:ext cx="1008062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7" name="Picture 31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05796">
            <a:off x="5364162" y="3860801"/>
            <a:ext cx="1008063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8" name="Picture 32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61115">
            <a:off x="4284662" y="2924176"/>
            <a:ext cx="1008063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9" name="Picture 33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81524">
            <a:off x="2916237" y="2060576"/>
            <a:ext cx="1008063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70" name="Picture 34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26024">
            <a:off x="1619251" y="1125537"/>
            <a:ext cx="1008062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71" name="Picture 35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25289">
            <a:off x="323851" y="188912"/>
            <a:ext cx="1008062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72" name="AutoShape 36"/>
          <p:cNvSpPr>
            <a:spLocks noChangeArrowheads="1"/>
          </p:cNvSpPr>
          <p:nvPr/>
        </p:nvSpPr>
        <p:spPr bwMode="auto">
          <a:xfrm>
            <a:off x="-2700338" y="4149725"/>
            <a:ext cx="2374900" cy="180022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4375" name="AutoShape 39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4377" name="AutoShape 4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4350" name="Oval 14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cs typeface="+mn-cs"/>
            </a:endParaRPr>
          </a:p>
        </p:txBody>
      </p:sp>
      <p:sp>
        <p:nvSpPr>
          <p:cNvPr id="14351" name="Oval 15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cs typeface="+mn-cs"/>
            </a:endParaRPr>
          </a:p>
        </p:txBody>
      </p:sp>
      <p:pic>
        <p:nvPicPr>
          <p:cNvPr id="14381" name="Picture 45" descr="ме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388" y="260350"/>
            <a:ext cx="1619250" cy="172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82" name="Picture 46" descr="ёж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4149725"/>
            <a:ext cx="1341437" cy="169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84" name="AutoShape 48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>
              <a:solidFill>
                <a:srgbClr val="000000"/>
              </a:solidFill>
              <a:cs typeface="+mn-cs"/>
            </a:endParaRPr>
          </a:p>
        </p:txBody>
      </p:sp>
      <p:pic>
        <p:nvPicPr>
          <p:cNvPr id="14383" name="Picture 47" descr="ёж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85" name="Picture 49" descr="ме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86" name="обл2913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обл.wav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3" name="Picture 57" descr="2493def5ff6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20"/>
          <a:stretch>
            <a:fillRect/>
          </a:stretch>
        </p:blipFill>
        <p:spPr bwMode="auto">
          <a:xfrm rot="-1167255">
            <a:off x="1747838" y="2579688"/>
            <a:ext cx="2162175" cy="295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4" name="Picture 58" descr="2493def5ff6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52"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5" name="Picture 59" descr="2493def5ff6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43"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6" name="Picture 60" descr="2493def5ff6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90"/>
          <a:stretch>
            <a:fillRect/>
          </a:stretch>
        </p:blipFill>
        <p:spPr bwMode="auto">
          <a:xfrm rot="1491115">
            <a:off x="6048375" y="2660650"/>
            <a:ext cx="2476500" cy="345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7" name="Picture 61" descr="2493def5ff6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7"/>
          <a:stretch>
            <a:fillRect/>
          </a:stretch>
        </p:blipFill>
        <p:spPr bwMode="auto">
          <a:xfrm rot="538294">
            <a:off x="5662613" y="4437063"/>
            <a:ext cx="1265237" cy="187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8" name="Picture 62" descr="2493def5ff6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20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84" y="2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-2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31" y="1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94" y="1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9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-1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59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60500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 nodeType="afterGroup">
                            <p:stCondLst>
                              <p:cond delay="6150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62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6"/>
                </p:tgtEl>
              </p:cMediaNode>
            </p:audio>
          </p:childTnLst>
        </p:cTn>
      </p:par>
    </p:tnLst>
    <p:bldLst>
      <p:bldP spid="14374" grpId="0" animBg="1"/>
      <p:bldP spid="14374" grpId="1" animBg="1"/>
      <p:bldP spid="14376" grpId="0" animBg="1"/>
      <p:bldP spid="14376" grpId="1" animBg="1"/>
      <p:bldP spid="14349" grpId="0" animBg="1"/>
      <p:bldP spid="14372" grpId="0" animBg="1"/>
      <p:bldP spid="14375" grpId="0" animBg="1"/>
      <p:bldP spid="14375" grpId="1" animBg="1"/>
      <p:bldP spid="14377" grpId="0" animBg="1"/>
      <p:bldP spid="14377" grpId="1" animBg="1"/>
      <p:bldP spid="14350" grpId="0" animBg="1"/>
      <p:bldP spid="14350" grpId="1" animBg="1"/>
      <p:bldP spid="14350" grpId="2" animBg="1"/>
      <p:bldP spid="14351" grpId="0" animBg="1"/>
      <p:bldP spid="14351" grpId="1" animBg="1"/>
      <p:bldP spid="1438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Решите задачу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800" dirty="0" smtClean="0"/>
              <a:t>     Семья пошла в лес за грибами. Трое детей собрали по 8 грибов, а мама собрала 16 грибов. Сколько всего грибов собрала семья?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65304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611560" y="1484784"/>
            <a:ext cx="7920880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71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7" y="620688"/>
            <a:ext cx="7344816" cy="5616624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4112008" y="4589665"/>
            <a:ext cx="14287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5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1556792"/>
            <a:ext cx="1485900" cy="14287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pPr algn="r"/>
            <a:r>
              <a:rPr lang="ru-RU" sz="3200" dirty="0" smtClean="0"/>
              <a:t>Вам очень понравилось на уроке</a:t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Вам понравилось, но вы испытывали трудности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Вам было очень трудно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39552" y="3400012"/>
            <a:ext cx="1695450" cy="142875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085184"/>
            <a:ext cx="1676400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31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04813"/>
            <a:ext cx="8228013" cy="5719762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9900CC"/>
                </a:solidFill>
              </a:rPr>
              <a:t>Закончен урок, и выполнен план,</a:t>
            </a:r>
          </a:p>
          <a:p>
            <a:pPr eaLnBrk="1" hangingPunct="1"/>
            <a:r>
              <a:rPr lang="ru-RU" sz="4000" b="1" smtClean="0">
                <a:solidFill>
                  <a:srgbClr val="9900CC"/>
                </a:solidFill>
              </a:rPr>
              <a:t>Спасибо, ребята, огромное вам</a:t>
            </a:r>
          </a:p>
          <a:p>
            <a:pPr eaLnBrk="1" hangingPunct="1"/>
            <a:r>
              <a:rPr lang="ru-RU" sz="4000" b="1" smtClean="0">
                <a:solidFill>
                  <a:srgbClr val="9900CC"/>
                </a:solidFill>
              </a:rPr>
              <a:t>За то, что упорно и дружно трудились,</a:t>
            </a:r>
          </a:p>
          <a:p>
            <a:pPr eaLnBrk="1" hangingPunct="1"/>
            <a:r>
              <a:rPr lang="ru-RU" sz="4000" b="1" smtClean="0">
                <a:solidFill>
                  <a:srgbClr val="9900CC"/>
                </a:solidFill>
              </a:rPr>
              <a:t>Что на уроке вы не ленились!</a:t>
            </a:r>
          </a:p>
          <a:p>
            <a:pPr eaLnBrk="1" hangingPunct="1">
              <a:buFont typeface="Times New Roman" pitchFamily="18" charset="0"/>
              <a:buNone/>
            </a:pPr>
            <a:endParaRPr lang="ru-RU" smtClean="0"/>
          </a:p>
        </p:txBody>
      </p:sp>
      <p:pic>
        <p:nvPicPr>
          <p:cNvPr id="35844" name="Picture 4" descr="MSOfficePNG(7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33375"/>
            <a:ext cx="5689600" cy="602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178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XP\Рабочий стол\Для текущей работы\Открытый урок\1.jpe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0316636">
            <a:off x="0" y="941388"/>
            <a:ext cx="4787900" cy="46529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4572000" y="228600"/>
            <a:ext cx="4572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rgbClr val="0066FF"/>
                </a:solidFill>
                <a:latin typeface="Calibri"/>
                <a:cs typeface="+mn-cs"/>
              </a:rPr>
              <a:t>Пусть мы с вами почти не знакомы,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rgbClr val="0066FF"/>
                </a:solidFill>
                <a:latin typeface="Calibri"/>
                <a:cs typeface="+mn-cs"/>
              </a:rPr>
              <a:t>Но, надеюсь, друг друга поймем.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rgbClr val="0066FF"/>
                </a:solidFill>
                <a:latin typeface="Calibri"/>
                <a:cs typeface="+mn-cs"/>
              </a:rPr>
              <a:t>А помогут нам в этом числа.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rgbClr val="0066FF"/>
                </a:solidFill>
                <a:latin typeface="Calibri"/>
                <a:cs typeface="+mn-cs"/>
              </a:rPr>
              <a:t>Мы их к нам на урок позовем.</a:t>
            </a:r>
            <a:r>
              <a:rPr lang="ru-RU" dirty="0">
                <a:solidFill>
                  <a:srgbClr val="0066FF"/>
                </a:solidFill>
                <a:latin typeface="Calibri"/>
                <a:cs typeface="+mn-cs"/>
              </a:rPr>
              <a:t/>
            </a:r>
            <a:br>
              <a:rPr lang="ru-RU" dirty="0">
                <a:solidFill>
                  <a:srgbClr val="0066FF"/>
                </a:solidFill>
                <a:latin typeface="Calibri"/>
                <a:cs typeface="+mn-cs"/>
              </a:rPr>
            </a:br>
            <a:endParaRPr lang="ru-RU" dirty="0">
              <a:solidFill>
                <a:srgbClr val="0066FF"/>
              </a:solidFill>
              <a:latin typeface="Calibri"/>
              <a:cs typeface="+mn-cs"/>
            </a:endParaRPr>
          </a:p>
        </p:txBody>
      </p:sp>
      <p:pic>
        <p:nvPicPr>
          <p:cNvPr id="4" name="Picture 2" descr="Спасибо! - Лидия Андреевна Лазарев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2992582"/>
            <a:ext cx="5410200" cy="3862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5527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957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692696"/>
            <a:ext cx="7488832" cy="576064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6804248" y="836712"/>
            <a:ext cx="1152128" cy="1224136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1115616" y="4941168"/>
            <a:ext cx="1019175" cy="142875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6228184" y="4581128"/>
            <a:ext cx="1584176" cy="1759802"/>
          </a:xfrm>
          <a:prstGeom prst="rect">
            <a:avLst/>
          </a:prstGeo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235" y="1772816"/>
            <a:ext cx="738733" cy="941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095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296144"/>
          </a:xfrm>
        </p:spPr>
        <p:txBody>
          <a:bodyPr/>
          <a:lstStyle/>
          <a:p>
            <a:r>
              <a:rPr lang="ru-RU" sz="2800" dirty="0" smtClean="0"/>
              <a:t>Определите порядок действий в выражениях и найдите значение выражений.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sz="5400" dirty="0" smtClean="0"/>
          </a:p>
          <a:p>
            <a:pPr marL="0" indent="0" algn="ctr">
              <a:buNone/>
            </a:pPr>
            <a:r>
              <a:rPr lang="ru-RU" sz="5400" dirty="0" smtClean="0"/>
              <a:t>  7  2+10:2=</a:t>
            </a:r>
          </a:p>
          <a:p>
            <a:pPr marL="0" indent="0" algn="ctr">
              <a:buNone/>
            </a:pPr>
            <a:r>
              <a:rPr lang="ru-RU" sz="5400" dirty="0" smtClean="0"/>
              <a:t>6  2:3+5=</a:t>
            </a:r>
            <a:endParaRPr lang="ru-RU" sz="5400" dirty="0"/>
          </a:p>
        </p:txBody>
      </p:sp>
      <p:sp>
        <p:nvSpPr>
          <p:cNvPr id="5" name="Умножение 4"/>
          <p:cNvSpPr/>
          <p:nvPr/>
        </p:nvSpPr>
        <p:spPr>
          <a:xfrm>
            <a:off x="3503439" y="3512722"/>
            <a:ext cx="432048" cy="33661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337" y="4509120"/>
            <a:ext cx="311150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649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1268760"/>
            <a:ext cx="7416824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78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30-12:2=9</a:t>
            </a:r>
          </a:p>
          <a:p>
            <a:pPr marL="0" indent="0" algn="ctr">
              <a:buNone/>
            </a:pPr>
            <a:r>
              <a:rPr lang="ru-RU" sz="6600" dirty="0" smtClean="0"/>
              <a:t>30-12:2=24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84937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(30-12):2=9</a:t>
            </a:r>
          </a:p>
          <a:p>
            <a:pPr marL="0" indent="0" algn="ctr">
              <a:buNone/>
            </a:pPr>
            <a:r>
              <a:rPr lang="ru-RU" sz="6600" dirty="0" smtClean="0"/>
              <a:t>30-12:2=24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36260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7" y="1556792"/>
            <a:ext cx="7344816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24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/>
              <a:t>Алгоритм.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5400" dirty="0" smtClean="0"/>
              <a:t>1. Скобки.</a:t>
            </a:r>
          </a:p>
          <a:p>
            <a:pPr marL="0" indent="0" algn="ctr">
              <a:buNone/>
            </a:pPr>
            <a:r>
              <a:rPr lang="ru-RU" sz="5400" dirty="0" smtClean="0"/>
              <a:t>2. Умножение/деление.</a:t>
            </a:r>
          </a:p>
          <a:p>
            <a:pPr marL="0" indent="0" algn="ctr">
              <a:buNone/>
            </a:pPr>
            <a:r>
              <a:rPr lang="ru-RU" sz="5400" dirty="0" smtClean="0"/>
              <a:t>3. Сложение/вычитание.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79711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ОТКРЫТЫЙ МО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ОТКРЫТЫЙ МОЙ</Template>
  <TotalTime>76</TotalTime>
  <Words>190</Words>
  <Application>Microsoft Office PowerPoint</Application>
  <PresentationFormat>Экран (4:3)</PresentationFormat>
  <Paragraphs>44</Paragraphs>
  <Slides>20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ОТКРЫТЫЙ МОЙ</vt:lpstr>
      <vt:lpstr>Тема Office</vt:lpstr>
      <vt:lpstr>Поток</vt:lpstr>
      <vt:lpstr>Оформление по умолчанию</vt:lpstr>
      <vt:lpstr>Урок математики во 2 классе Тема: «Порядок действий в выражениях со скобками»</vt:lpstr>
      <vt:lpstr>Презентация PowerPoint</vt:lpstr>
      <vt:lpstr>Презентация PowerPoint</vt:lpstr>
      <vt:lpstr>Определите порядок действий в выражениях и найдите значение выражений.</vt:lpstr>
      <vt:lpstr>Презентация PowerPoint</vt:lpstr>
      <vt:lpstr>Презентация PowerPoint</vt:lpstr>
      <vt:lpstr>Презентация PowerPoint</vt:lpstr>
      <vt:lpstr>Презентация PowerPoint</vt:lpstr>
      <vt:lpstr>Алгоритм.</vt:lpstr>
      <vt:lpstr>Презентация PowerPoint</vt:lpstr>
      <vt:lpstr>Найдите значение выражений.</vt:lpstr>
      <vt:lpstr>Презентация PowerPoint</vt:lpstr>
      <vt:lpstr>Презентация PowerPoint</vt:lpstr>
      <vt:lpstr>Презентация PowerPoint</vt:lpstr>
      <vt:lpstr>Решите задачу</vt:lpstr>
      <vt:lpstr>Презентация PowerPoint</vt:lpstr>
      <vt:lpstr>Презентация PowerPoint</vt:lpstr>
      <vt:lpstr>Вам очень понравилось на уроке    Вам понравилось, но вы испытывали трудности   Вам было очень трудно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Порядок действий в выражениях со скобками</dc:title>
  <dc:creator>Emachines</dc:creator>
  <cp:lastModifiedBy>Emachines</cp:lastModifiedBy>
  <cp:revision>9</cp:revision>
  <dcterms:created xsi:type="dcterms:W3CDTF">2013-03-31T16:27:13Z</dcterms:created>
  <dcterms:modified xsi:type="dcterms:W3CDTF">2014-09-17T14:16:49Z</dcterms:modified>
</cp:coreProperties>
</file>