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5" r:id="rId7"/>
    <p:sldId id="267" r:id="rId8"/>
    <p:sldId id="260" r:id="rId9"/>
    <p:sldId id="261" r:id="rId10"/>
    <p:sldId id="266" r:id="rId11"/>
    <p:sldId id="262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85794"/>
            <a:ext cx="750099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400" b="1" i="1" dirty="0" smtClean="0">
                <a:solidFill>
                  <a:schemeClr val="bg1">
                    <a:lumMod val="50000"/>
                  </a:schemeClr>
                </a:solidFill>
              </a:rPr>
              <a:t>Ψ</a:t>
            </a:r>
            <a:endParaRPr lang="ru-RU" sz="54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ПРЕОДОЛЕНИЕ ПСИХОЛОГИЧЕСКИХ БАРЬЕРОВ ПЕДАГОГАМИ </a:t>
            </a:r>
          </a:p>
          <a:p>
            <a:pPr algn="ctr"/>
            <a:r>
              <a:rPr lang="ru-RU" sz="2800" b="1" dirty="0" smtClean="0"/>
              <a:t>ПРИ ВНЕДРЕНИИ </a:t>
            </a:r>
            <a:r>
              <a:rPr lang="ru-RU" sz="2800" b="1" dirty="0" smtClean="0"/>
              <a:t>ФГОС </a:t>
            </a:r>
            <a:r>
              <a:rPr lang="ru-RU" sz="2800" b="1" dirty="0" smtClean="0"/>
              <a:t>В </a:t>
            </a:r>
            <a:r>
              <a:rPr lang="ru-RU" sz="2800" b="1" dirty="0" smtClean="0"/>
              <a:t>СИСТЕМУ ДОШКОЛЬНОГО ОБРАЗОВАНИЯ</a:t>
            </a:r>
            <a:endParaRPr lang="ru-RU" sz="2800" b="1" dirty="0" smtClean="0"/>
          </a:p>
          <a:p>
            <a:pPr algn="ctr"/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928670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Методы и средства обучения педагогов при преодолении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психологических барьеров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«Мозговая атака»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Деловая игра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572428" cy="7614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рекомендации по преодолению психологических барьеров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Осознайте, что барьеры есть и в чем они заключаются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Определите, что перед барьером и что за ним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Определите какие ресурсы у Вас и педагогов Вашего ДОУ есть и какие еще нужны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Составьте программу действий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Реализуйте ее в полном объеме, в оптимально короткий срок на основе рефлексии</a:t>
            </a:r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2071678"/>
            <a:ext cx="692948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УСПЕХОВ ВАМ!</a:t>
            </a:r>
            <a:endParaRPr lang="ru-RU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8001056" cy="471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Зачем это делается?</a:t>
            </a:r>
          </a:p>
          <a:p>
            <a:pPr>
              <a:lnSpc>
                <a:spcPct val="11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чего мне в этом принимать участие? (что мне это дает, даст?)</a:t>
            </a:r>
          </a:p>
          <a:p>
            <a:pPr>
              <a:lnSpc>
                <a:spcPct val="11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необходимо для участия во внедрении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ФГОС?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Какими я обладаю ресурсами для участия во внедрении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ФГОС?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определиться с тем, что я могу представить  как  свою разработку?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76438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Какие существуют преграды (психологические барьеры),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затрудняющие принять участие во внедрении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ФГОС?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35846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«барьер»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(от французского – преграда препятствие) в психологическом значении рассматривается как психологическая реакция человека на препятствие, сопровождающаяся возникновением напряженного психического состояния.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Барьеры психологические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особое психологическое состояние, выражающееся в неадекватной пассивности субъекта и препятствующее выполнению им тех или иных действий.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Эмоциональный механизм состоит в усилении негативных переживаний и установок — стыда, страха, тревоги, чувства вины, заниженной самооценки, связанных с задачей и текущей ситуацией.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социальном поведении человека психологические барьеры представлены, в первую очередь, коммуникативными барьерами и барьерами смысловыми. Субъективно переживаются как трудность.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А.М. Хон выделяет два типа психологических барьеров перед новы, встречающиеся у педагогов: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Когнитивный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Регулятивный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						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35824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Причины возникновения психологических барьеров: </a:t>
            </a:r>
          </a:p>
          <a:p>
            <a:endParaRPr lang="ru-RU" sz="2400" b="1" dirty="0" smtClean="0"/>
          </a:p>
          <a:p>
            <a:pPr lvl="1" eaLnBrk="0" hangingPunct="0">
              <a:buFontTx/>
              <a:buChar char="•"/>
            </a:pPr>
            <a:r>
              <a:rPr lang="ru-RU" sz="2400" dirty="0" smtClean="0"/>
              <a:t>   значительная новизна, неожиданность ситуации; </a:t>
            </a:r>
          </a:p>
          <a:p>
            <a:pPr lvl="1" eaLnBrk="0" hangingPunct="0">
              <a:buFontTx/>
              <a:buChar char="•"/>
            </a:pPr>
            <a:r>
              <a:rPr lang="ru-RU" sz="2400" dirty="0" smtClean="0"/>
              <a:t>   негативный прошлый опыт  (приобретенная беспомощность); </a:t>
            </a:r>
          </a:p>
          <a:p>
            <a:pPr lvl="1" eaLnBrk="0" hangingPunct="0">
              <a:buFontTx/>
              <a:buChar char="•"/>
            </a:pPr>
            <a:r>
              <a:rPr lang="ru-RU" sz="2400" dirty="0" smtClean="0"/>
              <a:t>   опасность ситуации; </a:t>
            </a:r>
          </a:p>
          <a:p>
            <a:pPr lvl="1" eaLnBrk="0" hangingPunct="0">
              <a:buFontTx/>
              <a:buChar char="•"/>
            </a:pPr>
            <a:r>
              <a:rPr lang="ru-RU" sz="2400" dirty="0" smtClean="0"/>
              <a:t>   отсутствие гибкости и быстроты мышления (когнитивная ригидность); </a:t>
            </a:r>
          </a:p>
          <a:p>
            <a:pPr lvl="1" eaLnBrk="0" hangingPunct="0">
              <a:buFontTx/>
              <a:buChar char="•"/>
            </a:pPr>
            <a:r>
              <a:rPr lang="ru-RU" sz="2400" dirty="0" smtClean="0"/>
              <a:t>   </a:t>
            </a:r>
            <a:r>
              <a:rPr lang="ru-RU" sz="2400" dirty="0" err="1" smtClean="0"/>
              <a:t>психологизирование</a:t>
            </a:r>
            <a:r>
              <a:rPr lang="ru-RU" sz="2400" dirty="0" smtClean="0"/>
              <a:t> (полезнее понять, </a:t>
            </a:r>
            <a:r>
              <a:rPr lang="ru-RU" sz="2400" i="1" dirty="0" smtClean="0"/>
              <a:t>что</a:t>
            </a:r>
            <a:r>
              <a:rPr lang="ru-RU" sz="2400" dirty="0" smtClean="0"/>
              <a:t> думаю и чувствую, чем пытаться определить, </a:t>
            </a:r>
            <a:r>
              <a:rPr lang="ru-RU" sz="2400" i="1" dirty="0" smtClean="0"/>
              <a:t>почему</a:t>
            </a:r>
            <a:r>
              <a:rPr lang="ru-RU" sz="2400" dirty="0" smtClean="0"/>
              <a:t> так себя веду); </a:t>
            </a:r>
          </a:p>
          <a:p>
            <a:pPr lvl="1" eaLnBrk="0" hangingPunct="0">
              <a:buFontTx/>
              <a:buChar char="•"/>
            </a:pPr>
            <a:r>
              <a:rPr lang="ru-RU" sz="2400" dirty="0" smtClean="0"/>
              <a:t>   негативное воздействие группы или отдельных участников (социальное торможение);</a:t>
            </a:r>
          </a:p>
          <a:p>
            <a:pPr lvl="1" eaLnBrk="0" hangingPunct="0">
              <a:buFontTx/>
              <a:buChar char="•"/>
            </a:pPr>
            <a:r>
              <a:rPr lang="ru-RU" sz="2400" b="1" dirty="0" smtClean="0"/>
              <a:t>   </a:t>
            </a:r>
            <a:r>
              <a:rPr lang="ru-RU" sz="2400" dirty="0" smtClean="0"/>
              <a:t>несовпадение интереса личности с  требованиями ситуации или несоответствия индивидуальных черт личности требованиям выполняемой работы.</a:t>
            </a:r>
          </a:p>
          <a:p>
            <a:pPr eaLnBrk="0" hangingPunct="0"/>
            <a:endParaRPr lang="ru-RU"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785794"/>
            <a:ext cx="75724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психологическим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барьерам относят и барьеры творчества: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Склонность к конформизму.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Боязнь оказаться «белой вороной» среди людей.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Боязнь показаться слишком экстравагантным.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Боязнь возмездия со стороны другого человека.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Личностная тревожность.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Ригидность («вязкость») мышления.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428604"/>
            <a:ext cx="7473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ормы проявления психологического барьера: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Пассивные формы проявления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Активные формы проявления</a:t>
            </a: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Крайние формы проявления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Негативное отношение, стремление защититься от внешних воздействий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50099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Что позволит воспитателю успешно преодолеть психологические барьеры?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2910" y="1928802"/>
            <a:ext cx="1905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</a:pPr>
            <a:r>
              <a:rPr lang="ru-RU" sz="3600" b="1" dirty="0" smtClean="0"/>
              <a:t>знать</a:t>
            </a:r>
            <a:endParaRPr lang="ru-RU" sz="3600" b="1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357554" y="1928802"/>
            <a:ext cx="2209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sz="3600" b="1" dirty="0" smtClean="0"/>
              <a:t>уметь</a:t>
            </a:r>
            <a:endParaRPr lang="ru-RU" sz="3600" b="1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500826" y="1928802"/>
            <a:ext cx="2209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sz="3600" b="1" dirty="0" smtClean="0"/>
              <a:t>делать</a:t>
            </a:r>
            <a:endParaRPr lang="ru-RU" sz="3600" b="1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500826" y="3429000"/>
            <a:ext cx="2286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sz="2800" b="1" dirty="0" smtClean="0"/>
              <a:t>оформлять</a:t>
            </a:r>
            <a:endParaRPr lang="ru-RU" sz="2800" b="1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048000" y="3429000"/>
            <a:ext cx="2667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sz="2800" b="1" dirty="0" smtClean="0"/>
              <a:t>представлять</a:t>
            </a:r>
            <a:endParaRPr lang="ru-RU" sz="2800" b="1" dirty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4800" y="3429000"/>
            <a:ext cx="2362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sz="2800" b="1" dirty="0" smtClean="0"/>
              <a:t>развивать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357166"/>
            <a:ext cx="5572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ВНЕДРЕНИЕ</a:t>
            </a:r>
            <a:r>
              <a:rPr lang="ru-RU" b="1" dirty="0" smtClean="0"/>
              <a:t> </a:t>
            </a:r>
            <a:r>
              <a:rPr lang="ru-RU" sz="2800" b="1" dirty="0" smtClean="0"/>
              <a:t>ФГОС</a:t>
            </a:r>
            <a:endParaRPr lang="ru-RU" sz="2800" b="1" dirty="0" smtClean="0"/>
          </a:p>
        </p:txBody>
      </p:sp>
      <p:cxnSp>
        <p:nvCxnSpPr>
          <p:cNvPr id="18" name="Прямая со стрелкой 17"/>
          <p:cNvCxnSpPr>
            <a:stCxn id="2" idx="3"/>
            <a:endCxn id="3" idx="1"/>
          </p:cNvCxnSpPr>
          <p:nvPr/>
        </p:nvCxnSpPr>
        <p:spPr>
          <a:xfrm>
            <a:off x="2547910" y="2309802"/>
            <a:ext cx="809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3" idx="3"/>
            <a:endCxn id="4" idx="1"/>
          </p:cNvCxnSpPr>
          <p:nvPr/>
        </p:nvCxnSpPr>
        <p:spPr>
          <a:xfrm>
            <a:off x="5567354" y="2309802"/>
            <a:ext cx="9334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2"/>
          </p:cNvCxnSpPr>
          <p:nvPr/>
        </p:nvCxnSpPr>
        <p:spPr>
          <a:xfrm rot="5400000">
            <a:off x="7219962" y="3043236"/>
            <a:ext cx="738198" cy="33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5" idx="1"/>
            <a:endCxn id="6" idx="3"/>
          </p:cNvCxnSpPr>
          <p:nvPr/>
        </p:nvCxnSpPr>
        <p:spPr>
          <a:xfrm rot="10800000">
            <a:off x="5715000" y="3886200"/>
            <a:ext cx="785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6" idx="1"/>
            <a:endCxn id="7" idx="3"/>
          </p:cNvCxnSpPr>
          <p:nvPr/>
        </p:nvCxnSpPr>
        <p:spPr>
          <a:xfrm rot="10800000">
            <a:off x="2667000" y="3886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7" idx="0"/>
          </p:cNvCxnSpPr>
          <p:nvPr/>
        </p:nvCxnSpPr>
        <p:spPr>
          <a:xfrm rot="5400000" flipH="1" flipV="1">
            <a:off x="1135843" y="3064677"/>
            <a:ext cx="714380" cy="1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337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Админ</cp:lastModifiedBy>
  <cp:revision>50</cp:revision>
  <dcterms:created xsi:type="dcterms:W3CDTF">2011-10-24T17:49:23Z</dcterms:created>
  <dcterms:modified xsi:type="dcterms:W3CDTF">2016-03-14T18:51:03Z</dcterms:modified>
</cp:coreProperties>
</file>