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344" r:id="rId2"/>
    <p:sldId id="357" r:id="rId3"/>
    <p:sldId id="318" r:id="rId4"/>
    <p:sldId id="279" r:id="rId5"/>
    <p:sldId id="334" r:id="rId6"/>
    <p:sldId id="340" r:id="rId7"/>
    <p:sldId id="345" r:id="rId8"/>
    <p:sldId id="366" r:id="rId9"/>
    <p:sldId id="341" r:id="rId10"/>
    <p:sldId id="368" r:id="rId11"/>
    <p:sldId id="382" r:id="rId12"/>
    <p:sldId id="378" r:id="rId13"/>
    <p:sldId id="379" r:id="rId14"/>
    <p:sldId id="376" r:id="rId15"/>
    <p:sldId id="377" r:id="rId16"/>
    <p:sldId id="375" r:id="rId17"/>
    <p:sldId id="315" r:id="rId18"/>
    <p:sldId id="277" r:id="rId19"/>
    <p:sldId id="262" r:id="rId20"/>
    <p:sldId id="359" r:id="rId21"/>
    <p:sldId id="381" r:id="rId22"/>
    <p:sldId id="342" r:id="rId23"/>
    <p:sldId id="343" r:id="rId24"/>
    <p:sldId id="370" r:id="rId25"/>
    <p:sldId id="274" r:id="rId26"/>
    <p:sldId id="339" r:id="rId27"/>
    <p:sldId id="271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E7ED"/>
    <a:srgbClr val="CCFFFF"/>
    <a:srgbClr val="FFEDB3"/>
    <a:srgbClr val="FFCC99"/>
    <a:srgbClr val="D2EDEE"/>
    <a:srgbClr val="D4EBEC"/>
    <a:srgbClr val="D6EAEA"/>
    <a:srgbClr val="D4EC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19" autoAdjust="0"/>
  </p:normalViewPr>
  <p:slideViewPr>
    <p:cSldViewPr>
      <p:cViewPr>
        <p:scale>
          <a:sx n="100" d="100"/>
          <a:sy n="100" d="100"/>
        </p:scale>
        <p:origin x="24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D5D63D0-B332-449B-9E41-AACDEB4CC08E}" type="datetimeFigureOut">
              <a:rPr lang="ru-RU"/>
              <a:pPr>
                <a:defRPr/>
              </a:pPr>
              <a:t>10.12.2015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0DA8CC2-9250-4C51-844D-268AA4EDF7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6898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6E3C8A-EE13-495E-95A0-5EAD0C87901B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8723D8-6582-4C97-B717-B8D3B9785F33}" type="datetimeFigureOut">
              <a:rPr lang="ru-RU"/>
              <a:pPr>
                <a:defRPr/>
              </a:pPr>
              <a:t>10.12.2015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BFCBF-B4E5-467A-A6B3-65F6E2A188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FF1DD-80FA-46C5-951E-34C49DF402CA}" type="datetimeFigureOut">
              <a:rPr lang="ru-RU"/>
              <a:pPr>
                <a:defRPr/>
              </a:pPr>
              <a:t>10.12.2015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F8670-65C6-4163-BDE1-918FC90A97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4A14E-1F7A-47D1-9639-E70F1B2D5522}" type="datetimeFigureOut">
              <a:rPr lang="ru-RU"/>
              <a:pPr>
                <a:defRPr/>
              </a:pPr>
              <a:t>10.12.2015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C9E5C-0F74-4605-A973-6430F5CA23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5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530A2-DFA1-4FC1-9D1B-1FDA65C5C0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C0EF8A9-45A0-475E-8461-4FB07C599A22}" type="datetimeFigureOut">
              <a:rPr lang="ru-RU"/>
              <a:pPr>
                <a:defRPr/>
              </a:pPr>
              <a:t>10.12.2015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CE7750E-7CE1-4C12-9CEB-BD1A5BD068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3C404C-C694-46D6-A540-01B88FC7F6E4}" type="datetimeFigureOut">
              <a:rPr lang="ru-RU"/>
              <a:pPr>
                <a:defRPr/>
              </a:pPr>
              <a:t>10.12.2015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0C238-21B9-49C8-9D27-080B1FE7C9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D4635-1122-4997-A773-BE97E915896C}" type="datetimeFigureOut">
              <a:rPr lang="ru-RU"/>
              <a:pPr>
                <a:defRPr/>
              </a:pPr>
              <a:t>10.12.2015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71EF-936D-4087-8F42-664857B467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579D9-1C4B-4AAE-8002-9C14BE3102CC}" type="datetimeFigureOut">
              <a:rPr lang="ru-RU"/>
              <a:pPr>
                <a:defRPr/>
              </a:pPr>
              <a:t>10.12.2015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2D497-692C-41FC-86B5-DEFD31A8B1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A13EB96-8ED3-4AF1-B091-AC7AA0F1013E}" type="datetimeFigureOut">
              <a:rPr lang="ru-RU"/>
              <a:pPr>
                <a:defRPr/>
              </a:pPr>
              <a:t>10.12.2015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E18A942-15EA-4F77-B12E-BBF983FD09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63A3C-F175-4BDF-A4EA-43E5FD7F3317}" type="datetimeFigureOut">
              <a:rPr lang="ru-RU"/>
              <a:pPr>
                <a:defRPr/>
              </a:pPr>
              <a:t>10.12.2015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3898E-5AC7-461E-B9FA-A12984A6CA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C21251F-47E0-4061-8DDF-64AD35AEAFA0}" type="datetimeFigureOut">
              <a:rPr lang="ru-RU"/>
              <a:pPr>
                <a:defRPr/>
              </a:pPr>
              <a:t>10.12.2015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93D0780-6F1C-48F2-849B-7C82B9E2C3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65047FB-68C6-4B92-B3CB-300C1D5F3319}" type="datetimeFigureOut">
              <a:rPr lang="ru-RU"/>
              <a:pPr>
                <a:defRPr/>
              </a:pPr>
              <a:t>10.12.2015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10C44E6-8DDC-472C-83E9-2AC3D92ED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10043E-47D3-45CA-9377-D467488EAA31}" type="datetimeFigureOut">
              <a:rPr lang="ru-RU"/>
              <a:pPr>
                <a:defRPr/>
              </a:pPr>
              <a:t>10.12.2015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E4F840E-E9C1-4451-A7BB-773B036E6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69" r:id="rId4"/>
    <p:sldLayoutId id="2147483670" r:id="rId5"/>
    <p:sldLayoutId id="2147483677" r:id="rId6"/>
    <p:sldLayoutId id="2147483671" r:id="rId7"/>
    <p:sldLayoutId id="2147483678" r:id="rId8"/>
    <p:sldLayoutId id="2147483679" r:id="rId9"/>
    <p:sldLayoutId id="2147483672" r:id="rId10"/>
    <p:sldLayoutId id="2147483673" r:id="rId11"/>
    <p:sldLayoutId id="2147483680" r:id="rId12"/>
    <p:sldLayoutId id="2147483681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55;&#1077;&#1089;&#1085;&#1103;%20&#1087;&#1088;&#1086;%20&#1076;&#1088;&#1091;&#1078;&#1073;&#1091;.%20&#1055;&#1088;&#1080;&#1083;&#1086;&#1078;&#1077;&#1085;&#1080;&#1077;%204.mp3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25" y="357188"/>
            <a:ext cx="6886575" cy="207168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2700" cap="none" smtClean="0"/>
              <a:t/>
            </a:r>
            <a:br>
              <a:rPr lang="ru-RU" sz="2700" cap="none" smtClean="0"/>
            </a:br>
            <a:r>
              <a:rPr lang="ru-RU" sz="2700" cap="none" smtClean="0"/>
              <a:t/>
            </a:r>
            <a:br>
              <a:rPr lang="ru-RU" sz="2700" cap="none" smtClean="0"/>
            </a:br>
            <a:r>
              <a:rPr lang="ru-RU" sz="2700" cap="none" smtClean="0"/>
              <a:t/>
            </a:r>
            <a:br>
              <a:rPr lang="ru-RU" sz="2700" cap="none" smtClean="0"/>
            </a:br>
            <a:r>
              <a:rPr lang="ru-RU" sz="2700" cap="none" smtClean="0"/>
              <a:t/>
            </a:r>
            <a:br>
              <a:rPr lang="ru-RU" sz="2700" cap="none" smtClean="0"/>
            </a:br>
            <a:r>
              <a:rPr lang="ru-RU" sz="2700" cap="none" smtClean="0"/>
              <a:t/>
            </a:r>
            <a:br>
              <a:rPr lang="ru-RU" sz="2700" cap="none" smtClean="0"/>
            </a:br>
            <a:r>
              <a:rPr lang="ru-RU" sz="2700" cap="none" smtClean="0">
                <a:solidFill>
                  <a:srgbClr val="3668C4"/>
                </a:solidFill>
              </a:rPr>
              <a:t>Т</a:t>
            </a:r>
            <a:r>
              <a:rPr lang="ru-RU" sz="2700" u="sng" cap="none" smtClean="0">
                <a:solidFill>
                  <a:srgbClr val="3668C4"/>
                </a:solidFill>
              </a:rPr>
              <a:t>ЕМА</a:t>
            </a:r>
            <a:r>
              <a:rPr lang="ru-RU" sz="2700" cap="none" smtClean="0">
                <a:solidFill>
                  <a:srgbClr val="3668C4"/>
                </a:solidFill>
              </a:rPr>
              <a:t>: </a:t>
            </a:r>
            <a:r>
              <a:rPr lang="ru-RU" sz="3600" i="1" cap="none" smtClean="0">
                <a:solidFill>
                  <a:srgbClr val="E75C0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ОБОБЩЕНИЕ И                      СИСТЕМАТИЗАЦИЯ ЗНАНИЙ</a:t>
            </a:r>
          </a:p>
        </p:txBody>
      </p:sp>
      <p:pic>
        <p:nvPicPr>
          <p:cNvPr id="16386" name="Рисунок 5" descr="сова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8" y="3003550"/>
            <a:ext cx="4165600" cy="335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2"/>
          <p:cNvSpPr>
            <a:spLocks noChangeArrowheads="1"/>
          </p:cNvSpPr>
          <p:nvPr/>
        </p:nvSpPr>
        <p:spPr bwMode="auto">
          <a:xfrm>
            <a:off x="2286000" y="2967038"/>
            <a:ext cx="4572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2400" b="1" dirty="0">
                <a:solidFill>
                  <a:srgbClr val="E75C01"/>
                </a:solidFill>
              </a:rPr>
              <a:t>«Площадь и периметр прямоугольника</a:t>
            </a:r>
            <a:r>
              <a:rPr lang="ru-RU" sz="2400" b="1" dirty="0" smtClean="0">
                <a:solidFill>
                  <a:srgbClr val="E75C01"/>
                </a:solidFill>
              </a:rPr>
              <a:t>».</a:t>
            </a:r>
            <a:endParaRPr lang="ru-RU" sz="2400" b="1" dirty="0">
              <a:solidFill>
                <a:srgbClr val="E75C0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ru-RU" sz="2400" dirty="0">
                <a:solidFill>
                  <a:srgbClr val="E75C01"/>
                </a:solidFill>
              </a:rPr>
              <a:t>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27313" y="457200"/>
            <a:ext cx="6059487" cy="13716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4000" b="1" cap="none" smtClean="0">
                <a:solidFill>
                  <a:srgbClr val="862110"/>
                </a:solidFill>
              </a:rPr>
              <a:t>ВОПРОСЫ НА ПОВТОРЕНИЕ</a:t>
            </a:r>
            <a:endParaRPr lang="ru-RU" sz="4000" b="1" i="1" cap="none" smtClean="0">
              <a:solidFill>
                <a:srgbClr val="66FF66"/>
              </a:solidFill>
            </a:endParaRP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133600"/>
            <a:ext cx="8362950" cy="4175125"/>
          </a:xfrm>
        </p:spPr>
        <p:txBody>
          <a:bodyPr/>
          <a:lstStyle/>
          <a:p>
            <a:pPr lvl="1" eaLnBrk="1" hangingPunct="1"/>
            <a:endParaRPr lang="ru-RU" sz="2400" b="1" i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eaLnBrk="1" hangingPunct="1"/>
            <a:r>
              <a:rPr lang="ru-RU" sz="2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</a:t>
            </a:r>
            <a:r>
              <a:rPr lang="ru-RU" sz="24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Какие измерения имеет прямоугольник? Как они     обозначаются?</a:t>
            </a:r>
          </a:p>
          <a:p>
            <a:pPr lvl="1" eaLnBrk="1" hangingPunct="1"/>
            <a:r>
              <a:rPr lang="ru-RU" sz="24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-Как вычислить периметр прямоугольника?</a:t>
            </a:r>
          </a:p>
          <a:p>
            <a:pPr lvl="1" eaLnBrk="1" hangingPunct="1"/>
            <a:r>
              <a:rPr lang="ru-RU" sz="24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-Единицы измерения периметра.</a:t>
            </a:r>
          </a:p>
          <a:p>
            <a:pPr lvl="1" eaLnBrk="1" hangingPunct="1"/>
            <a:r>
              <a:rPr lang="ru-RU" sz="24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-Как вычислить площадь прямоугольника?</a:t>
            </a:r>
          </a:p>
          <a:p>
            <a:pPr lvl="1" eaLnBrk="1" hangingPunct="1"/>
            <a:r>
              <a:rPr lang="ru-RU" sz="24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-Единицы измерения  площади.</a:t>
            </a:r>
          </a:p>
          <a:p>
            <a:pPr lvl="1" eaLnBrk="1" hangingPunct="1"/>
            <a:r>
              <a:rPr lang="ru-RU" sz="24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-Что такое квадрат? </a:t>
            </a:r>
          </a:p>
          <a:p>
            <a:pPr lvl="1" eaLnBrk="1" hangingPunct="1"/>
            <a:r>
              <a:rPr lang="ru-RU" sz="24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Как вычислить измерения по его площади?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</a:t>
            </a:r>
            <a:endParaRPr lang="ru-RU" i="1" dirty="0" smtClean="0">
              <a:latin typeface="Comic Sans MS" pitchFamily="66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lnSpc>
                <a:spcPct val="80000"/>
              </a:lnSpc>
            </a:pPr>
            <a:endParaRPr lang="ru-RU" i="1" dirty="0" smtClean="0">
              <a:latin typeface="Comic Sans MS" pitchFamily="66" charset="0"/>
            </a:endParaRPr>
          </a:p>
        </p:txBody>
      </p:sp>
      <p:pic>
        <p:nvPicPr>
          <p:cNvPr id="25603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15888"/>
            <a:ext cx="1866900" cy="19431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7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7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7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7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7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7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7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7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7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7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7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7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/>
      <p:bldP spid="7782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2400" b="1" cap="none" smtClean="0">
                <a:solidFill>
                  <a:srgbClr val="244583"/>
                </a:solidFill>
                <a:cs typeface="Arial" charset="0"/>
              </a:rPr>
              <a:t>НАХОЖДЕНИЕ ИЗМЕРЕНИЙ ПРЯМОУГОЛЬНИКА ПО ЕГО ПЛОЩАДИ</a:t>
            </a:r>
            <a:endParaRPr lang="ru-RU" sz="2400" cap="none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S-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площадь</a:t>
            </a:r>
            <a:endParaRPr lang="en-US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eaLnBrk="1" hangingPunct="1">
              <a:defRPr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a-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длина</a:t>
            </a:r>
          </a:p>
          <a:p>
            <a:pPr eaLnBrk="1" hangingPunct="1">
              <a:defRPr/>
            </a:pP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b-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ширина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dirty="0" smtClean="0"/>
              <a:t>                                                                   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dirty="0" smtClean="0"/>
              <a:t>                                       </a:t>
            </a:r>
            <a:endParaRPr lang="en-US" dirty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4000" dirty="0">
                <a:solidFill>
                  <a:srgbClr val="C00000"/>
                </a:solidFill>
              </a:rPr>
              <a:t> </a:t>
            </a:r>
            <a:r>
              <a:rPr lang="en-US" sz="4000" dirty="0" smtClean="0">
                <a:solidFill>
                  <a:srgbClr val="C00000"/>
                </a:solidFill>
              </a:rPr>
              <a:t>        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sz="4000" dirty="0">
                <a:solidFill>
                  <a:srgbClr val="C00000"/>
                </a:solidFill>
              </a:rPr>
              <a:t> </a:t>
            </a:r>
            <a:r>
              <a:rPr lang="en-US" sz="4000" dirty="0" smtClean="0">
                <a:solidFill>
                  <a:srgbClr val="C00000"/>
                </a:solidFill>
              </a:rPr>
              <a:t>      </a:t>
            </a:r>
            <a:r>
              <a:rPr lang="en-US" sz="4000" dirty="0" smtClean="0">
                <a:solidFill>
                  <a:srgbClr val="7030A0"/>
                </a:solidFill>
              </a:rPr>
              <a:t>a = S</a:t>
            </a:r>
            <a:r>
              <a:rPr lang="ru-RU" sz="4000" dirty="0" smtClean="0">
                <a:solidFill>
                  <a:srgbClr val="7030A0"/>
                </a:solidFill>
              </a:rPr>
              <a:t> : </a:t>
            </a:r>
            <a:r>
              <a:rPr lang="en-US" sz="4000" dirty="0" smtClean="0">
                <a:solidFill>
                  <a:srgbClr val="7030A0"/>
                </a:solidFill>
              </a:rPr>
              <a:t>b               b = S</a:t>
            </a:r>
            <a:r>
              <a:rPr lang="ru-RU" sz="4000" dirty="0" smtClean="0">
                <a:solidFill>
                  <a:srgbClr val="7030A0"/>
                </a:solidFill>
              </a:rPr>
              <a:t>:</a:t>
            </a:r>
            <a:r>
              <a:rPr lang="en-US" sz="4000" dirty="0" smtClean="0">
                <a:solidFill>
                  <a:srgbClr val="7030A0"/>
                </a:solidFill>
              </a:rPr>
              <a:t> a</a:t>
            </a:r>
            <a:r>
              <a:rPr lang="ru-RU" sz="4000" dirty="0" smtClean="0">
                <a:solidFill>
                  <a:srgbClr val="7030A0"/>
                </a:solidFill>
              </a:rPr>
              <a:t> </a:t>
            </a:r>
            <a:r>
              <a:rPr lang="en-US" sz="4000" dirty="0" smtClean="0">
                <a:solidFill>
                  <a:srgbClr val="7030A0"/>
                </a:solidFill>
              </a:rPr>
              <a:t>                   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24213" y="3244850"/>
            <a:ext cx="2695575" cy="9223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 = a ∙ b</a:t>
            </a:r>
            <a:r>
              <a:rPr lang="ru-RU" sz="5400" b="1" i="1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 bwMode="auto">
          <a:xfrm>
            <a:off x="500063" y="714375"/>
            <a:ext cx="8229600" cy="5810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ru-RU" sz="2800" b="1" i="1" u="sng" cap="none" smtClean="0"/>
              <a:t>СВОЙСТВА ПЛОЩАДЕЙ</a:t>
            </a:r>
            <a:r>
              <a:rPr lang="ru-RU" sz="4900" b="1" i="1" u="sng" cap="none" smtClean="0"/>
              <a:t>:</a:t>
            </a:r>
            <a:endParaRPr lang="ru-RU" sz="2700" cap="none" smtClean="0"/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>
          <a:xfrm>
            <a:off x="214313" y="1643063"/>
            <a:ext cx="8715375" cy="5000625"/>
          </a:xfrm>
        </p:spPr>
        <p:txBody>
          <a:bodyPr/>
          <a:lstStyle/>
          <a:p>
            <a:pPr marL="914400" indent="-914400" eaLnBrk="1" hangingPunct="1">
              <a:buFont typeface="Wingdings 2" pitchFamily="18" charset="2"/>
              <a:buNone/>
            </a:pPr>
            <a:r>
              <a:rPr lang="en-US" sz="4000" i="1" dirty="0" smtClean="0"/>
              <a:t>1. </a:t>
            </a:r>
            <a:r>
              <a:rPr lang="ru-RU" sz="4000" i="1" dirty="0" smtClean="0"/>
              <a:t>Площади равных фигур равны.</a:t>
            </a:r>
            <a:endParaRPr lang="en-US" sz="4000" i="1" dirty="0" smtClean="0"/>
          </a:p>
          <a:p>
            <a:pPr marL="914400" indent="-914400" eaLnBrk="1" hangingPunct="1">
              <a:buFont typeface="Wingdings 2" pitchFamily="18" charset="2"/>
              <a:buAutoNum type="arabicPeriod"/>
            </a:pPr>
            <a:endParaRPr lang="en-US" sz="4000" dirty="0" smtClean="0"/>
          </a:p>
          <a:p>
            <a:pPr marL="914400" indent="-914400" eaLnBrk="1" hangingPunct="1">
              <a:buFont typeface="Wingdings 2" pitchFamily="18" charset="2"/>
              <a:buAutoNum type="arabicPeriod"/>
            </a:pPr>
            <a:endParaRPr lang="en-US" sz="4000" dirty="0" smtClean="0"/>
          </a:p>
          <a:p>
            <a:pPr marL="914400" indent="-914400" eaLnBrk="1" hangingPunct="1">
              <a:buFont typeface="Wingdings 2" pitchFamily="18" charset="2"/>
              <a:buAutoNum type="arabicPeriod"/>
            </a:pPr>
            <a:endParaRPr lang="en-US" sz="4000" dirty="0" smtClean="0"/>
          </a:p>
          <a:p>
            <a:pPr marL="914400" indent="-914400" algn="ctr" eaLnBrk="1" hangingPunct="1">
              <a:buFont typeface="Wingdings 2" pitchFamily="18" charset="2"/>
              <a:buNone/>
            </a:pPr>
            <a:endParaRPr lang="en-US" sz="6000" dirty="0" smtClean="0">
              <a:solidFill>
                <a:srgbClr val="FF0000"/>
              </a:solidFill>
            </a:endParaRPr>
          </a:p>
          <a:p>
            <a:pPr marL="914400" indent="-914400" algn="ctr" eaLnBrk="1" hangingPunct="1">
              <a:buFont typeface="Wingdings 2" pitchFamily="18" charset="2"/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S1 = S2</a:t>
            </a:r>
            <a:endParaRPr lang="ru-RU" sz="6000" dirty="0" smtClean="0">
              <a:solidFill>
                <a:srgbClr val="FF0000"/>
              </a:solidFill>
            </a:endParaRPr>
          </a:p>
          <a:p>
            <a:pPr marL="914400" indent="-914400" eaLnBrk="1" hangingPunct="1">
              <a:buFont typeface="Wingdings 2" pitchFamily="18" charset="2"/>
              <a:buAutoNum type="arabicPeriod"/>
            </a:pPr>
            <a:endParaRPr lang="ru-RU" sz="4000" dirty="0" smtClean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714375" y="2571750"/>
            <a:ext cx="2928938" cy="2357438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dirty="0">
                <a:solidFill>
                  <a:srgbClr val="FF0000"/>
                </a:solidFill>
              </a:rPr>
              <a:t>S1</a:t>
            </a:r>
            <a:endParaRPr lang="en-US" sz="6000" dirty="0"/>
          </a:p>
          <a:p>
            <a:pPr algn="ctr">
              <a:defRPr/>
            </a:pPr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072063" y="2428875"/>
            <a:ext cx="2928937" cy="2357438"/>
          </a:xfrm>
          <a:prstGeom prst="triangle">
            <a:avLst/>
          </a:prstGeom>
          <a:solidFill>
            <a:srgbClr val="D3E7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dirty="0">
                <a:solidFill>
                  <a:srgbClr val="FF0000"/>
                </a:solidFill>
              </a:rPr>
              <a:t>S2</a:t>
            </a:r>
            <a:endParaRPr lang="ru-RU" sz="6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9533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800" b="1" i="1" u="sng" smtClean="0"/>
              <a:t>Свойства площадей:</a:t>
            </a:r>
            <a:endParaRPr lang="ru-RU" smtClean="0"/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457200" y="1785938"/>
            <a:ext cx="8229600" cy="48577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4000" i="1" dirty="0" smtClean="0"/>
              <a:t>2. Площадь всей фигуры равна сумме площадей ее частей.</a:t>
            </a:r>
            <a:endParaRPr lang="en-US" sz="4000" i="1" dirty="0" smtClean="0"/>
          </a:p>
          <a:p>
            <a:pPr algn="ctr" eaLnBrk="1" hangingPunct="1"/>
            <a:endParaRPr lang="en-US" dirty="0" smtClean="0"/>
          </a:p>
          <a:p>
            <a:pPr algn="ctr" eaLnBrk="1" hangingPunct="1"/>
            <a:endParaRPr lang="en-US" dirty="0" smtClean="0"/>
          </a:p>
          <a:p>
            <a:pPr algn="ctr"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S = S</a:t>
            </a:r>
            <a:r>
              <a:rPr lang="en-US" sz="4300" dirty="0" smtClean="0">
                <a:solidFill>
                  <a:srgbClr val="FF0000"/>
                </a:solidFill>
              </a:rPr>
              <a:t>1</a:t>
            </a:r>
            <a:r>
              <a:rPr lang="en-US" sz="6000" dirty="0" smtClean="0">
                <a:solidFill>
                  <a:srgbClr val="FF0000"/>
                </a:solidFill>
              </a:rPr>
              <a:t> + S</a:t>
            </a:r>
            <a:r>
              <a:rPr lang="en-US" sz="4300" dirty="0" smtClean="0">
                <a:solidFill>
                  <a:srgbClr val="FF0000"/>
                </a:solidFill>
              </a:rPr>
              <a:t>2</a:t>
            </a:r>
            <a:r>
              <a:rPr lang="en-US" sz="6000" dirty="0" smtClean="0">
                <a:solidFill>
                  <a:srgbClr val="FF0000"/>
                </a:solidFill>
              </a:rPr>
              <a:t> + S</a:t>
            </a:r>
            <a:r>
              <a:rPr lang="en-US" sz="4300" dirty="0" smtClean="0">
                <a:solidFill>
                  <a:srgbClr val="FF0000"/>
                </a:solidFill>
              </a:rPr>
              <a:t>3</a:t>
            </a:r>
            <a:endParaRPr lang="ru-RU" sz="4300" dirty="0" smtClean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38" y="3286125"/>
            <a:ext cx="1714500" cy="1857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i="1" dirty="0">
                <a:solidFill>
                  <a:srgbClr val="FF0000"/>
                </a:solidFill>
              </a:rPr>
              <a:t>S</a:t>
            </a:r>
            <a:r>
              <a:rPr lang="en-US" sz="4000" i="1" dirty="0">
                <a:solidFill>
                  <a:srgbClr val="FF0000"/>
                </a:solidFill>
              </a:rPr>
              <a:t>1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28938" y="3286125"/>
            <a:ext cx="1714500" cy="18573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i="1" dirty="0">
                <a:solidFill>
                  <a:srgbClr val="FF0000"/>
                </a:solidFill>
              </a:rPr>
              <a:t>S</a:t>
            </a:r>
            <a:r>
              <a:rPr lang="en-US" sz="4000" i="1" dirty="0">
                <a:solidFill>
                  <a:srgbClr val="FF0000"/>
                </a:solidFill>
              </a:rPr>
              <a:t>2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3438" y="3286125"/>
            <a:ext cx="1714500" cy="18573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6000" i="1" dirty="0">
                <a:solidFill>
                  <a:srgbClr val="FF0000"/>
                </a:solidFill>
              </a:rPr>
              <a:t>S</a:t>
            </a:r>
            <a:r>
              <a:rPr lang="en-US" sz="4000" i="1" dirty="0">
                <a:solidFill>
                  <a:srgbClr val="FF0000"/>
                </a:solidFill>
              </a:rPr>
              <a:t>3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F:\разные картинки\ФОНЫ школьные\Рисунок1рр.e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90488"/>
            <a:ext cx="9237663" cy="694848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</p:pic>
      <p:sp>
        <p:nvSpPr>
          <p:cNvPr id="2969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571500"/>
            <a:ext cx="8229600" cy="11398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800" b="1" u="sng" cap="none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ПРОБЛЕМА 1:</a:t>
            </a:r>
            <a:r>
              <a:rPr lang="ru-RU" sz="2800" b="1" cap="none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cap="none" smtClean="0">
                <a:latin typeface="Times New Roman" pitchFamily="18" charset="0"/>
                <a:cs typeface="Times New Roman" pitchFamily="18" charset="0"/>
              </a:rPr>
              <a:t>КАК НАЙТИ ШИРИНУ </a:t>
            </a:r>
            <a:br>
              <a:rPr lang="ru-RU" sz="2800" b="1" cap="none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none" smtClean="0">
                <a:latin typeface="Times New Roman" pitchFamily="18" charset="0"/>
                <a:cs typeface="Times New Roman" pitchFamily="18" charset="0"/>
              </a:rPr>
              <a:t>ПО ПЛОЩАДИ И ДЛИНЕ?</a:t>
            </a:r>
          </a:p>
        </p:txBody>
      </p:sp>
      <p:sp>
        <p:nvSpPr>
          <p:cNvPr id="29699" name="Rectangle 5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dirty="0" smtClean="0"/>
              <a:t>            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dirty="0" smtClean="0"/>
              <a:t>                12 см 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sz="quarter" idx="2"/>
          </p:nvPr>
        </p:nvSpPr>
        <p:spPr>
          <a:xfrm>
            <a:off x="4787900" y="1989138"/>
            <a:ext cx="1363663" cy="23034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/>
              <a:t>?см</a:t>
            </a:r>
          </a:p>
        </p:txBody>
      </p:sp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714375" y="2857500"/>
            <a:ext cx="3960813" cy="23764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sz="4000" dirty="0">
                <a:solidFill>
                  <a:srgbClr val="002060"/>
                </a:solidFill>
              </a:rPr>
              <a:t>S = </a:t>
            </a:r>
            <a:r>
              <a:rPr lang="ru-RU" sz="4000" dirty="0">
                <a:solidFill>
                  <a:srgbClr val="002060"/>
                </a:solidFill>
              </a:rPr>
              <a:t>72</a:t>
            </a:r>
            <a:r>
              <a:rPr lang="en-US" sz="4000" dirty="0">
                <a:solidFill>
                  <a:srgbClr val="002060"/>
                </a:solidFill>
              </a:rPr>
              <a:t> c</a:t>
            </a:r>
            <a:r>
              <a:rPr lang="ru-RU" sz="4000" dirty="0">
                <a:solidFill>
                  <a:srgbClr val="002060"/>
                </a:solidFill>
              </a:rPr>
              <a:t>м</a:t>
            </a:r>
            <a:r>
              <a:rPr lang="en-US" sz="4000" dirty="0">
                <a:solidFill>
                  <a:srgbClr val="002060"/>
                </a:solidFill>
              </a:rPr>
              <a:t> ²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u="sng" cap="none" smtClean="0">
                <a:solidFill>
                  <a:srgbClr val="C00000"/>
                </a:solidFill>
              </a:rPr>
              <a:t>ПРОБЛЕМА 2:  </a:t>
            </a:r>
            <a:r>
              <a:rPr lang="ru-RU" b="1" i="1" cap="none" smtClean="0">
                <a:solidFill>
                  <a:srgbClr val="5A160B"/>
                </a:solidFill>
              </a:rPr>
              <a:t>КАК НАЙТИ ПЛОЩАДЬ ПРЯМОУГОЛЬНИКА?</a:t>
            </a:r>
          </a:p>
        </p:txBody>
      </p:sp>
      <p:pic>
        <p:nvPicPr>
          <p:cNvPr id="31746" name="Содержимое 3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813" y="1643063"/>
            <a:ext cx="7286625" cy="4643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>
            <a:grpSpLocks/>
          </p:cNvGrpSpPr>
          <p:nvPr/>
        </p:nvGrpSpPr>
        <p:grpSpPr bwMode="auto">
          <a:xfrm>
            <a:off x="357188" y="4714875"/>
            <a:ext cx="8108950" cy="1647825"/>
            <a:chOff x="395536" y="4667766"/>
            <a:chExt cx="8109201" cy="1646624"/>
          </a:xfrm>
        </p:grpSpPr>
        <p:sp>
          <p:nvSpPr>
            <p:cNvPr id="32779" name="TextBox 4"/>
            <p:cNvSpPr txBox="1">
              <a:spLocks noChangeArrowheads="1"/>
            </p:cNvSpPr>
            <p:nvPr/>
          </p:nvSpPr>
          <p:spPr bwMode="auto">
            <a:xfrm>
              <a:off x="4067129" y="5290135"/>
              <a:ext cx="4437608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000" b="1" i="1" dirty="0">
                  <a:solidFill>
                    <a:schemeClr val="tx2"/>
                  </a:solidFill>
                </a:rPr>
                <a:t>Найдите площадь всей фигуры </a:t>
              </a:r>
              <a:r>
                <a:rPr lang="ru-RU" sz="3000" b="1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95536" y="5151601"/>
              <a:ext cx="1846319" cy="1162789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chemeClr val="tx1"/>
                  </a:solidFill>
                </a:rPr>
                <a:t>21см²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241855" y="4667766"/>
              <a:ext cx="1393868" cy="969256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chemeClr val="tx1"/>
                  </a:solidFill>
                </a:rPr>
                <a:t>13см²</a:t>
              </a:r>
            </a:p>
          </p:txBody>
        </p:sp>
      </p:grpSp>
      <p:grpSp>
        <p:nvGrpSpPr>
          <p:cNvPr id="3" name="Группа 13"/>
          <p:cNvGrpSpPr>
            <a:grpSpLocks/>
          </p:cNvGrpSpPr>
          <p:nvPr/>
        </p:nvGrpSpPr>
        <p:grpSpPr bwMode="auto">
          <a:xfrm>
            <a:off x="247650" y="374650"/>
            <a:ext cx="5935663" cy="2220913"/>
            <a:chOff x="311716" y="548680"/>
            <a:chExt cx="5935727" cy="2220407"/>
          </a:xfrm>
        </p:grpSpPr>
        <p:sp>
          <p:nvSpPr>
            <p:cNvPr id="32776" name="TextBox 1"/>
            <p:cNvSpPr txBox="1">
              <a:spLocks noChangeArrowheads="1"/>
            </p:cNvSpPr>
            <p:nvPr/>
          </p:nvSpPr>
          <p:spPr bwMode="auto">
            <a:xfrm>
              <a:off x="311716" y="548680"/>
              <a:ext cx="593572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800" b="1" i="1">
                  <a:solidFill>
                    <a:srgbClr val="002060"/>
                  </a:solidFill>
                </a:rPr>
                <a:t>Найдите площадь прямоугольника.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403928" y="1485092"/>
              <a:ext cx="2351113" cy="1283995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778" name="TextBox 8"/>
            <p:cNvSpPr txBox="1">
              <a:spLocks noChangeArrowheads="1"/>
            </p:cNvSpPr>
            <p:nvPr/>
          </p:nvSpPr>
          <p:spPr bwMode="auto">
            <a:xfrm>
              <a:off x="827584" y="1988840"/>
              <a:ext cx="562981" cy="369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/>
                <a:t>6см</a:t>
              </a:r>
            </a:p>
          </p:txBody>
        </p:sp>
      </p:grp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268538" y="2924175"/>
            <a:ext cx="67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11см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435600" y="1814513"/>
            <a:ext cx="322738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rgbClr val="002060"/>
                </a:solidFill>
              </a:rPr>
              <a:t>Найдите площадь</a:t>
            </a:r>
          </a:p>
          <a:p>
            <a:pPr algn="ctr"/>
            <a:r>
              <a:rPr lang="ru-RU" sz="2800" b="1" i="1">
                <a:solidFill>
                  <a:srgbClr val="002060"/>
                </a:solidFill>
              </a:rPr>
              <a:t> квадрата.</a:t>
            </a:r>
          </a:p>
        </p:txBody>
      </p:sp>
      <p:grpSp>
        <p:nvGrpSpPr>
          <p:cNvPr id="4" name="Группа 14"/>
          <p:cNvGrpSpPr>
            <a:grpSpLocks/>
          </p:cNvGrpSpPr>
          <p:nvPr/>
        </p:nvGrpSpPr>
        <p:grpSpPr bwMode="auto">
          <a:xfrm>
            <a:off x="5994400" y="3214688"/>
            <a:ext cx="2381250" cy="1500187"/>
            <a:chOff x="5994595" y="2924944"/>
            <a:chExt cx="2380601" cy="1500198"/>
          </a:xfrm>
        </p:grpSpPr>
        <p:sp>
          <p:nvSpPr>
            <p:cNvPr id="12" name="Блок-схема: процесс 11"/>
            <p:cNvSpPr/>
            <p:nvPr/>
          </p:nvSpPr>
          <p:spPr>
            <a:xfrm>
              <a:off x="5994595" y="2924944"/>
              <a:ext cx="1628331" cy="1500198"/>
            </a:xfrm>
            <a:prstGeom prst="flowChartProcess">
              <a:avLst/>
            </a:prstGeom>
            <a:solidFill>
              <a:srgbClr val="D09ED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775" name="TextBox 12"/>
            <p:cNvSpPr txBox="1">
              <a:spLocks noChangeArrowheads="1"/>
            </p:cNvSpPr>
            <p:nvPr/>
          </p:nvSpPr>
          <p:spPr bwMode="auto">
            <a:xfrm>
              <a:off x="7812360" y="3551754"/>
              <a:ext cx="562836" cy="369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/>
                <a:t>7см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333375"/>
            <a:ext cx="7467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800" b="1" dirty="0">
                <a:solidFill>
                  <a:schemeClr val="accent3"/>
                </a:solidFill>
                <a:latin typeface="Monotype Corsiva" pitchFamily="66" charset="0"/>
              </a:rPr>
              <a:t>Задача. 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268413"/>
            <a:ext cx="7924800" cy="47513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solidFill>
                  <a:srgbClr val="FF0066"/>
                </a:solidFill>
                <a:latin typeface="Monotype Corsiva" pitchFamily="66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Хватит ли 260м металлической сетки, чтобы обнести огород прямоугольной формы, размеры которого 80м и 40м?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Какая площадь при этом будет обнесена забором?</a:t>
            </a:r>
            <a:endParaRPr lang="ru-RU" sz="3600" dirty="0" smtClean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3795" name="Rectangle 4"/>
          <p:cNvSpPr>
            <a:spLocks noChangeArrowheads="1"/>
          </p:cNvSpPr>
          <p:nvPr/>
        </p:nvSpPr>
        <p:spPr bwMode="auto">
          <a:xfrm>
            <a:off x="3562622" y="4087813"/>
            <a:ext cx="3805757" cy="1366838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6" name="Text Box 5"/>
          <p:cNvSpPr txBox="1">
            <a:spLocks noChangeArrowheads="1"/>
          </p:cNvSpPr>
          <p:nvPr/>
        </p:nvSpPr>
        <p:spPr bwMode="auto">
          <a:xfrm>
            <a:off x="3038748" y="5213351"/>
            <a:ext cx="523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3797" name="Text Box 6"/>
          <p:cNvSpPr txBox="1">
            <a:spLocks noChangeArrowheads="1"/>
          </p:cNvSpPr>
          <p:nvPr/>
        </p:nvSpPr>
        <p:spPr bwMode="auto">
          <a:xfrm>
            <a:off x="1692275" y="5321300"/>
            <a:ext cx="379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/>
          </a:p>
        </p:txBody>
      </p:sp>
      <p:sp>
        <p:nvSpPr>
          <p:cNvPr id="33798" name="Text Box 7"/>
          <p:cNvSpPr txBox="1">
            <a:spLocks noChangeArrowheads="1"/>
          </p:cNvSpPr>
          <p:nvPr/>
        </p:nvSpPr>
        <p:spPr bwMode="auto">
          <a:xfrm>
            <a:off x="3110978" y="5310188"/>
            <a:ext cx="379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/>
              <a:t>А</a:t>
            </a:r>
          </a:p>
        </p:txBody>
      </p:sp>
      <p:sp>
        <p:nvSpPr>
          <p:cNvPr id="33799" name="Text Box 8"/>
          <p:cNvSpPr txBox="1">
            <a:spLocks noChangeArrowheads="1"/>
          </p:cNvSpPr>
          <p:nvPr/>
        </p:nvSpPr>
        <p:spPr bwMode="auto">
          <a:xfrm>
            <a:off x="3203848" y="3776663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/>
              <a:t>В</a:t>
            </a:r>
          </a:p>
        </p:txBody>
      </p:sp>
      <p:sp>
        <p:nvSpPr>
          <p:cNvPr id="33800" name="Text Box 9"/>
          <p:cNvSpPr txBox="1">
            <a:spLocks noChangeArrowheads="1"/>
          </p:cNvSpPr>
          <p:nvPr/>
        </p:nvSpPr>
        <p:spPr bwMode="auto">
          <a:xfrm>
            <a:off x="6227763" y="3633788"/>
            <a:ext cx="6492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3801" name="Text Box 10"/>
          <p:cNvSpPr txBox="1">
            <a:spLocks noChangeArrowheads="1"/>
          </p:cNvSpPr>
          <p:nvPr/>
        </p:nvSpPr>
        <p:spPr bwMode="auto">
          <a:xfrm>
            <a:off x="7368379" y="3752851"/>
            <a:ext cx="58799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/>
              <a:t>С</a:t>
            </a:r>
          </a:p>
        </p:txBody>
      </p:sp>
      <p:sp>
        <p:nvSpPr>
          <p:cNvPr id="33802" name="Text Box 11"/>
          <p:cNvSpPr txBox="1">
            <a:spLocks noChangeArrowheads="1"/>
          </p:cNvSpPr>
          <p:nvPr/>
        </p:nvSpPr>
        <p:spPr bwMode="auto">
          <a:xfrm>
            <a:off x="7368379" y="5310188"/>
            <a:ext cx="379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 smtClean="0"/>
              <a:t>D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85918" y="285728"/>
            <a:ext cx="678661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kern="10" dirty="0" err="1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Физминутка</a:t>
            </a:r>
            <a:endParaRPr lang="ru-RU" sz="4800" b="1" i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7" descr="v16ani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3275013"/>
            <a:ext cx="3000375" cy="315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11" descr="23m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63713" y="3225800"/>
            <a:ext cx="2522537" cy="329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714500" y="1285875"/>
            <a:ext cx="6715125" cy="1938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i="1" dirty="0">
                <a:solidFill>
                  <a:schemeClr val="accent3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r>
              <a:rPr lang="ru-RU" sz="2000" i="1" dirty="0">
                <a:solidFill>
                  <a:schemeClr val="accent3">
                    <a:lumMod val="75000"/>
                  </a:schemeClr>
                </a:solidFill>
                <a:latin typeface="+mn-lt"/>
                <a:cs typeface="+mn-cs"/>
              </a:rPr>
              <a:t>Поднимает руки класс – это «раз».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schemeClr val="accent3">
                    <a:lumMod val="75000"/>
                  </a:schemeClr>
                </a:solidFill>
                <a:latin typeface="+mn-lt"/>
                <a:cs typeface="+mn-cs"/>
              </a:rPr>
              <a:t>Повернулась голова – это «два»,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schemeClr val="accent3">
                    <a:lumMod val="75000"/>
                  </a:schemeClr>
                </a:solidFill>
                <a:latin typeface="+mn-lt"/>
                <a:cs typeface="+mn-cs"/>
              </a:rPr>
              <a:t>Руки вниз, вперед смотри – это «три»,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schemeClr val="accent3">
                    <a:lumMod val="75000"/>
                  </a:schemeClr>
                </a:solidFill>
                <a:latin typeface="+mn-lt"/>
                <a:cs typeface="+mn-cs"/>
              </a:rPr>
              <a:t>Руки в стороны пошире развернули – на «четыре».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schemeClr val="accent3">
                    <a:lumMod val="75000"/>
                  </a:schemeClr>
                </a:solidFill>
                <a:latin typeface="+mn-lt"/>
                <a:cs typeface="+mn-cs"/>
              </a:rPr>
              <a:t>С силой их к плечам прижать – это «пять».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schemeClr val="accent3">
                    <a:lumMod val="75000"/>
                  </a:schemeClr>
                </a:solidFill>
                <a:latin typeface="+mn-lt"/>
                <a:cs typeface="+mn-cs"/>
              </a:rPr>
              <a:t>Всем ребятам тихо сесть – это «шесть».</a:t>
            </a:r>
          </a:p>
        </p:txBody>
      </p:sp>
      <p:pic>
        <p:nvPicPr>
          <p:cNvPr id="9" name="Песня про дружбу. Приложение 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7572375" y="500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23913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E7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2"/>
          <p:cNvSpPr>
            <a:spLocks noChangeArrowheads="1" noChangeShapeType="1" noTextEdit="1"/>
          </p:cNvSpPr>
          <p:nvPr/>
        </p:nvSpPr>
        <p:spPr bwMode="auto">
          <a:xfrm>
            <a:off x="684213" y="2205038"/>
            <a:ext cx="7920037" cy="2735262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/>
                <a:cs typeface="Times New Roman"/>
              </a:rPr>
              <a:t>Стали мы теперь бодрее,</a:t>
            </a:r>
          </a:p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/>
                <a:cs typeface="Times New Roman"/>
              </a:rPr>
              <a:t>Будем думать мы быстрее</a:t>
            </a:r>
          </a:p>
        </p:txBody>
      </p:sp>
      <p:pic>
        <p:nvPicPr>
          <p:cNvPr id="35843" name="Picture 3" descr="Рисунок1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5856" y="765175"/>
            <a:ext cx="2520280" cy="1943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5"/>
          <p:cNvSpPr txBox="1">
            <a:spLocks noChangeArrowheads="1"/>
          </p:cNvSpPr>
          <p:nvPr/>
        </p:nvSpPr>
        <p:spPr bwMode="auto">
          <a:xfrm>
            <a:off x="2357438" y="1643063"/>
            <a:ext cx="6000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785938" y="3157538"/>
            <a:ext cx="70723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200">
              <a:latin typeface="Century Schoolbook" pitchFamily="18" charset="0"/>
            </a:endParaRPr>
          </a:p>
          <a:p>
            <a:pPr eaLnBrk="0" hangingPunct="0"/>
            <a:endParaRPr lang="ru-RU" sz="1000"/>
          </a:p>
          <a:p>
            <a:pPr eaLnBrk="0" hangingPunct="0"/>
            <a:endParaRPr lang="ru-RU"/>
          </a:p>
        </p:txBody>
      </p:sp>
      <p:pic>
        <p:nvPicPr>
          <p:cNvPr id="9" name="Picture 7" descr="so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87313"/>
            <a:ext cx="1838325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755650" y="-649288"/>
            <a:ext cx="7704138" cy="71707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sz="2000" b="1" i="1" u="sng" dirty="0">
              <a:solidFill>
                <a:schemeClr val="accent3"/>
              </a:solidFill>
            </a:endParaRPr>
          </a:p>
          <a:p>
            <a:pPr>
              <a:defRPr/>
            </a:pPr>
            <a:endParaRPr lang="ru-RU" sz="2000" b="1" i="1" u="sng" dirty="0">
              <a:solidFill>
                <a:schemeClr val="accent3"/>
              </a:solidFill>
            </a:endParaRPr>
          </a:p>
          <a:p>
            <a:pPr>
              <a:defRPr/>
            </a:pPr>
            <a:endParaRPr lang="ru-RU" sz="2000" b="1" i="1" u="sng" dirty="0">
              <a:solidFill>
                <a:schemeClr val="accent3"/>
              </a:solidFill>
            </a:endParaRPr>
          </a:p>
          <a:p>
            <a:pPr>
              <a:defRPr/>
            </a:pPr>
            <a:endParaRPr lang="ru-RU" sz="2000" b="1" i="1" u="sng" dirty="0">
              <a:solidFill>
                <a:schemeClr val="accent3"/>
              </a:solidFill>
            </a:endParaRPr>
          </a:p>
          <a:p>
            <a:pPr>
              <a:defRPr/>
            </a:pPr>
            <a:endParaRPr lang="ru-RU" sz="2000" b="1" i="1" u="sng" dirty="0">
              <a:solidFill>
                <a:schemeClr val="accent3"/>
              </a:solidFill>
            </a:endParaRPr>
          </a:p>
          <a:p>
            <a:pPr algn="ctr">
              <a:defRPr/>
            </a:pPr>
            <a:r>
              <a:rPr lang="ru-RU" sz="2000" b="1" i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3200" b="1" i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Цели урока:</a:t>
            </a:r>
            <a:r>
              <a:rPr lang="ru-RU" sz="3200" i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ru-RU" sz="3200" b="1" i="1" u="sng" dirty="0">
              <a:solidFill>
                <a:schemeClr val="accent3"/>
              </a:solidFill>
            </a:endParaRPr>
          </a:p>
          <a:p>
            <a:pPr>
              <a:defRPr/>
            </a:pPr>
            <a:endParaRPr lang="ru-RU" sz="2000" b="1" i="1" u="sng" dirty="0">
              <a:solidFill>
                <a:schemeClr val="accent3"/>
              </a:solidFill>
            </a:endParaRPr>
          </a:p>
          <a:p>
            <a:pPr>
              <a:defRPr/>
            </a:pPr>
            <a:r>
              <a:rPr lang="ru-RU" sz="2000" b="1" i="1" u="sng" dirty="0">
                <a:solidFill>
                  <a:schemeClr val="accent3"/>
                </a:solidFill>
              </a:rPr>
              <a:t>Образовательные</a:t>
            </a:r>
            <a:r>
              <a:rPr lang="ru-RU" sz="2000" i="1" u="sng" dirty="0">
                <a:solidFill>
                  <a:schemeClr val="accent3"/>
                </a:solidFill>
              </a:rPr>
              <a:t>:</a:t>
            </a:r>
            <a:r>
              <a:rPr lang="ru-RU" i="1" dirty="0"/>
              <a:t> </a:t>
            </a:r>
            <a:r>
              <a:rPr lang="ru-RU" i="1" dirty="0">
                <a:solidFill>
                  <a:schemeClr val="accent2">
                    <a:lumMod val="50000"/>
                  </a:schemeClr>
                </a:solidFill>
              </a:rPr>
              <a:t>закрепить знания по формулам вычисления площади и периметра прямоугольника; совершенствование вычислительных навыков.</a:t>
            </a:r>
          </a:p>
          <a:p>
            <a:pPr>
              <a:defRPr/>
            </a:pPr>
            <a:r>
              <a:rPr lang="ru-RU" sz="2000" b="1" i="1" u="sng" dirty="0">
                <a:solidFill>
                  <a:schemeClr val="accent3"/>
                </a:solidFill>
              </a:rPr>
              <a:t>Развивающие</a:t>
            </a:r>
            <a:r>
              <a:rPr lang="ru-RU" b="1" i="1" dirty="0">
                <a:solidFill>
                  <a:schemeClr val="accent3"/>
                </a:solidFill>
              </a:rPr>
              <a:t>:</a:t>
            </a:r>
            <a:r>
              <a:rPr lang="ru-RU" i="1" dirty="0"/>
              <a:t> </a:t>
            </a:r>
            <a:r>
              <a:rPr lang="ru-RU" i="1" dirty="0">
                <a:solidFill>
                  <a:schemeClr val="accent2">
                    <a:lumMod val="50000"/>
                  </a:schemeClr>
                </a:solidFill>
              </a:rPr>
              <a:t>уметь анализировать, систематизировать пройденный материал; объяснять свои действия при вычислении площадей и периметра; развивать познавательный интерес, логическое мышление, внимание, навыки самоконтроля.</a:t>
            </a:r>
          </a:p>
          <a:p>
            <a:pPr>
              <a:defRPr/>
            </a:pPr>
            <a:r>
              <a:rPr lang="ru-RU" sz="2000" b="1" i="1" u="sng" dirty="0">
                <a:solidFill>
                  <a:schemeClr val="accent3"/>
                </a:solidFill>
              </a:rPr>
              <a:t>Воспитательные</a:t>
            </a:r>
            <a:r>
              <a:rPr lang="ru-RU" i="1" dirty="0"/>
              <a:t>: </a:t>
            </a:r>
            <a:r>
              <a:rPr lang="ru-RU" i="1" dirty="0">
                <a:solidFill>
                  <a:schemeClr val="accent2">
                    <a:lumMod val="50000"/>
                  </a:schemeClr>
                </a:solidFill>
              </a:rPr>
              <a:t>воспитывать трудолюбие, аккуратность при выполнении вычислений, прививать интерес к математике.</a:t>
            </a:r>
          </a:p>
          <a:p>
            <a:pPr algn="ctr">
              <a:defRPr/>
            </a:pPr>
            <a:r>
              <a:rPr lang="ru-RU" sz="3200" b="1" i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Задачи урока:</a:t>
            </a:r>
            <a:r>
              <a:rPr lang="ru-RU" sz="32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>
              <a:defRPr/>
            </a:pPr>
            <a:endParaRPr lang="ru-RU" i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r>
              <a:rPr lang="ru-RU" i="1" dirty="0">
                <a:solidFill>
                  <a:schemeClr val="accent2">
                    <a:lumMod val="50000"/>
                  </a:schemeClr>
                </a:solidFill>
              </a:rPr>
              <a:t>проверить знания учащихся по освоению основных приемов вычисления значений площади и периметра прямоугольника; продолжить работу с понятием площади; научить творчески применять свои знания; продолжать работу по обучению оценивания своих знаний.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700338" y="260350"/>
            <a:ext cx="55054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solidFill>
                  <a:srgbClr val="244583"/>
                </a:solidFill>
                <a:latin typeface="Times New Roman" pitchFamily="18" charset="0"/>
              </a:rPr>
              <a:t>Длина прямоугольника </a:t>
            </a:r>
            <a:r>
              <a:rPr lang="en-US" sz="2000" b="1" i="1">
                <a:solidFill>
                  <a:srgbClr val="244583"/>
                </a:solidFill>
                <a:latin typeface="Times New Roman" pitchFamily="18" charset="0"/>
              </a:rPr>
              <a:t>ABCD</a:t>
            </a:r>
            <a:r>
              <a:rPr lang="ru-RU" sz="2000" b="1" i="1">
                <a:solidFill>
                  <a:srgbClr val="244583"/>
                </a:solidFill>
                <a:latin typeface="Times New Roman" pitchFamily="18" charset="0"/>
              </a:rPr>
              <a:t> равна 2</a:t>
            </a:r>
            <a:r>
              <a:rPr lang="en-US" sz="2000" b="1" i="1">
                <a:solidFill>
                  <a:srgbClr val="244583"/>
                </a:solidFill>
                <a:latin typeface="Times New Roman" pitchFamily="18" charset="0"/>
              </a:rPr>
              <a:t>8</a:t>
            </a:r>
            <a:r>
              <a:rPr lang="ru-RU" sz="2000" b="1" i="1">
                <a:solidFill>
                  <a:srgbClr val="244583"/>
                </a:solidFill>
                <a:latin typeface="Times New Roman" pitchFamily="18" charset="0"/>
              </a:rPr>
              <a:t>см, </a:t>
            </a:r>
          </a:p>
          <a:p>
            <a:r>
              <a:rPr lang="ru-RU" sz="2000" b="1" i="1">
                <a:solidFill>
                  <a:srgbClr val="244583"/>
                </a:solidFill>
                <a:latin typeface="Times New Roman" pitchFamily="18" charset="0"/>
              </a:rPr>
              <a:t>а его ширина в 7 раз меньше. Чему равна </a:t>
            </a:r>
          </a:p>
          <a:p>
            <a:r>
              <a:rPr lang="ru-RU" sz="2000" b="1" i="1">
                <a:solidFill>
                  <a:srgbClr val="244583"/>
                </a:solidFill>
                <a:latin typeface="Times New Roman" pitchFamily="18" charset="0"/>
              </a:rPr>
              <a:t>площадь прямоугольника?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4572000" y="1916113"/>
            <a:ext cx="11509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2</a:t>
            </a:r>
            <a:r>
              <a:rPr lang="en-US" sz="3200" b="1" i="1">
                <a:solidFill>
                  <a:schemeClr val="accent2"/>
                </a:solidFill>
                <a:latin typeface="Times New Roman" pitchFamily="18" charset="0"/>
              </a:rPr>
              <a:t>8</a:t>
            </a:r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 см</a:t>
            </a:r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>
            <a:off x="250825" y="4437063"/>
            <a:ext cx="3005138" cy="92233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1ECEB"/>
              </a:gs>
              <a:gs pos="50000">
                <a:srgbClr val="FFFFFF"/>
              </a:gs>
              <a:gs pos="100000">
                <a:srgbClr val="B1ECEB"/>
              </a:gs>
            </a:gsLst>
            <a:lin ang="5400000" scaled="1"/>
          </a:gradFill>
          <a:ln w="19050">
            <a:solidFill>
              <a:srgbClr val="00808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i="1">
                <a:latin typeface="Times New Roman" pitchFamily="18" charset="0"/>
                <a:cs typeface="Times New Roman" pitchFamily="18" charset="0"/>
              </a:rPr>
              <a:t>S = a ∙ b</a:t>
            </a:r>
            <a:r>
              <a:rPr lang="ru-RU" sz="2400" b="1" i="1">
                <a:latin typeface="Times New Roman" pitchFamily="18" charset="0"/>
              </a:rPr>
              <a:t> </a:t>
            </a:r>
          </a:p>
        </p:txBody>
      </p:sp>
      <p:sp>
        <p:nvSpPr>
          <p:cNvPr id="4106" name="WordArt 10"/>
          <p:cNvSpPr>
            <a:spLocks noChangeArrowheads="1" noChangeShapeType="1" noTextEdit="1"/>
          </p:cNvSpPr>
          <p:nvPr/>
        </p:nvSpPr>
        <p:spPr bwMode="auto">
          <a:xfrm>
            <a:off x="792163" y="5408613"/>
            <a:ext cx="1584325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а =28;</a:t>
            </a:r>
          </a:p>
          <a:p>
            <a:pPr algn="ctr"/>
            <a:r>
              <a:rPr lang="ru-RU" sz="3600" b="1" i="1" kern="10">
                <a:ln w="1905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в=?</a:t>
            </a:r>
          </a:p>
        </p:txBody>
      </p:sp>
      <p:sp>
        <p:nvSpPr>
          <p:cNvPr id="4107" name="WordArt 11"/>
          <p:cNvSpPr>
            <a:spLocks noChangeArrowheads="1" noChangeShapeType="1" noTextEdit="1"/>
          </p:cNvSpPr>
          <p:nvPr/>
        </p:nvSpPr>
        <p:spPr bwMode="auto">
          <a:xfrm>
            <a:off x="3929063" y="5857875"/>
            <a:ext cx="17145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S = 112</a:t>
            </a:r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см²</a:t>
            </a:r>
          </a:p>
        </p:txBody>
      </p:sp>
      <p:pic>
        <p:nvPicPr>
          <p:cNvPr id="2121" name="Picture 12" descr="tabakov-matroskin-1_origin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96975"/>
            <a:ext cx="2935288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22" name="AutoShape 13"/>
          <p:cNvSpPr>
            <a:spLocks noChangeArrowheads="1"/>
          </p:cNvSpPr>
          <p:nvPr/>
        </p:nvSpPr>
        <p:spPr bwMode="auto">
          <a:xfrm>
            <a:off x="215900" y="188913"/>
            <a:ext cx="1908175" cy="971550"/>
          </a:xfrm>
          <a:prstGeom prst="cloudCallout">
            <a:avLst>
              <a:gd name="adj1" fmla="val 5324"/>
              <a:gd name="adj2" fmla="val 121079"/>
            </a:avLst>
          </a:prstGeom>
          <a:solidFill>
            <a:srgbClr val="CCFFFF"/>
          </a:solidFill>
          <a:ln w="9525">
            <a:solidFill>
              <a:srgbClr val="A0D4D8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2123" name="Text Box 14"/>
          <p:cNvSpPr txBox="1">
            <a:spLocks noChangeArrowheads="1"/>
          </p:cNvSpPr>
          <p:nvPr/>
        </p:nvSpPr>
        <p:spPr bwMode="auto">
          <a:xfrm>
            <a:off x="647700" y="388938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</a:rPr>
              <a:t>№717</a:t>
            </a:r>
          </a:p>
        </p:txBody>
      </p:sp>
      <p:grpSp>
        <p:nvGrpSpPr>
          <p:cNvPr id="4115" name="Group 19"/>
          <p:cNvGrpSpPr>
            <a:grpSpLocks/>
          </p:cNvGrpSpPr>
          <p:nvPr/>
        </p:nvGrpSpPr>
        <p:grpSpPr bwMode="auto">
          <a:xfrm>
            <a:off x="3167063" y="2097088"/>
            <a:ext cx="3754437" cy="2220912"/>
            <a:chOff x="1995" y="1321"/>
            <a:chExt cx="2365" cy="1399"/>
          </a:xfrm>
        </p:grpSpPr>
        <p:sp>
          <p:nvSpPr>
            <p:cNvPr id="2127" name="Rectangle 5"/>
            <p:cNvSpPr>
              <a:spLocks noChangeArrowheads="1"/>
            </p:cNvSpPr>
            <p:nvPr/>
          </p:nvSpPr>
          <p:spPr bwMode="auto">
            <a:xfrm>
              <a:off x="2154" y="1570"/>
              <a:ext cx="2086" cy="908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00FFFF"/>
                </a:gs>
              </a:gsLst>
              <a:path path="shape">
                <a:fillToRect l="50000" t="50000" r="50000" b="50000"/>
              </a:path>
            </a:gradFill>
            <a:ln w="44450">
              <a:solidFill>
                <a:srgbClr val="000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200" b="1" i="1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  <p:sp>
          <p:nvSpPr>
            <p:cNvPr id="2128" name="Text Box 15"/>
            <p:cNvSpPr txBox="1">
              <a:spLocks noChangeArrowheads="1"/>
            </p:cNvSpPr>
            <p:nvPr/>
          </p:nvSpPr>
          <p:spPr bwMode="auto">
            <a:xfrm>
              <a:off x="1995" y="2432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chemeClr val="accent2"/>
                  </a:solidFill>
                </a:rPr>
                <a:t>A</a:t>
              </a:r>
              <a:endParaRPr lang="ru-RU" sz="2400" b="1">
                <a:solidFill>
                  <a:schemeClr val="accent2"/>
                </a:solidFill>
              </a:endParaRPr>
            </a:p>
          </p:txBody>
        </p:sp>
        <p:sp>
          <p:nvSpPr>
            <p:cNvPr id="2129" name="Text Box 16"/>
            <p:cNvSpPr txBox="1">
              <a:spLocks noChangeArrowheads="1"/>
            </p:cNvSpPr>
            <p:nvPr/>
          </p:nvSpPr>
          <p:spPr bwMode="auto">
            <a:xfrm>
              <a:off x="2041" y="1321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chemeClr val="accent2"/>
                  </a:solidFill>
                </a:rPr>
                <a:t>B</a:t>
              </a:r>
              <a:endParaRPr lang="ru-RU" sz="2400" b="1">
                <a:solidFill>
                  <a:schemeClr val="accent2"/>
                </a:solidFill>
              </a:endParaRPr>
            </a:p>
          </p:txBody>
        </p:sp>
        <p:sp>
          <p:nvSpPr>
            <p:cNvPr id="2130" name="Text Box 17"/>
            <p:cNvSpPr txBox="1">
              <a:spLocks noChangeArrowheads="1"/>
            </p:cNvSpPr>
            <p:nvPr/>
          </p:nvSpPr>
          <p:spPr bwMode="auto">
            <a:xfrm>
              <a:off x="4105" y="1321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chemeClr val="accent2"/>
                  </a:solidFill>
                </a:rPr>
                <a:t>C</a:t>
              </a:r>
              <a:endParaRPr lang="ru-RU" sz="2400" b="1">
                <a:solidFill>
                  <a:schemeClr val="accent2"/>
                </a:solidFill>
              </a:endParaRPr>
            </a:p>
          </p:txBody>
        </p:sp>
        <p:sp>
          <p:nvSpPr>
            <p:cNvPr id="2131" name="Text Box 18"/>
            <p:cNvSpPr txBox="1">
              <a:spLocks noChangeArrowheads="1"/>
            </p:cNvSpPr>
            <p:nvPr/>
          </p:nvSpPr>
          <p:spPr bwMode="auto">
            <a:xfrm>
              <a:off x="4105" y="2432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chemeClr val="accent2"/>
                  </a:solidFill>
                </a:rPr>
                <a:t>D</a:t>
              </a:r>
              <a:endParaRPr lang="ru-RU" sz="2400" b="1">
                <a:solidFill>
                  <a:schemeClr val="accent2"/>
                </a:solidFill>
              </a:endParaRPr>
            </a:p>
          </p:txBody>
        </p:sp>
      </p:grp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4787900" y="2636838"/>
            <a:ext cx="6032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6840538" y="2849563"/>
            <a:ext cx="16700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chemeClr val="accent2"/>
                </a:solidFill>
                <a:latin typeface="Times New Roman" pitchFamily="18" charset="0"/>
              </a:rPr>
              <a:t>в 7 раз </a:t>
            </a:r>
            <a:r>
              <a:rPr lang="en-US" sz="3200" b="1" i="1">
                <a:solidFill>
                  <a:schemeClr val="accent2"/>
                </a:solidFill>
                <a:latin typeface="Times New Roman" pitchFamily="18" charset="0"/>
              </a:rPr>
              <a:t>&lt;</a:t>
            </a:r>
            <a:endParaRPr lang="ru-RU" sz="3200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  <p:graphicFrame>
        <p:nvGraphicFramePr>
          <p:cNvPr id="4120" name="Object 66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3779838" y="4318000"/>
          <a:ext cx="3633787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2" name="Формула" r:id="rId4" imgW="1129810" imgH="203112" progId="Equation.3">
                  <p:embed/>
                </p:oleObj>
              </mc:Choice>
              <mc:Fallback>
                <p:oleObj name="Формула" r:id="rId4" imgW="1129810" imgH="203112" progId="Equation.3">
                  <p:embed/>
                  <p:pic>
                    <p:nvPicPr>
                      <p:cNvPr id="0" name="Picture 6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838" y="4318000"/>
                        <a:ext cx="3633787" cy="46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27" name="Object 67"/>
          <p:cNvGraphicFramePr>
            <a:graphicFrameLocks noGrp="1" noChangeAspect="1"/>
          </p:cNvGraphicFramePr>
          <p:nvPr>
            <p:ph idx="4294967295"/>
          </p:nvPr>
        </p:nvGraphicFramePr>
        <p:xfrm>
          <a:off x="4822825" y="4876800"/>
          <a:ext cx="3821113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3" name="Формула" r:id="rId6" imgW="1320800" imgH="228600" progId="Equation.3">
                  <p:embed/>
                </p:oleObj>
              </mc:Choice>
              <mc:Fallback>
                <p:oleObj name="Формула" r:id="rId6" imgW="1320800" imgH="228600" progId="Equation.3">
                  <p:embed/>
                  <p:pic>
                    <p:nvPicPr>
                      <p:cNvPr id="0" name="Picture 6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2825" y="4876800"/>
                        <a:ext cx="3821113" cy="749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3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64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/>
      <p:bldP spid="4104" grpId="0" animBg="1" autoUpdateAnimBg="0"/>
      <p:bldP spid="4106" grpId="0" animBg="1"/>
      <p:bldP spid="4107" grpId="0" animBg="1"/>
      <p:bldP spid="4103" grpId="0"/>
      <p:bldP spid="41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5888"/>
            <a:ext cx="5651500" cy="13303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FF0000"/>
                </a:solidFill>
              </a:rPr>
              <a:t>Практическое задание   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(№ 739 ,стр.112)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381000" y="1411288"/>
            <a:ext cx="8382000" cy="4924425"/>
          </a:xfrm>
        </p:spPr>
        <p:txBody>
          <a:bodyPr/>
          <a:lstStyle/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r>
              <a:rPr lang="ru-RU" dirty="0" smtClean="0"/>
              <a:t>Выберите  из набора многоугольников прямоугольник со сторонами 5 см и 6 см.</a:t>
            </a:r>
          </a:p>
          <a:p>
            <a:pPr eaLnBrk="1" hangingPunct="1"/>
            <a:r>
              <a:rPr lang="ru-RU" dirty="0" smtClean="0"/>
              <a:t>Найдите   </a:t>
            </a:r>
            <a:r>
              <a:rPr lang="en-US" dirty="0" smtClean="0"/>
              <a:t>S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endParaRPr lang="ru-RU" dirty="0" smtClean="0"/>
          </a:p>
          <a:p>
            <a:pPr eaLnBrk="1" hangingPunct="1"/>
            <a:r>
              <a:rPr lang="ru-RU" dirty="0" smtClean="0"/>
              <a:t>Разрежьте его на две части по диагонали. Совместите  полученные треугольники.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             </a:t>
            </a:r>
            <a:r>
              <a:rPr lang="ru-RU" dirty="0" smtClean="0"/>
              <a:t>Ответьте на вопросы:</a:t>
            </a:r>
          </a:p>
          <a:p>
            <a:pPr eaLnBrk="1" hangingPunct="1"/>
            <a:r>
              <a:rPr lang="ru-RU" dirty="0" smtClean="0"/>
              <a:t>Какие треугольники получились?</a:t>
            </a:r>
          </a:p>
          <a:p>
            <a:pPr eaLnBrk="1" hangingPunct="1"/>
            <a:r>
              <a:rPr lang="ru-RU" dirty="0" smtClean="0"/>
              <a:t>Что можно сказать про площади этих треугольников?</a:t>
            </a:r>
          </a:p>
          <a:p>
            <a:pPr eaLnBrk="1" hangingPunct="1"/>
            <a:r>
              <a:rPr lang="ru-RU" dirty="0" smtClean="0"/>
              <a:t>По какой формуле можно найти площадь прямоугольного треугольника?</a:t>
            </a:r>
          </a:p>
          <a:p>
            <a:pPr eaLnBrk="1" hangingPunct="1"/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5569229" y="980728"/>
            <a:ext cx="2729904" cy="14009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7030A0"/>
            </a:solidFill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099">
              <a:defRPr/>
            </a:pPr>
            <a:endParaRPr lang="ru-RU" sz="2300" dirty="0">
              <a:solidFill>
                <a:schemeClr val="tx1"/>
              </a:solidFill>
              <a:latin typeface="Segoe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5599113" y="981075"/>
            <a:ext cx="2730500" cy="1400175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AutoShape 2"/>
          <p:cNvSpPr>
            <a:spLocks noGrp="1" noChangeArrowheads="1"/>
          </p:cNvSpPr>
          <p:nvPr>
            <p:ph type="title"/>
          </p:nvPr>
        </p:nvSpPr>
        <p:spPr>
          <a:xfrm>
            <a:off x="900113" y="606425"/>
            <a:ext cx="6386512" cy="8064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33CC"/>
                </a:solidFill>
              </a:rPr>
              <a:t>  </a:t>
            </a:r>
            <a:r>
              <a:rPr lang="ru-RU" sz="3600" b="1" dirty="0" smtClean="0">
                <a:solidFill>
                  <a:srgbClr val="0033CC"/>
                </a:solidFill>
              </a:rPr>
              <a:t>Тест:</a:t>
            </a:r>
          </a:p>
        </p:txBody>
      </p:sp>
      <p:sp>
        <p:nvSpPr>
          <p:cNvPr id="71683" name="Rectangle 3"/>
          <p:cNvSpPr>
            <a:spLocks noGrp="1" noRot="1" noChangeAspect="1" noMove="1" noResize="1" noEditPoints="1" noAdjustHandles="1" noChangeArrowheads="1" noChangeShapeType="1" noTextEdit="1"/>
          </p:cNvSpPr>
          <p:nvPr>
            <p:ph type="body" sz="half" idx="1"/>
          </p:nvPr>
        </p:nvSpPr>
        <p:spPr>
          <a:xfrm>
            <a:off x="251520" y="1412875"/>
            <a:ext cx="4103687" cy="5111750"/>
          </a:xfrm>
          <a:blipFill rotWithShape="1">
            <a:blip r:embed="rId2"/>
            <a:stretch>
              <a:fillRect l="-736" t="-474" r="-79971"/>
            </a:stretch>
          </a:blipFill>
          <a:ln w="38100" cmpd="dbl"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71686" name="Rectangle 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4427984" y="1412875"/>
            <a:ext cx="4175125" cy="5111750"/>
          </a:xfrm>
          <a:prstGeom prst="rect">
            <a:avLst/>
          </a:prstGeom>
          <a:blipFill rotWithShape="1">
            <a:blip r:embed="rId3"/>
            <a:stretch>
              <a:fillRect l="-724" t="-474" r="-66860"/>
            </a:stretch>
          </a:blip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9940" name="Rectangle 7"/>
          <p:cNvSpPr>
            <a:spLocks noChangeArrowheads="1"/>
          </p:cNvSpPr>
          <p:nvPr/>
        </p:nvSpPr>
        <p:spPr bwMode="auto">
          <a:xfrm>
            <a:off x="7380288" y="177323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b="1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39941" name="Rectangle 8"/>
          <p:cNvSpPr>
            <a:spLocks noChangeArrowheads="1"/>
          </p:cNvSpPr>
          <p:nvPr/>
        </p:nvSpPr>
        <p:spPr bwMode="auto">
          <a:xfrm>
            <a:off x="7524750" y="27813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>
              <a:solidFill>
                <a:schemeClr val="tx2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build="p" animBg="1"/>
      <p:bldP spid="7168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500" y="981075"/>
            <a:ext cx="5857875" cy="830263"/>
          </a:xfrm>
          <a:prstGeom prst="rect">
            <a:avLst/>
          </a:prstGeom>
          <a:solidFill>
            <a:srgbClr val="CCFFFF"/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Проверь соседа!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2938" y="1928813"/>
            <a:ext cx="74295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1 вариант                       2 вариант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46150" y="3055938"/>
            <a:ext cx="6858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1-</a:t>
            </a:r>
            <a:r>
              <a:rPr lang="ru-RU" sz="28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б;  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2-</a:t>
            </a:r>
            <a:r>
              <a:rPr lang="ru-RU" sz="28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б;   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3</a:t>
            </a:r>
            <a:r>
              <a:rPr lang="ru-RU" sz="28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-в.           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1</a:t>
            </a:r>
            <a:r>
              <a:rPr lang="ru-RU" sz="28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-а;  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2</a:t>
            </a:r>
            <a:r>
              <a:rPr lang="ru-RU" sz="28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-б;   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3</a:t>
            </a:r>
            <a:r>
              <a:rPr lang="ru-RU" sz="28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-в. </a:t>
            </a:r>
          </a:p>
        </p:txBody>
      </p:sp>
      <p:pic>
        <p:nvPicPr>
          <p:cNvPr id="40964" name="Picture 4" descr="удивленный мышонок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88" y="3860800"/>
            <a:ext cx="2286000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i="1" dirty="0" smtClean="0">
                <a:solidFill>
                  <a:srgbClr val="C00000"/>
                </a:solidFill>
              </a:rPr>
              <a:t>Оцени соседа!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8313" y="1628775"/>
            <a:ext cx="8229600" cy="45307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sz="4000" b="1" dirty="0" smtClean="0">
                <a:solidFill>
                  <a:srgbClr val="C00000"/>
                </a:solidFill>
              </a:rPr>
              <a:t>5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» - всё верно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sz="4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sz="4000" b="1" dirty="0" smtClean="0">
                <a:solidFill>
                  <a:srgbClr val="C00000"/>
                </a:solidFill>
              </a:rPr>
              <a:t>4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» - одна ошибка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sz="4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sz="4000" b="1" dirty="0" smtClean="0">
                <a:solidFill>
                  <a:srgbClr val="C00000"/>
                </a:solidFill>
              </a:rPr>
              <a:t>3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» - две ошибки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40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1987" name="Picture 4" descr="AG00317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2205038"/>
            <a:ext cx="2608262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4" descr="AG00317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2205038"/>
            <a:ext cx="2608262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 descr="j042820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3286125"/>
            <a:ext cx="2797175" cy="287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Прямоугольник 5"/>
          <p:cNvSpPr>
            <a:spLocks noChangeArrowheads="1"/>
          </p:cNvSpPr>
          <p:nvPr/>
        </p:nvSpPr>
        <p:spPr bwMode="auto">
          <a:xfrm>
            <a:off x="827584" y="1071563"/>
            <a:ext cx="68407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Triangle">
              <a:avLst/>
            </a:prstTxWarp>
            <a:spAutoFit/>
          </a:bodyPr>
          <a:lstStyle/>
          <a:p>
            <a:pPr>
              <a:defRPr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Домашнее задание: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79613" y="2492375"/>
            <a:ext cx="5761037" cy="1373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244583"/>
                </a:solidFill>
              </a:rPr>
              <a:t>п.18,№ 742, стр. 113,</a:t>
            </a:r>
          </a:p>
          <a:p>
            <a:r>
              <a:rPr lang="ru-RU" sz="2800" dirty="0">
                <a:solidFill>
                  <a:srgbClr val="244583"/>
                </a:solidFill>
              </a:rPr>
              <a:t>найти измерения своей комнаты, вычислить </a:t>
            </a:r>
            <a:r>
              <a:rPr lang="en-US" sz="2800" dirty="0">
                <a:solidFill>
                  <a:srgbClr val="244583"/>
                </a:solidFill>
              </a:rPr>
              <a:t>S </a:t>
            </a:r>
            <a:r>
              <a:rPr lang="ru-RU" sz="2800" dirty="0">
                <a:solidFill>
                  <a:srgbClr val="244583"/>
                </a:solidFill>
              </a:rPr>
              <a:t>и </a:t>
            </a:r>
            <a:r>
              <a:rPr lang="en-US" sz="2800" dirty="0">
                <a:solidFill>
                  <a:srgbClr val="244583"/>
                </a:solidFill>
              </a:rPr>
              <a:t>P</a:t>
            </a:r>
            <a:r>
              <a:rPr lang="ru-RU" sz="2800" dirty="0">
                <a:solidFill>
                  <a:srgbClr val="244583"/>
                </a:solidFill>
              </a:rPr>
              <a:t>.</a:t>
            </a:r>
            <a:endParaRPr lang="ru-RU" sz="2800" dirty="0">
              <a:solidFill>
                <a:srgbClr val="244583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404664"/>
            <a:ext cx="643958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Impact" pitchFamily="34" charset="0"/>
              </a:rPr>
              <a:t>Подведение    итогов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3554" name="AutoShape 2"/>
          <p:cNvSpPr>
            <a:spLocks noChangeArrowheads="1"/>
          </p:cNvSpPr>
          <p:nvPr/>
        </p:nvSpPr>
        <p:spPr bwMode="auto">
          <a:xfrm>
            <a:off x="900113" y="1989138"/>
            <a:ext cx="1800225" cy="1727200"/>
          </a:xfrm>
          <a:prstGeom prst="smileyFace">
            <a:avLst>
              <a:gd name="adj" fmla="val 4653"/>
            </a:avLst>
          </a:prstGeom>
          <a:solidFill>
            <a:schemeClr val="bg2">
              <a:lumMod val="75000"/>
            </a:schemeClr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3555" name="AutoShape 3"/>
          <p:cNvSpPr>
            <a:spLocks noChangeArrowheads="1"/>
          </p:cNvSpPr>
          <p:nvPr/>
        </p:nvSpPr>
        <p:spPr bwMode="auto">
          <a:xfrm>
            <a:off x="3635375" y="2060575"/>
            <a:ext cx="1800225" cy="1800225"/>
          </a:xfrm>
          <a:prstGeom prst="smileyFace">
            <a:avLst>
              <a:gd name="adj" fmla="val 23"/>
            </a:avLst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3556" name="AutoShape 4"/>
          <p:cNvSpPr>
            <a:spLocks noChangeArrowheads="1"/>
          </p:cNvSpPr>
          <p:nvPr/>
        </p:nvSpPr>
        <p:spPr bwMode="auto">
          <a:xfrm>
            <a:off x="6443663" y="1989138"/>
            <a:ext cx="1873250" cy="1800225"/>
          </a:xfrm>
          <a:prstGeom prst="smileyFace">
            <a:avLst>
              <a:gd name="adj" fmla="val -4653"/>
            </a:avLst>
          </a:prstGeom>
          <a:solidFill>
            <a:srgbClr val="00B0F0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611188" y="4221163"/>
            <a:ext cx="2305050" cy="193833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Impact" pitchFamily="34" charset="0"/>
                <a:ea typeface="Calibri" pitchFamily="34" charset="0"/>
                <a:cs typeface="Times New Roman" pitchFamily="18" charset="0"/>
              </a:rPr>
              <a:t>Всё поняли, сделали, и сможете легко решать задачи по этой теме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Impact" pitchFamily="34" charset="0"/>
              <a:cs typeface="Arial" pitchFamily="34" charset="0"/>
            </a:endParaRP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3635896" y="4149080"/>
            <a:ext cx="2304256" cy="19389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Impact" pitchFamily="34" charset="0"/>
                <a:ea typeface="Times New Roman" pitchFamily="18" charset="0"/>
                <a:cs typeface="Calibri" pitchFamily="34" charset="0"/>
              </a:rPr>
              <a:t>Есть небольшие недочеты и есть над чем поработать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Impact" pitchFamily="34" charset="0"/>
              <a:cs typeface="Arial" pitchFamily="34" charset="0"/>
            </a:endParaRP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6443663" y="4816475"/>
            <a:ext cx="2305050" cy="830263"/>
          </a:xfrm>
          <a:prstGeom prst="rect">
            <a:avLst/>
          </a:prstGeom>
          <a:solidFill>
            <a:srgbClr val="00B0F0"/>
          </a:solidFill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Impact" pitchFamily="34" charset="0"/>
                <a:ea typeface="Calibri" pitchFamily="34" charset="0"/>
                <a:cs typeface="Times New Roman" pitchFamily="18" charset="0"/>
              </a:rPr>
              <a:t>Надо хорошо поупражняться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Impact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nimBg="1"/>
      <p:bldP spid="23555" grpId="0" animBg="1"/>
      <p:bldP spid="2355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e1fb996251761703e4d9600d60253f0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3786188"/>
            <a:ext cx="4143375" cy="279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857356" y="642918"/>
            <a:ext cx="5857916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kern="10" dirty="0"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Спасибо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kern="10" dirty="0"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за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kern="10" dirty="0"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 урок!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400" b="1" i="1" dirty="0">
                <a:solidFill>
                  <a:schemeClr val="accent2">
                    <a:lumMod val="50000"/>
                  </a:schemeClr>
                </a:solidFill>
              </a:rPr>
              <a:t>Эпиграф:</a:t>
            </a: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650" y="2274888"/>
            <a:ext cx="7272338" cy="22463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i="1" dirty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  Три пути ведут к знанию</a:t>
            </a:r>
          </a:p>
          <a:p>
            <a:pPr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 </a:t>
            </a:r>
          </a:p>
          <a:p>
            <a:pPr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 - путь размышления – путь самый благородный</a:t>
            </a:r>
          </a:p>
          <a:p>
            <a:pPr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 </a:t>
            </a:r>
          </a:p>
          <a:p>
            <a:pPr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 - путь подражания – путь самый легкий </a:t>
            </a:r>
          </a:p>
          <a:p>
            <a:pPr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                  </a:t>
            </a:r>
          </a:p>
          <a:p>
            <a:pPr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 - путь опыта – путь самый горький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1214438"/>
            <a:ext cx="5929313" cy="18161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+mn-lt"/>
                <a:cs typeface="+mn-cs"/>
              </a:rPr>
              <a:t>Будь внимательней, дружок,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+mn-lt"/>
                <a:cs typeface="+mn-cs"/>
              </a:rPr>
              <a:t>Начинаем мы урок.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+mn-lt"/>
                <a:cs typeface="+mn-cs"/>
              </a:rPr>
              <a:t>Предстоит тебе опять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+mn-lt"/>
                <a:cs typeface="+mn-cs"/>
              </a:rPr>
              <a:t>Решать, отгадывать, считать.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00250" y="428625"/>
            <a:ext cx="5857875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Мотивация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6" name="Picture 5" descr="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3714750"/>
            <a:ext cx="4298950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75" y="142875"/>
            <a:ext cx="7000875" cy="3214688"/>
          </a:xfrm>
        </p:spPr>
        <p:txBody>
          <a:bodyPr>
            <a:normAutofit fontScale="90000"/>
          </a:bodyPr>
          <a:lstStyle/>
          <a:p>
            <a:pPr algn="r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i="1" dirty="0" smtClean="0">
                <a:solidFill>
                  <a:srgbClr val="00B050"/>
                </a:solidFill>
              </a:rPr>
              <a:t>Математику нельзя изучать, наблюдая, как это делает сосед!</a:t>
            </a:r>
            <a:r>
              <a:rPr lang="ru-RU" sz="4000" b="0" i="1" dirty="0" smtClean="0">
                <a:solidFill>
                  <a:srgbClr val="00B050"/>
                </a:solidFill>
              </a:rPr>
              <a:t/>
            </a:r>
            <a:br>
              <a:rPr lang="ru-RU" sz="4000" b="0" i="1" dirty="0" smtClean="0">
                <a:solidFill>
                  <a:srgbClr val="00B050"/>
                </a:solidFill>
              </a:rPr>
            </a:br>
            <a:r>
              <a:rPr lang="ru-RU" sz="2700" i="1" dirty="0" smtClean="0">
                <a:solidFill>
                  <a:srgbClr val="00B050"/>
                </a:solidFill>
              </a:rPr>
              <a:t>А. </a:t>
            </a:r>
            <a:r>
              <a:rPr lang="ru-RU" sz="2700" i="1" dirty="0" err="1" smtClean="0">
                <a:solidFill>
                  <a:srgbClr val="00B050"/>
                </a:solidFill>
              </a:rPr>
              <a:t>Нивен</a:t>
            </a:r>
            <a:r>
              <a:rPr lang="ru-RU" sz="3600" b="0" dirty="0" smtClean="0"/>
              <a:t/>
            </a:r>
            <a:br>
              <a:rPr lang="ru-RU" sz="3600" b="0" dirty="0" smtClean="0"/>
            </a:br>
            <a:endParaRPr lang="ru-RU" sz="3600" i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2" name="Picture 10" descr="REA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3286125" y="3286125"/>
            <a:ext cx="192405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11" descr="WRIT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13" y="3286125"/>
            <a:ext cx="2098675" cy="257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2"/>
          <p:cNvSpPr txBox="1">
            <a:spLocks noChangeArrowheads="1"/>
          </p:cNvSpPr>
          <p:nvPr/>
        </p:nvSpPr>
        <p:spPr bwMode="auto">
          <a:xfrm>
            <a:off x="1116013" y="404813"/>
            <a:ext cx="6769100" cy="19383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>
                <a:solidFill>
                  <a:srgbClr val="0000FF"/>
                </a:solidFill>
                <a:latin typeface="Century Schoolbook" pitchFamily="18" charset="0"/>
              </a:rPr>
              <a:t>ПОКАЖИ  СВОЁ </a:t>
            </a:r>
          </a:p>
          <a:p>
            <a:pPr algn="ctr">
              <a:spcBef>
                <a:spcPct val="50000"/>
              </a:spcBef>
            </a:pPr>
            <a:r>
              <a:rPr lang="ru-RU" sz="4800" b="1">
                <a:solidFill>
                  <a:srgbClr val="0000FF"/>
                </a:solidFill>
                <a:latin typeface="Century Schoolbook" pitchFamily="18" charset="0"/>
              </a:rPr>
              <a:t>НАСТРОЕНИЕ</a:t>
            </a:r>
          </a:p>
        </p:txBody>
      </p:sp>
      <p:sp>
        <p:nvSpPr>
          <p:cNvPr id="21506" name="AutoShape 6"/>
          <p:cNvSpPr>
            <a:spLocks noChangeArrowheads="1"/>
          </p:cNvSpPr>
          <p:nvPr/>
        </p:nvSpPr>
        <p:spPr bwMode="auto">
          <a:xfrm>
            <a:off x="571500" y="5429250"/>
            <a:ext cx="1728788" cy="692150"/>
          </a:xfrm>
          <a:prstGeom prst="upArrowCallout">
            <a:avLst>
              <a:gd name="adj1" fmla="val 62443"/>
              <a:gd name="adj2" fmla="val 62443"/>
              <a:gd name="adj3" fmla="val 16667"/>
              <a:gd name="adj4" fmla="val 6666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>
                <a:latin typeface="Tahoma" pitchFamily="34" charset="0"/>
              </a:rPr>
              <a:t>ХОРОШЕЕ</a:t>
            </a:r>
            <a:endParaRPr lang="ru-RU" sz="2800">
              <a:latin typeface="Tahoma" pitchFamily="34" charset="0"/>
            </a:endParaRPr>
          </a:p>
        </p:txBody>
      </p:sp>
      <p:sp>
        <p:nvSpPr>
          <p:cNvPr id="113671" name="AutoShape 7"/>
          <p:cNvSpPr>
            <a:spLocks noChangeArrowheads="1"/>
          </p:cNvSpPr>
          <p:nvPr/>
        </p:nvSpPr>
        <p:spPr bwMode="auto">
          <a:xfrm>
            <a:off x="6286500" y="5429250"/>
            <a:ext cx="1657350" cy="642938"/>
          </a:xfrm>
          <a:prstGeom prst="upArrowCallout">
            <a:avLst>
              <a:gd name="adj1" fmla="val 62443"/>
              <a:gd name="adj2" fmla="val 62443"/>
              <a:gd name="adj3" fmla="val 16667"/>
              <a:gd name="adj4" fmla="val 66667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ahoma" pitchFamily="34" charset="0"/>
                <a:cs typeface="+mn-cs"/>
              </a:rPr>
              <a:t>ПЛОХОЕ</a:t>
            </a:r>
          </a:p>
        </p:txBody>
      </p:sp>
      <p:sp>
        <p:nvSpPr>
          <p:cNvPr id="31749" name="AutoShape 12"/>
          <p:cNvSpPr>
            <a:spLocks noChangeArrowheads="1"/>
          </p:cNvSpPr>
          <p:nvPr/>
        </p:nvSpPr>
        <p:spPr bwMode="auto">
          <a:xfrm>
            <a:off x="428625" y="2928938"/>
            <a:ext cx="2214563" cy="1928812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>
              <a:solidFill>
                <a:schemeClr val="accent3">
                  <a:lumMod val="20000"/>
                  <a:lumOff val="80000"/>
                </a:schemeClr>
              </a:solidFill>
              <a:latin typeface="Tahoma" pitchFamily="34" charset="0"/>
            </a:endParaRPr>
          </a:p>
        </p:txBody>
      </p:sp>
      <p:sp>
        <p:nvSpPr>
          <p:cNvPr id="21509" name="AutoShape 13"/>
          <p:cNvSpPr>
            <a:spLocks noChangeArrowheads="1"/>
          </p:cNvSpPr>
          <p:nvPr/>
        </p:nvSpPr>
        <p:spPr bwMode="auto">
          <a:xfrm>
            <a:off x="5786438" y="2857500"/>
            <a:ext cx="2143125" cy="1928813"/>
          </a:xfrm>
          <a:prstGeom prst="smileyFace">
            <a:avLst>
              <a:gd name="adj" fmla="val -4653"/>
            </a:avLst>
          </a:prstGeom>
          <a:solidFill>
            <a:srgbClr val="00B0F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hlink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31751" name="AutoShape 12"/>
          <p:cNvSpPr>
            <a:spLocks noChangeArrowheads="1"/>
          </p:cNvSpPr>
          <p:nvPr/>
        </p:nvSpPr>
        <p:spPr bwMode="auto">
          <a:xfrm>
            <a:off x="3071813" y="3000375"/>
            <a:ext cx="2214562" cy="1928813"/>
          </a:xfrm>
          <a:prstGeom prst="smileyFace">
            <a:avLst>
              <a:gd name="adj" fmla="val 505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>
              <a:solidFill>
                <a:schemeClr val="hlink"/>
              </a:solidFill>
              <a:latin typeface="Tahoma" pitchFamily="34" charset="0"/>
            </a:endParaRPr>
          </a:p>
        </p:txBody>
      </p:sp>
      <p:sp>
        <p:nvSpPr>
          <p:cNvPr id="31752" name="AutoShape 7"/>
          <p:cNvSpPr>
            <a:spLocks noChangeArrowheads="1"/>
          </p:cNvSpPr>
          <p:nvPr/>
        </p:nvSpPr>
        <p:spPr bwMode="auto">
          <a:xfrm>
            <a:off x="3429000" y="5429250"/>
            <a:ext cx="1657350" cy="714375"/>
          </a:xfrm>
          <a:prstGeom prst="upArrowCallout">
            <a:avLst>
              <a:gd name="adj1" fmla="val 62447"/>
              <a:gd name="adj2" fmla="val 62447"/>
              <a:gd name="adj3" fmla="val 16667"/>
              <a:gd name="adj4" fmla="val 66667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600" dirty="0">
                <a:latin typeface="Tahoma" pitchFamily="34" charset="0"/>
              </a:rPr>
              <a:t>НЕЙТРАЛЬНОЕ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рисунок 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0" y="1857375"/>
            <a:ext cx="4953000" cy="458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000250" y="642938"/>
            <a:ext cx="6215063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В добрый путь!!!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40" name="Rectangle 8"/>
          <p:cNvSpPr>
            <a:spLocks noGrp="1" noChangeArrowheads="1"/>
          </p:cNvSpPr>
          <p:nvPr>
            <p:ph type="title"/>
          </p:nvPr>
        </p:nvSpPr>
        <p:spPr>
          <a:xfrm>
            <a:off x="3492500" y="457200"/>
            <a:ext cx="5194300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i="1" dirty="0"/>
              <a:t> </a:t>
            </a:r>
            <a:r>
              <a:rPr lang="ru-RU" sz="4800" i="1" dirty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Устный счет</a:t>
            </a:r>
            <a:endParaRPr lang="ru-RU" sz="4800" dirty="0" smtClean="0"/>
          </a:p>
        </p:txBody>
      </p:sp>
      <p:pic>
        <p:nvPicPr>
          <p:cNvPr id="23554" name="Picture 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580063" y="4508500"/>
            <a:ext cx="2019300" cy="1944688"/>
          </a:xfrm>
        </p:spPr>
      </p:pic>
      <p:pic>
        <p:nvPicPr>
          <p:cNvPr id="23555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60350"/>
            <a:ext cx="18669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11188" y="2690813"/>
            <a:ext cx="7129462" cy="19383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48:4=      76:2=         36а-18а=     37+13= </a:t>
            </a:r>
          </a:p>
          <a:p>
            <a:pPr>
              <a:defRPr/>
            </a:pPr>
            <a:endParaRPr lang="ru-RU" sz="2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12+13=     81∙0=         99:9=           8²=</a:t>
            </a:r>
          </a:p>
          <a:p>
            <a:pPr>
              <a:defRPr/>
            </a:pPr>
            <a:endParaRPr lang="ru-RU" sz="2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24∙3=     115∙1=	   4²=            19х+13х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=</a:t>
            </a:r>
            <a:r>
              <a:rPr lang="ru-RU" sz="2400" dirty="0"/>
              <a:t>                   </a:t>
            </a:r>
          </a:p>
        </p:txBody>
      </p:sp>
      <p:pic>
        <p:nvPicPr>
          <p:cNvPr id="23557" name="Picture 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32463" y="4660900"/>
            <a:ext cx="2019300" cy="19446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9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разные картинки\ФОНЫ школьные\Рисунок1рр.e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7664" y="0"/>
            <a:ext cx="9237663" cy="694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</p:pic>
      <p:sp>
        <p:nvSpPr>
          <p:cNvPr id="13" name="Параллелограмм 12"/>
          <p:cNvSpPr/>
          <p:nvPr/>
        </p:nvSpPr>
        <p:spPr>
          <a:xfrm rot="253266">
            <a:off x="5343525" y="4764088"/>
            <a:ext cx="3344863" cy="1655762"/>
          </a:xfrm>
          <a:prstGeom prst="parallelogram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6443663" y="1752600"/>
            <a:ext cx="2133600" cy="1905000"/>
          </a:xfrm>
          <a:prstGeom prst="rect">
            <a:avLst/>
          </a:prstGeom>
          <a:solidFill>
            <a:srgbClr val="66FF33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66FF33"/>
              </a:solidFill>
              <a:latin typeface="Verdana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1242660">
            <a:off x="3937346" y="3946954"/>
            <a:ext cx="730000" cy="2260566"/>
          </a:xfrm>
          <a:prstGeom prst="rect">
            <a:avLst/>
          </a:prstGeom>
          <a:solidFill>
            <a:srgbClr val="CC66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7063" y="376238"/>
            <a:ext cx="7750175" cy="1139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Среди данных фигур найдите прямоугольники.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58800" y="1516063"/>
            <a:ext cx="3124200" cy="1752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66FF33"/>
              </a:solidFill>
              <a:latin typeface="Verdana" pitchFamily="34" charset="0"/>
            </a:endParaRPr>
          </a:p>
        </p:txBody>
      </p:sp>
      <p:grpSp>
        <p:nvGrpSpPr>
          <p:cNvPr id="24583" name="Group 21"/>
          <p:cNvGrpSpPr>
            <a:grpSpLocks/>
          </p:cNvGrpSpPr>
          <p:nvPr/>
        </p:nvGrpSpPr>
        <p:grpSpPr bwMode="auto">
          <a:xfrm>
            <a:off x="500063" y="2428875"/>
            <a:ext cx="3871912" cy="4737100"/>
            <a:chOff x="443" y="-898"/>
            <a:chExt cx="2569" cy="2984"/>
          </a:xfrm>
        </p:grpSpPr>
        <p:sp>
          <p:nvSpPr>
            <p:cNvPr id="24590" name="AutoShape 14"/>
            <p:cNvSpPr>
              <a:spLocks noChangeArrowheads="1"/>
            </p:cNvSpPr>
            <p:nvPr/>
          </p:nvSpPr>
          <p:spPr bwMode="auto">
            <a:xfrm rot="5045043">
              <a:off x="995" y="-497"/>
              <a:ext cx="912" cy="2016"/>
            </a:xfrm>
            <a:prstGeom prst="flowChartManualInput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Text Box 15"/>
            <p:cNvSpPr txBox="1">
              <a:spLocks noChangeArrowheads="1"/>
            </p:cNvSpPr>
            <p:nvPr/>
          </p:nvSpPr>
          <p:spPr bwMode="auto">
            <a:xfrm>
              <a:off x="1278" y="-898"/>
              <a:ext cx="258" cy="29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ru-RU" sz="2400" b="1" dirty="0" smtClean="0">
                  <a:solidFill>
                    <a:schemeClr val="accent4">
                      <a:lumMod val="10000"/>
                    </a:schemeClr>
                  </a:solidFill>
                  <a:latin typeface="Bookman Old Style" pitchFamily="18" charset="0"/>
                </a:rPr>
                <a:t>1</a:t>
              </a:r>
            </a:p>
          </p:txBody>
        </p:sp>
        <p:sp>
          <p:nvSpPr>
            <p:cNvPr id="24592" name="Text Box 16"/>
            <p:cNvSpPr txBox="1">
              <a:spLocks noChangeArrowheads="1"/>
            </p:cNvSpPr>
            <p:nvPr/>
          </p:nvSpPr>
          <p:spPr bwMode="auto">
            <a:xfrm>
              <a:off x="2896" y="1795"/>
              <a:ext cx="11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ru-RU" sz="2400" b="1">
                <a:latin typeface="Bookman Old Style" pitchFamily="18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672" y="249"/>
              <a:ext cx="123" cy="29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sz="2400" b="1" dirty="0" smtClean="0">
                <a:solidFill>
                  <a:schemeClr val="accent4">
                    <a:lumMod val="10000"/>
                  </a:schemeClr>
                </a:solidFill>
                <a:latin typeface="Bookman Old Style" pitchFamily="18" charset="0"/>
              </a:endParaRPr>
            </a:p>
          </p:txBody>
        </p:sp>
      </p:grpSp>
      <p:sp>
        <p:nvSpPr>
          <p:cNvPr id="18" name="Блок-схема: ручное управление 17"/>
          <p:cNvSpPr/>
          <p:nvPr/>
        </p:nvSpPr>
        <p:spPr>
          <a:xfrm>
            <a:off x="4643438" y="2428875"/>
            <a:ext cx="1439862" cy="1079500"/>
          </a:xfrm>
          <a:prstGeom prst="flowChartManualOperation">
            <a:avLst/>
          </a:prstGeom>
          <a:solidFill>
            <a:srgbClr val="FF99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5043488" y="2473325"/>
            <a:ext cx="388937" cy="4619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4">
                    <a:lumMod val="10000"/>
                  </a:schemeClr>
                </a:solidFill>
                <a:latin typeface="Bookman Old Style" pitchFamily="18" charset="0"/>
              </a:rPr>
              <a:t>2</a:t>
            </a:r>
            <a:endParaRPr lang="ru-RU" sz="2400" b="1" dirty="0" smtClean="0">
              <a:solidFill>
                <a:schemeClr val="accent4">
                  <a:lumMod val="1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7316788" y="2473325"/>
            <a:ext cx="388937" cy="4619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4">
                    <a:lumMod val="10000"/>
                  </a:schemeClr>
                </a:solidFill>
                <a:latin typeface="Bookman Old Style" pitchFamily="18" charset="0"/>
              </a:rPr>
              <a:t>3</a:t>
            </a:r>
            <a:endParaRPr lang="ru-RU" sz="2400" b="1" dirty="0" smtClean="0">
              <a:solidFill>
                <a:schemeClr val="accent4">
                  <a:lumMod val="1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1785938" y="4429125"/>
            <a:ext cx="388937" cy="4619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4">
                    <a:lumMod val="10000"/>
                  </a:schemeClr>
                </a:solidFill>
                <a:latin typeface="Bookman Old Style" pitchFamily="18" charset="0"/>
              </a:rPr>
              <a:t>4</a:t>
            </a:r>
            <a:endParaRPr lang="ru-RU" sz="2400" b="1" dirty="0" smtClean="0">
              <a:solidFill>
                <a:schemeClr val="accent4">
                  <a:lumMod val="1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4214813" y="5072063"/>
            <a:ext cx="388937" cy="461962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4">
                    <a:lumMod val="10000"/>
                  </a:schemeClr>
                </a:solidFill>
                <a:latin typeface="Bookman Old Style" pitchFamily="18" charset="0"/>
              </a:rPr>
              <a:t>5</a:t>
            </a:r>
            <a:endParaRPr lang="ru-RU" sz="2400" b="1" dirty="0" smtClean="0">
              <a:solidFill>
                <a:schemeClr val="accent4">
                  <a:lumMod val="1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6786563" y="5572125"/>
            <a:ext cx="388937" cy="46196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chemeClr val="accent4">
                    <a:lumMod val="10000"/>
                  </a:schemeClr>
                </a:solidFill>
                <a:latin typeface="Bookman Old Style" pitchFamily="18" charset="0"/>
              </a:rPr>
              <a:t>6</a:t>
            </a:r>
            <a:endParaRPr lang="ru-RU" sz="2400" b="1" dirty="0" smtClean="0">
              <a:solidFill>
                <a:schemeClr val="accent4">
                  <a:lumMod val="1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1490</TotalTime>
  <Words>681</Words>
  <Application>Microsoft Office PowerPoint</Application>
  <PresentationFormat>Экран (4:3)</PresentationFormat>
  <Paragraphs>174</Paragraphs>
  <Slides>27</Slides>
  <Notes>1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Эркер</vt:lpstr>
      <vt:lpstr>Формула</vt:lpstr>
      <vt:lpstr>     ТЕМА: ОБОБЩЕНИЕ И                      СИСТЕМАТИЗАЦИЯ ЗНАНИЙ</vt:lpstr>
      <vt:lpstr>Презентация PowerPoint</vt:lpstr>
      <vt:lpstr>Эпиграф:</vt:lpstr>
      <vt:lpstr>Презентация PowerPoint</vt:lpstr>
      <vt:lpstr>        Математику нельзя изучать, наблюдая, как это делает сосед! А. Нивен </vt:lpstr>
      <vt:lpstr>Презентация PowerPoint</vt:lpstr>
      <vt:lpstr>Презентация PowerPoint</vt:lpstr>
      <vt:lpstr> Устный счет</vt:lpstr>
      <vt:lpstr>Среди данных фигур найдите прямоугольники.</vt:lpstr>
      <vt:lpstr>ВОПРОСЫ НА ПОВТОРЕНИЕ</vt:lpstr>
      <vt:lpstr>НАХОЖДЕНИЕ ИЗМЕРЕНИЙ ПРЯМОУГОЛЬНИКА ПО ЕГО ПЛОЩАДИ</vt:lpstr>
      <vt:lpstr>СВОЙСТВА ПЛОЩАДЕЙ:</vt:lpstr>
      <vt:lpstr>Свойства площадей:</vt:lpstr>
      <vt:lpstr>ПРОБЛЕМА 1: КАК НАЙТИ ШИРИНУ  ПО ПЛОЩАДИ И ДЛИНЕ?</vt:lpstr>
      <vt:lpstr>ПРОБЛЕМА 2:  КАК НАЙТИ ПЛОЩАДЬ ПРЯМОУГОЛЬНИКА?</vt:lpstr>
      <vt:lpstr>Презентация PowerPoint</vt:lpstr>
      <vt:lpstr>Задача. </vt:lpstr>
      <vt:lpstr>Презентация PowerPoint</vt:lpstr>
      <vt:lpstr>Презентация PowerPoint</vt:lpstr>
      <vt:lpstr>Презентация PowerPoint</vt:lpstr>
      <vt:lpstr>Практическое задание     (№ 739 ,стр.112)</vt:lpstr>
      <vt:lpstr>  Тест:</vt:lpstr>
      <vt:lpstr>Презентация PowerPoint</vt:lpstr>
      <vt:lpstr>Оцени соседа!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157</cp:revision>
  <dcterms:created xsi:type="dcterms:W3CDTF">2013-12-01T12:24:08Z</dcterms:created>
  <dcterms:modified xsi:type="dcterms:W3CDTF">2015-12-10T11:56:58Z</dcterms:modified>
</cp:coreProperties>
</file>