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66" r:id="rId4"/>
    <p:sldId id="259" r:id="rId5"/>
    <p:sldId id="264" r:id="rId6"/>
    <p:sldId id="271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40524-1316-4453-9249-DAC71471388C}" type="datetimeFigureOut">
              <a:rPr lang="ru-RU"/>
              <a:pPr>
                <a:defRPr/>
              </a:pPr>
              <a:t>07.03.2016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2A4A1-F66F-45FD-B0F2-655911D515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34B40-9A66-44E4-B16C-3FE4CB636802}" type="datetimeFigureOut">
              <a:rPr lang="ru-RU"/>
              <a:pPr>
                <a:defRPr/>
              </a:pPr>
              <a:t>07.03.2016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E8D7F-6206-4090-B666-4B6F8042E4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BC4E6-5377-4DD5-B638-2D704BEE6A01}" type="datetimeFigureOut">
              <a:rPr lang="ru-RU"/>
              <a:pPr>
                <a:defRPr/>
              </a:pPr>
              <a:t>07.03.2016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7008C-8745-498D-BFB7-35C895A435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3A16C-3F57-439A-A39A-B53DA674ABCC}" type="datetimeFigureOut">
              <a:rPr lang="ru-RU"/>
              <a:pPr>
                <a:defRPr/>
              </a:pPr>
              <a:t>07.03.2016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B89B1-60A8-4136-8A94-109FBCE66B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4E704-B626-4E2B-B7DA-9E5362705830}" type="datetimeFigureOut">
              <a:rPr lang="ru-RU"/>
              <a:pPr>
                <a:defRPr/>
              </a:pPr>
              <a:t>07.03.2016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A54BA-1646-4A80-9873-0BE509DCBB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093CB-46A4-4C43-A88A-174358B4A0C0}" type="datetimeFigureOut">
              <a:rPr lang="ru-RU"/>
              <a:pPr>
                <a:defRPr/>
              </a:pPr>
              <a:t>07.03.2016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F0AE6-29CD-4CCF-8E9A-F87BAC0C7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D4589-46B1-4A3B-9BFE-184207B180F4}" type="datetimeFigureOut">
              <a:rPr lang="ru-RU"/>
              <a:pPr>
                <a:defRPr/>
              </a:pPr>
              <a:t>07.03.2016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2BDD7-844E-45C3-B00E-3F1BD651A9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D91E3-CA6C-4CE6-949B-8A365E353180}" type="datetimeFigureOut">
              <a:rPr lang="ru-RU"/>
              <a:pPr>
                <a:defRPr/>
              </a:pPr>
              <a:t>07.03.2016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7DA14-762A-489B-8D0A-C6D35C4405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44EEB-04AE-4E9A-8C5D-3BE0C926169E}" type="datetimeFigureOut">
              <a:rPr lang="ru-RU"/>
              <a:pPr>
                <a:defRPr/>
              </a:pPr>
              <a:t>07.03.2016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CAB0C-1039-492D-9B78-0A4CF3C048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CF9A8-0C6B-4D8C-A8F5-F6C066143FF8}" type="datetimeFigureOut">
              <a:rPr lang="ru-RU"/>
              <a:pPr>
                <a:defRPr/>
              </a:pPr>
              <a:t>07.03.2016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B2B38-9745-4715-AF32-ACF577641E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7D17F-5A6B-4445-B886-40D33318DF13}" type="datetimeFigureOut">
              <a:rPr lang="ru-RU"/>
              <a:pPr>
                <a:defRPr/>
              </a:pPr>
              <a:t>07.03.2016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71AE2-ECF7-439B-AA7F-5903399ED3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3B5B24-A79D-46ED-A578-015B2A726315}" type="datetimeFigureOut">
              <a:rPr lang="ru-RU"/>
              <a:pPr>
                <a:defRPr/>
              </a:pPr>
              <a:t>07.03.2016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EE119D4-810A-41E8-BF73-EAB5D72057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Documents and Settings\2\Рабочий стол\Новая папка (2)\shutterstock_215346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367" y="0"/>
            <a:ext cx="9144000" cy="696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0" y="1412776"/>
            <a:ext cx="9144000" cy="3528392"/>
          </a:xfrm>
        </p:spPr>
        <p:txBody>
          <a:bodyPr/>
          <a:lstStyle/>
          <a:p>
            <a:pPr eaLnBrk="1" hangingPunct="1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Занятие по обучению грамоте </a:t>
            </a:r>
            <a:b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подготовительной к школе группе 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«Поможем Зимушке-зиме открыть волшебный сундучок»</a:t>
            </a:r>
            <a:endParaRPr lang="ru-RU" sz="4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004048" y="5445224"/>
            <a:ext cx="3970784" cy="1412776"/>
          </a:xfrm>
        </p:spPr>
        <p:txBody>
          <a:bodyPr/>
          <a:lstStyle/>
          <a:p>
            <a:pPr marL="0" lvl="0" indent="0" algn="ctr" defTabSz="457200" eaLnBrk="1" fontAlgn="auto" hangingPunct="1">
              <a:spcBef>
                <a:spcPts val="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None/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– логопед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Лагутина </a:t>
            </a:r>
          </a:p>
          <a:p>
            <a:pPr marL="0" lvl="0" indent="0" algn="ctr" defTabSz="457200" eaLnBrk="1" fontAlgn="auto" hangingPunct="1">
              <a:spcBef>
                <a:spcPts val="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Светлана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Равиковна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88640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Adobe Ming Std L" panose="02020300000000000000" pitchFamily="18" charset="-128"/>
                <a:cs typeface="Times New Roman" panose="02020603050405020304" pitchFamily="18" charset="0"/>
              </a:rPr>
              <a:t>Муниципальное дошкольное образовательное автономное учреждение </a:t>
            </a:r>
            <a:b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Adobe Ming Std L" panose="02020300000000000000" pitchFamily="18" charset="-128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Adobe Ming Std L" panose="02020300000000000000" pitchFamily="18" charset="-128"/>
                <a:cs typeface="Times New Roman" panose="02020603050405020304" pitchFamily="18" charset="0"/>
              </a:rPr>
              <a:t> «Детский сад № 91 «Росинка» комбинированного вида г. Орска»</a:t>
            </a:r>
            <a:endParaRPr lang="ru-RU" sz="20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Documents and Settings\2\Рабочий стол\Новая папка (2)\shutterstock_215346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6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5580112" y="4581128"/>
            <a:ext cx="3209370" cy="778098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2" y="198800"/>
            <a:ext cx="4917566" cy="6671941"/>
          </a:xfrm>
        </p:spPr>
      </p:pic>
      <p:pic>
        <p:nvPicPr>
          <p:cNvPr id="13318" name="Picture 6" descr="http://data13.gallery.ru/albums/gallery/52025--38149437-400-u49055.jpg"/>
          <p:cNvPicPr>
            <a:picLocks noChangeAspect="1" noChangeArrowheads="1"/>
          </p:cNvPicPr>
          <p:nvPr/>
        </p:nvPicPr>
        <p:blipFill>
          <a:blip r:embed="rId4" cstate="print"/>
          <a:srcRect l="1891" r="52751" b="43903"/>
          <a:stretch>
            <a:fillRect/>
          </a:stretch>
        </p:blipFill>
        <p:spPr bwMode="auto">
          <a:xfrm rot="-1298736">
            <a:off x="5852150" y="964363"/>
            <a:ext cx="2142795" cy="1875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100280"/>
            <a:ext cx="4032449" cy="379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50542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3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Documents and Settings\2\Рабочий стол\Новая папка (2)\shutterstock_215346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6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39" name="Picture 2" descr="http://www.htmldrive.net/media/2012/11/24/13537582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939" y="280206"/>
            <a:ext cx="8777961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Содержимое 2"/>
          <p:cNvSpPr>
            <a:spLocks noGrp="1"/>
          </p:cNvSpPr>
          <p:nvPr>
            <p:ph idx="1"/>
          </p:nvPr>
        </p:nvSpPr>
        <p:spPr>
          <a:xfrm>
            <a:off x="1403648" y="476672"/>
            <a:ext cx="6480720" cy="4680521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chemeClr val="hlink"/>
                </a:solidFill>
                <a:latin typeface="Monotype Corsiva" pitchFamily="66" charset="0"/>
              </a:rPr>
              <a:t>Здравствуйте, ребята. Я знаю, что вы учитесь читать</a:t>
            </a:r>
            <a:r>
              <a:rPr lang="ru-RU" sz="2400" b="1" dirty="0">
                <a:solidFill>
                  <a:schemeClr val="hlink"/>
                </a:solidFill>
                <a:latin typeface="Monotype Corsiva" pitchFamily="66" charset="0"/>
              </a:rPr>
              <a:t> </a:t>
            </a:r>
            <a:r>
              <a:rPr lang="ru-RU" sz="2400" b="1" dirty="0" smtClean="0">
                <a:solidFill>
                  <a:schemeClr val="hlink"/>
                </a:solidFill>
                <a:latin typeface="Monotype Corsiva" pitchFamily="66" charset="0"/>
              </a:rPr>
              <a:t>и писать. Мне это очень приятно. За то, что вы так любите грамоту, я подготовила вам подарок-сюрприз. Положила его в волшебный сундук и закрыла на ключ. Но вот беда, сундук заледенел на морозе, не открывается. Помогите мне открыть сундук, а для этого выполните несколько заданий, двигаясь по волшебным снежинкам. За каждое правильно выполненное задание вы будете получать часть подсказки.</a:t>
            </a:r>
            <a:r>
              <a:rPr lang="ru-RU" dirty="0" smtClean="0"/>
              <a:t> </a:t>
            </a:r>
            <a:r>
              <a:rPr lang="ru-RU" sz="2400" b="1" dirty="0" smtClean="0">
                <a:solidFill>
                  <a:schemeClr val="hlink"/>
                </a:solidFill>
                <a:latin typeface="Monotype Corsiva" pitchFamily="66" charset="0"/>
              </a:rPr>
              <a:t>Ваша Зимушка-зима</a:t>
            </a:r>
            <a:r>
              <a:rPr lang="ru-RU" dirty="0" smtClean="0"/>
              <a:t>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F:\зима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7-конечная звезда 2"/>
          <p:cNvSpPr/>
          <p:nvPr/>
        </p:nvSpPr>
        <p:spPr>
          <a:xfrm>
            <a:off x="3707904" y="4581128"/>
            <a:ext cx="1800200" cy="1728192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tx1"/>
                </a:solidFill>
                <a:hlinkClick r:id="" action="ppaction://noaction"/>
              </a:rPr>
              <a:t>6</a:t>
            </a:r>
            <a:endParaRPr lang="ru-RU" sz="6000" b="1" dirty="0">
              <a:solidFill>
                <a:schemeClr val="tx1"/>
              </a:solidFill>
            </a:endParaRPr>
          </a:p>
        </p:txBody>
      </p:sp>
      <p:sp>
        <p:nvSpPr>
          <p:cNvPr id="4" name="7-конечная звезда 3">
            <a:hlinkClick r:id="" action="ppaction://hlinkshowjump?jump=nextslide"/>
          </p:cNvPr>
          <p:cNvSpPr/>
          <p:nvPr/>
        </p:nvSpPr>
        <p:spPr>
          <a:xfrm>
            <a:off x="755650" y="981075"/>
            <a:ext cx="1800225" cy="1727200"/>
          </a:xfrm>
          <a:prstGeom prst="star7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hlinkClick r:id="" action="ppaction://hlinkshowjump?jump=nextslide"/>
              </a:rPr>
              <a:t>3</a:t>
            </a:r>
            <a:endParaRPr lang="ru-RU" sz="6000" b="1" dirty="0"/>
          </a:p>
        </p:txBody>
      </p:sp>
      <p:sp>
        <p:nvSpPr>
          <p:cNvPr id="6" name="7-конечная звезда 5"/>
          <p:cNvSpPr/>
          <p:nvPr/>
        </p:nvSpPr>
        <p:spPr>
          <a:xfrm>
            <a:off x="6443663" y="620713"/>
            <a:ext cx="1800225" cy="1728787"/>
          </a:xfrm>
          <a:prstGeom prst="star7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hlinkClick r:id="" action="ppaction://noaction"/>
              </a:rPr>
              <a:t>4</a:t>
            </a:r>
            <a:endParaRPr lang="ru-RU" sz="6000" b="1" dirty="0"/>
          </a:p>
        </p:txBody>
      </p:sp>
      <p:sp>
        <p:nvSpPr>
          <p:cNvPr id="7" name="7-конечная звезда 6">
            <a:hlinkClick r:id="" action="ppaction://noaction"/>
          </p:cNvPr>
          <p:cNvSpPr/>
          <p:nvPr/>
        </p:nvSpPr>
        <p:spPr>
          <a:xfrm>
            <a:off x="3491880" y="260648"/>
            <a:ext cx="1800200" cy="1728192"/>
          </a:xfrm>
          <a:prstGeom prst="star7">
            <a:avLst/>
          </a:prstGeom>
        </p:spPr>
        <p:style>
          <a:lnRef idx="1">
            <a:schemeClr val="accent5"/>
          </a:lnRef>
          <a:fillRef idx="1003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smtClean="0">
                <a:hlinkClick r:id="" action="ppaction://noaction"/>
              </a:rPr>
              <a:t>1</a:t>
            </a:r>
            <a:endParaRPr lang="ru-RU" sz="6000" b="1" dirty="0"/>
          </a:p>
        </p:txBody>
      </p:sp>
      <p:sp>
        <p:nvSpPr>
          <p:cNvPr id="8" name="7-конечная звезда 7"/>
          <p:cNvSpPr/>
          <p:nvPr/>
        </p:nvSpPr>
        <p:spPr>
          <a:xfrm>
            <a:off x="6875463" y="3789363"/>
            <a:ext cx="1800225" cy="1727200"/>
          </a:xfrm>
          <a:prstGeom prst="star7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chemeClr val="tx1"/>
                </a:solidFill>
                <a:hlinkClick r:id="" action="ppaction://noaction"/>
              </a:rPr>
              <a:t>5</a:t>
            </a:r>
            <a:endParaRPr lang="ru-RU" sz="6000" b="1" dirty="0">
              <a:solidFill>
                <a:schemeClr val="tx1"/>
              </a:solidFill>
            </a:endParaRPr>
          </a:p>
        </p:txBody>
      </p:sp>
      <p:sp>
        <p:nvSpPr>
          <p:cNvPr id="10" name="Выгнутая вверх стрелка 9"/>
          <p:cNvSpPr/>
          <p:nvPr/>
        </p:nvSpPr>
        <p:spPr>
          <a:xfrm rot="20751750">
            <a:off x="2259013" y="388938"/>
            <a:ext cx="1389062" cy="733425"/>
          </a:xfrm>
          <a:prstGeom prst="curved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верх стрелка 10"/>
          <p:cNvSpPr/>
          <p:nvPr/>
        </p:nvSpPr>
        <p:spPr>
          <a:xfrm rot="20945021">
            <a:off x="5199063" y="190500"/>
            <a:ext cx="1624012" cy="779463"/>
          </a:xfrm>
          <a:prstGeom prst="curved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верх стрелка 11"/>
          <p:cNvSpPr/>
          <p:nvPr/>
        </p:nvSpPr>
        <p:spPr>
          <a:xfrm rot="9227714">
            <a:off x="6232525" y="2600325"/>
            <a:ext cx="1600200" cy="719138"/>
          </a:xfrm>
          <a:prstGeom prst="curved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верх стрелка 12"/>
          <p:cNvSpPr/>
          <p:nvPr/>
        </p:nvSpPr>
        <p:spPr>
          <a:xfrm rot="13312029" flipH="1">
            <a:off x="5451475" y="4497388"/>
            <a:ext cx="1679575" cy="685800"/>
          </a:xfrm>
          <a:prstGeom prst="curved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верх стрелка 13"/>
          <p:cNvSpPr/>
          <p:nvPr/>
        </p:nvSpPr>
        <p:spPr>
          <a:xfrm rot="10466358">
            <a:off x="5203825" y="5702300"/>
            <a:ext cx="2371725" cy="776288"/>
          </a:xfrm>
          <a:prstGeom prst="curved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Выгнутая вверх стрелка 14"/>
          <p:cNvSpPr/>
          <p:nvPr/>
        </p:nvSpPr>
        <p:spPr>
          <a:xfrm rot="20761390" flipH="1">
            <a:off x="2119313" y="4051300"/>
            <a:ext cx="1905000" cy="846138"/>
          </a:xfrm>
          <a:prstGeom prst="curved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7-конечная звезда 15"/>
          <p:cNvSpPr/>
          <p:nvPr/>
        </p:nvSpPr>
        <p:spPr>
          <a:xfrm>
            <a:off x="755576" y="980728"/>
            <a:ext cx="1800225" cy="1727200"/>
          </a:xfrm>
          <a:prstGeom prst="star7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b="1" dirty="0"/>
          </a:p>
        </p:txBody>
      </p:sp>
      <p:sp>
        <p:nvSpPr>
          <p:cNvPr id="17" name="7-конечная звезда 16"/>
          <p:cNvSpPr/>
          <p:nvPr/>
        </p:nvSpPr>
        <p:spPr>
          <a:xfrm>
            <a:off x="3491880" y="260648"/>
            <a:ext cx="1800200" cy="1728192"/>
          </a:xfrm>
          <a:prstGeom prst="star7">
            <a:avLst/>
          </a:prstGeom>
        </p:spPr>
        <p:style>
          <a:lnRef idx="1">
            <a:schemeClr val="accent5"/>
          </a:lnRef>
          <a:fillRef idx="1003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7-конечная звезда 17"/>
          <p:cNvSpPr/>
          <p:nvPr/>
        </p:nvSpPr>
        <p:spPr>
          <a:xfrm>
            <a:off x="6444208" y="620688"/>
            <a:ext cx="1800225" cy="1728787"/>
          </a:xfrm>
          <a:prstGeom prst="star7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7-конечная звезда 18"/>
          <p:cNvSpPr/>
          <p:nvPr/>
        </p:nvSpPr>
        <p:spPr>
          <a:xfrm>
            <a:off x="4643438" y="2276475"/>
            <a:ext cx="1800225" cy="1728788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chemeClr val="tx1"/>
                </a:solidFill>
                <a:hlinkClick r:id="" action="ppaction://noaction"/>
              </a:rPr>
              <a:t>2</a:t>
            </a:r>
            <a:endParaRPr lang="ru-RU" sz="6000" b="1" dirty="0">
              <a:solidFill>
                <a:schemeClr val="tx1"/>
              </a:solidFill>
            </a:endParaRPr>
          </a:p>
        </p:txBody>
      </p:sp>
      <p:sp>
        <p:nvSpPr>
          <p:cNvPr id="5" name="7-конечная звезда 4"/>
          <p:cNvSpPr/>
          <p:nvPr/>
        </p:nvSpPr>
        <p:spPr>
          <a:xfrm>
            <a:off x="4644008" y="2276872"/>
            <a:ext cx="1800225" cy="1728788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7-конечная звезда 19"/>
          <p:cNvSpPr/>
          <p:nvPr/>
        </p:nvSpPr>
        <p:spPr>
          <a:xfrm>
            <a:off x="6876256" y="3789040"/>
            <a:ext cx="1800225" cy="1727200"/>
          </a:xfrm>
          <a:prstGeom prst="star7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7-конечная звезда 20"/>
          <p:cNvSpPr/>
          <p:nvPr/>
        </p:nvSpPr>
        <p:spPr>
          <a:xfrm>
            <a:off x="3707904" y="4581128"/>
            <a:ext cx="1800200" cy="1728192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2640"/>
            <a:ext cx="2555801" cy="226212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5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Documents and Settings\2\Рабочий стол\Новая папка (2)\shutterstock_215346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6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C:\Users\USER\Downloads\суедук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555" y="2126315"/>
            <a:ext cx="5412019" cy="389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944" y="870991"/>
            <a:ext cx="3557914" cy="2647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Documents and Settings\2\Рабочий стол\Новая папка (2)\shutterstock_215346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239" y="0"/>
            <a:ext cx="9144000" cy="696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36004" y="1556792"/>
            <a:ext cx="9144000" cy="2376264"/>
          </a:xfrm>
        </p:spPr>
        <p:txBody>
          <a:bodyPr>
            <a:prstTxWarp prst="textStop">
              <a:avLst/>
            </a:prstTxWarp>
            <a:scene3d>
              <a:camera prst="isometricOffAxis2Left"/>
              <a:lightRig rig="threePt" dir="t"/>
            </a:scene3d>
          </a:bodyPr>
          <a:lstStyle/>
          <a:p>
            <a:pPr eaLnBrk="1" hangingPunct="1"/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МОЛОДЦЫ !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15101" y="4147801"/>
            <a:ext cx="2740821" cy="2204864"/>
          </a:xfrm>
        </p:spPr>
        <p:txBody>
          <a:bodyPr/>
          <a:lstStyle/>
          <a:p>
            <a:pPr marL="0" lvl="0" indent="0" algn="ctr" defTabSz="457200" eaLnBrk="1" fontAlgn="auto" hangingPunct="1">
              <a:spcBef>
                <a:spcPts val="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None/>
            </a:pP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3140968"/>
            <a:ext cx="2739645" cy="37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24004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879</TotalTime>
  <Words>108</Words>
  <Application>Microsoft Office PowerPoint</Application>
  <PresentationFormat>Экран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Занятие по обучению грамоте  в подготовительной к школе группе «Поможем Зимушке-зиме открыть волшебный сундучок»</vt:lpstr>
      <vt:lpstr>Презентация PowerPoint</vt:lpstr>
      <vt:lpstr>Презентация PowerPoint</vt:lpstr>
      <vt:lpstr>Презентация PowerPoint</vt:lpstr>
      <vt:lpstr>Презентация PowerPoint</vt:lpstr>
      <vt:lpstr>МОЛОДЦЫ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70</cp:revision>
  <dcterms:created xsi:type="dcterms:W3CDTF">2013-12-17T14:04:44Z</dcterms:created>
  <dcterms:modified xsi:type="dcterms:W3CDTF">2016-03-07T18:04:59Z</dcterms:modified>
</cp:coreProperties>
</file>