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83" r:id="rId2"/>
    <p:sldId id="273" r:id="rId3"/>
    <p:sldId id="274" r:id="rId4"/>
    <p:sldId id="275" r:id="rId5"/>
    <p:sldId id="295" r:id="rId6"/>
    <p:sldId id="277" r:id="rId7"/>
    <p:sldId id="259" r:id="rId8"/>
    <p:sldId id="258" r:id="rId9"/>
    <p:sldId id="256" r:id="rId10"/>
    <p:sldId id="278" r:id="rId11"/>
    <p:sldId id="262" r:id="rId12"/>
    <p:sldId id="289" r:id="rId13"/>
    <p:sldId id="291" r:id="rId14"/>
    <p:sldId id="292" r:id="rId15"/>
    <p:sldId id="296" r:id="rId16"/>
    <p:sldId id="297" r:id="rId17"/>
    <p:sldId id="280" r:id="rId18"/>
    <p:sldId id="286" r:id="rId19"/>
    <p:sldId id="293" r:id="rId20"/>
    <p:sldId id="294" r:id="rId21"/>
    <p:sldId id="271" r:id="rId22"/>
    <p:sldId id="282" r:id="rId23"/>
    <p:sldId id="272" r:id="rId24"/>
    <p:sldId id="284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3300"/>
    <a:srgbClr val="006600"/>
    <a:srgbClr val="FF3300"/>
    <a:srgbClr val="9900CC"/>
    <a:srgbClr val="A50021"/>
    <a:srgbClr val="000099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7DFE8-D3A5-4EE1-B862-F1FA5D42AB45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72246C-9BB3-460C-A5EF-3749E82975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EF495-005E-426A-8293-EF6329EE08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E436A-BCC9-4B6B-8D86-52248B822D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6BA64-8426-4B65-9821-552BE5B1F0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BBD9E-D39D-47C6-97AF-1141B980D6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A243E1-69E2-450D-AB4F-B828DDF9A6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615A-1149-4CB4-87A0-D072DE991C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31622-9BC1-4249-8339-4FD26B0E97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836A0-6271-4339-99D7-2A76D6A8D1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B3DB2-C46B-400C-A623-537A56AD39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27A74-FADC-48F1-A122-9A92372DE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3DF0A-15CC-4C78-A6CF-FB7C7D64A7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E6C753D-3509-4516-847D-CAA1DBBB5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765175"/>
            <a:ext cx="914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60000"/>
              </a:lnSpc>
            </a:pPr>
            <a:r>
              <a:rPr lang="ru-RU" sz="3600" i="1">
                <a:solidFill>
                  <a:srgbClr val="980AC4"/>
                </a:solidFill>
              </a:rPr>
              <a:t>Пусть каждый день и каждый час</a:t>
            </a:r>
            <a:br>
              <a:rPr lang="ru-RU" sz="3600" i="1">
                <a:solidFill>
                  <a:srgbClr val="980AC4"/>
                </a:solidFill>
              </a:rPr>
            </a:br>
            <a:r>
              <a:rPr lang="ru-RU" sz="3600" i="1">
                <a:solidFill>
                  <a:srgbClr val="980AC4"/>
                </a:solidFill>
              </a:rPr>
              <a:t>Вам новое добудет.</a:t>
            </a:r>
            <a:br>
              <a:rPr lang="ru-RU" sz="3600" i="1">
                <a:solidFill>
                  <a:srgbClr val="980AC4"/>
                </a:solidFill>
              </a:rPr>
            </a:br>
            <a:r>
              <a:rPr lang="ru-RU" sz="3600" i="1">
                <a:solidFill>
                  <a:srgbClr val="980AC4"/>
                </a:solidFill>
              </a:rPr>
              <a:t>Пусть добрым будет ум у вас,</a:t>
            </a:r>
            <a:br>
              <a:rPr lang="ru-RU" sz="3600" i="1">
                <a:solidFill>
                  <a:srgbClr val="980AC4"/>
                </a:solidFill>
              </a:rPr>
            </a:br>
            <a:r>
              <a:rPr lang="ru-RU" sz="3600" i="1">
                <a:solidFill>
                  <a:srgbClr val="980AC4"/>
                </a:solidFill>
              </a:rPr>
              <a:t>А сердце умным будет.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400800" y="48768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>
                <a:solidFill>
                  <a:srgbClr val="CC0000"/>
                </a:solidFill>
              </a:rPr>
              <a:t>С. Маршак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CC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990099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4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Определение НОК.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 b="1" smtClean="0">
                <a:solidFill>
                  <a:srgbClr val="FF3300"/>
                </a:solidFill>
              </a:rPr>
              <a:t>  </a:t>
            </a:r>
            <a:r>
              <a:rPr lang="ru-RU" sz="4000" b="1" smtClean="0"/>
              <a:t>Наименьшим общим кратным натуральных чисел </a:t>
            </a:r>
            <a:r>
              <a:rPr lang="ru-RU" sz="4000" b="1" i="1" smtClean="0"/>
              <a:t>а</a:t>
            </a:r>
            <a:r>
              <a:rPr lang="ru-RU" sz="4000" b="1" smtClean="0"/>
              <a:t> и </a:t>
            </a:r>
            <a:r>
              <a:rPr lang="en-US" sz="4000" b="1" i="1" smtClean="0"/>
              <a:t>b</a:t>
            </a:r>
            <a:r>
              <a:rPr lang="ru-RU" sz="4000" b="1" smtClean="0"/>
              <a:t> называют наименьшее натуральное число , которое кратно и </a:t>
            </a:r>
            <a:r>
              <a:rPr lang="ru-RU" sz="4000" b="1" i="1" smtClean="0"/>
              <a:t>а</a:t>
            </a:r>
            <a:r>
              <a:rPr lang="ru-RU" sz="4000" b="1" smtClean="0"/>
              <a:t> и </a:t>
            </a:r>
            <a:r>
              <a:rPr lang="en-US" sz="4000" b="1" i="1" smtClean="0"/>
              <a:t>b</a:t>
            </a:r>
            <a:r>
              <a:rPr lang="ru-RU" sz="4000" b="1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smtClean="0">
                <a:solidFill>
                  <a:srgbClr val="000099"/>
                </a:solidFill>
              </a:rPr>
              <a:t>Алгоритм нахождения наименьшего общего кратного нескольких натуральных чисел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ru-RU" smtClean="0">
                <a:solidFill>
                  <a:srgbClr val="A50021"/>
                </a:solidFill>
              </a:rPr>
              <a:t>Разложить их на простые множители;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>
                <a:solidFill>
                  <a:srgbClr val="006600"/>
                </a:solidFill>
              </a:rPr>
              <a:t>Выписать множители, входящие в разложение одного из чисел;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>
                <a:solidFill>
                  <a:srgbClr val="FF3300"/>
                </a:solidFill>
              </a:rPr>
              <a:t>Добавить к ним недостающие множители из разложения остальных чисел;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ru-RU" smtClean="0">
                <a:solidFill>
                  <a:srgbClr val="0000FF"/>
                </a:solidFill>
              </a:rPr>
              <a:t>Найти произведение получившихся множителей.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7" name="Picture 19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4000" y="4276725"/>
            <a:ext cx="2540000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88" name="WordArt 20"/>
          <p:cNvSpPr>
            <a:spLocks noChangeArrowheads="1" noChangeShapeType="1" noTextEdit="1"/>
          </p:cNvSpPr>
          <p:nvPr/>
        </p:nvSpPr>
        <p:spPr bwMode="auto">
          <a:xfrm>
            <a:off x="971550" y="1773238"/>
            <a:ext cx="504825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7189" name="WordArt 21"/>
          <p:cNvSpPr>
            <a:spLocks noChangeArrowheads="1" noChangeShapeType="1" noTextEdit="1"/>
          </p:cNvSpPr>
          <p:nvPr/>
        </p:nvSpPr>
        <p:spPr bwMode="auto">
          <a:xfrm>
            <a:off x="971550" y="2997200"/>
            <a:ext cx="504825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9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1619250" y="1773238"/>
            <a:ext cx="16208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= 2 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latin typeface="Times New Roman" pitchFamily="18" charset="0"/>
              </a:rPr>
              <a:t>3</a:t>
            </a:r>
            <a:endParaRPr lang="ru-RU" sz="3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1619250" y="2997200"/>
            <a:ext cx="16208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= 3 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latin typeface="Times New Roman" pitchFamily="18" charset="0"/>
              </a:rPr>
              <a:t>3</a:t>
            </a:r>
            <a:endParaRPr lang="ru-RU" sz="3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192" name="WordArt 24"/>
          <p:cNvSpPr>
            <a:spLocks noChangeArrowheads="1" noChangeShapeType="1" noTextEdit="1"/>
          </p:cNvSpPr>
          <p:nvPr/>
        </p:nvSpPr>
        <p:spPr bwMode="auto">
          <a:xfrm>
            <a:off x="827088" y="4292600"/>
            <a:ext cx="3816350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(6, 9) =</a:t>
            </a:r>
          </a:p>
        </p:txBody>
      </p:sp>
      <p:sp>
        <p:nvSpPr>
          <p:cNvPr id="7193" name="Line 25"/>
          <p:cNvSpPr>
            <a:spLocks noChangeShapeType="1"/>
          </p:cNvSpPr>
          <p:nvPr/>
        </p:nvSpPr>
        <p:spPr bwMode="auto">
          <a:xfrm>
            <a:off x="2771775" y="2565400"/>
            <a:ext cx="431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>
            <a:off x="2051050" y="2565400"/>
            <a:ext cx="1152525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787900" y="4221163"/>
            <a:ext cx="1162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>
                <a:latin typeface="Times New Roman" pitchFamily="18" charset="0"/>
              </a:rPr>
              <a:t>2 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latin typeface="Times New Roman" pitchFamily="18" charset="0"/>
              </a:rPr>
              <a:t>3</a:t>
            </a:r>
            <a:endParaRPr lang="ru-RU" sz="3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>
            <a:off x="2051050" y="3716338"/>
            <a:ext cx="431800" cy="0"/>
          </a:xfrm>
          <a:prstGeom prst="lin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>
            <a:off x="2124075" y="2997200"/>
            <a:ext cx="360363" cy="9350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98" name="Oval 30"/>
          <p:cNvSpPr>
            <a:spLocks noChangeArrowheads="1"/>
          </p:cNvSpPr>
          <p:nvPr/>
        </p:nvSpPr>
        <p:spPr bwMode="auto">
          <a:xfrm>
            <a:off x="2771775" y="2924175"/>
            <a:ext cx="576263" cy="1008063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>
            <a:off x="3203575" y="3429000"/>
            <a:ext cx="2952750" cy="8636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6011863" y="4221163"/>
            <a:ext cx="7429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44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latin typeface="Times New Roman" pitchFamily="18" charset="0"/>
              </a:rPr>
              <a:t>3</a:t>
            </a:r>
            <a:endParaRPr lang="ru-RU" sz="3600" b="1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7201" name="WordArt 33"/>
          <p:cNvSpPr>
            <a:spLocks noChangeArrowheads="1" noChangeShapeType="1" noTextEdit="1"/>
          </p:cNvSpPr>
          <p:nvPr/>
        </p:nvSpPr>
        <p:spPr bwMode="auto">
          <a:xfrm>
            <a:off x="1331913" y="549275"/>
            <a:ext cx="4103687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(6, 9) =</a:t>
            </a:r>
          </a:p>
        </p:txBody>
      </p:sp>
      <p:sp>
        <p:nvSpPr>
          <p:cNvPr id="7202" name="WordArt 34"/>
          <p:cNvSpPr>
            <a:spLocks noChangeArrowheads="1" noChangeShapeType="1" noTextEdit="1"/>
          </p:cNvSpPr>
          <p:nvPr/>
        </p:nvSpPr>
        <p:spPr bwMode="auto">
          <a:xfrm>
            <a:off x="5580063" y="404813"/>
            <a:ext cx="546100" cy="766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4211638" y="5013325"/>
            <a:ext cx="14319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18</a:t>
            </a:r>
            <a:endParaRPr lang="ru-RU" sz="5400" b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10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6" dur="10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8" grpId="0" animBg="1"/>
      <p:bldP spid="7189" grpId="0" animBg="1"/>
      <p:bldP spid="7190" grpId="0"/>
      <p:bldP spid="7191" grpId="0"/>
      <p:bldP spid="7192" grpId="0" animBg="1"/>
      <p:bldP spid="7193" grpId="0" animBg="1"/>
      <p:bldP spid="7194" grpId="0" animBg="1"/>
      <p:bldP spid="7194" grpId="1" animBg="1"/>
      <p:bldP spid="7195" grpId="0"/>
      <p:bldP spid="7196" grpId="0" animBg="1"/>
      <p:bldP spid="7197" grpId="0" animBg="1"/>
      <p:bldP spid="7198" grpId="0" animBg="1"/>
      <p:bldP spid="7199" grpId="0" animBg="1"/>
      <p:bldP spid="7200" grpId="0"/>
      <p:bldP spid="720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6423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latin typeface="Times New Roman" pitchFamily="18" charset="0"/>
              </a:rPr>
              <a:t>              Шаг Володи 75 см, а шаг Кати 60 см. На каком наименьшем расстоянии они сделают по целому числу шагов?</a:t>
            </a:r>
            <a:endParaRPr lang="ru-RU" sz="2800" b="1" i="1">
              <a:latin typeface="Times New Roman" pitchFamily="18" charset="0"/>
            </a:endParaRPr>
          </a:p>
        </p:txBody>
      </p:sp>
      <p:pic>
        <p:nvPicPr>
          <p:cNvPr id="63494" name="Picture 6" descr="detia-31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1438" y="3789363"/>
            <a:ext cx="977900" cy="1152525"/>
          </a:xfrm>
          <a:prstGeom prst="rect">
            <a:avLst/>
          </a:prstGeom>
          <a:noFill/>
        </p:spPr>
      </p:pic>
      <p:sp>
        <p:nvSpPr>
          <p:cNvPr id="63496" name="Line 8"/>
          <p:cNvSpPr>
            <a:spLocks noChangeShapeType="1"/>
          </p:cNvSpPr>
          <p:nvPr/>
        </p:nvSpPr>
        <p:spPr bwMode="auto">
          <a:xfrm>
            <a:off x="647700" y="3500438"/>
            <a:ext cx="2879725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497" name="Line 9"/>
          <p:cNvSpPr>
            <a:spLocks noChangeShapeType="1"/>
          </p:cNvSpPr>
          <p:nvPr/>
        </p:nvSpPr>
        <p:spPr bwMode="auto">
          <a:xfrm>
            <a:off x="5400675" y="3500438"/>
            <a:ext cx="3168650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>
            <a:off x="3240088" y="3500438"/>
            <a:ext cx="2303462" cy="0"/>
          </a:xfrm>
          <a:prstGeom prst="line">
            <a:avLst/>
          </a:prstGeom>
          <a:noFill/>
          <a:ln w="76200">
            <a:solidFill>
              <a:srgbClr val="8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3499" name="Picture 11" descr="detia-31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0" y="1844675"/>
            <a:ext cx="1208088" cy="1735138"/>
          </a:xfrm>
          <a:prstGeom prst="rect">
            <a:avLst/>
          </a:prstGeom>
          <a:noFill/>
        </p:spPr>
      </p:pic>
      <p:sp>
        <p:nvSpPr>
          <p:cNvPr id="63500" name="Line 12"/>
          <p:cNvSpPr>
            <a:spLocks noChangeShapeType="1"/>
          </p:cNvSpPr>
          <p:nvPr/>
        </p:nvSpPr>
        <p:spPr bwMode="auto">
          <a:xfrm>
            <a:off x="1368425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1" name="Line 13"/>
          <p:cNvSpPr>
            <a:spLocks noChangeShapeType="1"/>
          </p:cNvSpPr>
          <p:nvPr/>
        </p:nvSpPr>
        <p:spPr bwMode="auto">
          <a:xfrm>
            <a:off x="2087563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2" name="Line 14"/>
          <p:cNvSpPr>
            <a:spLocks noChangeShapeType="1"/>
          </p:cNvSpPr>
          <p:nvPr/>
        </p:nvSpPr>
        <p:spPr bwMode="auto">
          <a:xfrm>
            <a:off x="2808288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3" name="Line 15"/>
          <p:cNvSpPr>
            <a:spLocks noChangeShapeType="1"/>
          </p:cNvSpPr>
          <p:nvPr/>
        </p:nvSpPr>
        <p:spPr bwMode="auto">
          <a:xfrm>
            <a:off x="5688013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4" name="Line 16"/>
          <p:cNvSpPr>
            <a:spLocks noChangeShapeType="1"/>
          </p:cNvSpPr>
          <p:nvPr/>
        </p:nvSpPr>
        <p:spPr bwMode="auto">
          <a:xfrm>
            <a:off x="6408738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5" name="Line 17"/>
          <p:cNvSpPr>
            <a:spLocks noChangeShapeType="1"/>
          </p:cNvSpPr>
          <p:nvPr/>
        </p:nvSpPr>
        <p:spPr bwMode="auto">
          <a:xfrm>
            <a:off x="7127875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6" name="Line 18"/>
          <p:cNvSpPr>
            <a:spLocks noChangeShapeType="1"/>
          </p:cNvSpPr>
          <p:nvPr/>
        </p:nvSpPr>
        <p:spPr bwMode="auto">
          <a:xfrm>
            <a:off x="7848600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7" name="Line 19"/>
          <p:cNvSpPr>
            <a:spLocks noChangeShapeType="1"/>
          </p:cNvSpPr>
          <p:nvPr/>
        </p:nvSpPr>
        <p:spPr bwMode="auto">
          <a:xfrm>
            <a:off x="8569325" y="3357563"/>
            <a:ext cx="0" cy="287337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8" name="Line 20"/>
          <p:cNvSpPr>
            <a:spLocks noChangeShapeType="1"/>
          </p:cNvSpPr>
          <p:nvPr/>
        </p:nvSpPr>
        <p:spPr bwMode="auto">
          <a:xfrm>
            <a:off x="647700" y="4868863"/>
            <a:ext cx="2879725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09" name="Line 21"/>
          <p:cNvSpPr>
            <a:spLocks noChangeShapeType="1"/>
          </p:cNvSpPr>
          <p:nvPr/>
        </p:nvSpPr>
        <p:spPr bwMode="auto">
          <a:xfrm>
            <a:off x="5400675" y="4868863"/>
            <a:ext cx="3168650" cy="0"/>
          </a:xfrm>
          <a:prstGeom prst="line">
            <a:avLst/>
          </a:prstGeom>
          <a:noFill/>
          <a:ln w="762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0" name="Line 22"/>
          <p:cNvSpPr>
            <a:spLocks noChangeShapeType="1"/>
          </p:cNvSpPr>
          <p:nvPr/>
        </p:nvSpPr>
        <p:spPr bwMode="auto">
          <a:xfrm>
            <a:off x="3240088" y="4868863"/>
            <a:ext cx="2303462" cy="0"/>
          </a:xfrm>
          <a:prstGeom prst="line">
            <a:avLst/>
          </a:prstGeom>
          <a:noFill/>
          <a:ln w="76200">
            <a:solidFill>
              <a:srgbClr val="80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1" name="Line 23"/>
          <p:cNvSpPr>
            <a:spLocks noChangeShapeType="1"/>
          </p:cNvSpPr>
          <p:nvPr/>
        </p:nvSpPr>
        <p:spPr bwMode="auto">
          <a:xfrm>
            <a:off x="1223963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2" name="Line 24"/>
          <p:cNvSpPr>
            <a:spLocks noChangeShapeType="1"/>
          </p:cNvSpPr>
          <p:nvPr/>
        </p:nvSpPr>
        <p:spPr bwMode="auto">
          <a:xfrm>
            <a:off x="1835150" y="4724400"/>
            <a:ext cx="0" cy="288925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3" name="Line 25"/>
          <p:cNvSpPr>
            <a:spLocks noChangeShapeType="1"/>
          </p:cNvSpPr>
          <p:nvPr/>
        </p:nvSpPr>
        <p:spPr bwMode="auto">
          <a:xfrm>
            <a:off x="2484438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5" name="Line 27"/>
          <p:cNvSpPr>
            <a:spLocks noChangeShapeType="1"/>
          </p:cNvSpPr>
          <p:nvPr/>
        </p:nvSpPr>
        <p:spPr bwMode="auto">
          <a:xfrm>
            <a:off x="3132138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7" name="Line 29"/>
          <p:cNvSpPr>
            <a:spLocks noChangeShapeType="1"/>
          </p:cNvSpPr>
          <p:nvPr/>
        </p:nvSpPr>
        <p:spPr bwMode="auto">
          <a:xfrm>
            <a:off x="6011863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8" name="Line 30"/>
          <p:cNvSpPr>
            <a:spLocks noChangeShapeType="1"/>
          </p:cNvSpPr>
          <p:nvPr/>
        </p:nvSpPr>
        <p:spPr bwMode="auto">
          <a:xfrm>
            <a:off x="6659563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19" name="Line 31"/>
          <p:cNvSpPr>
            <a:spLocks noChangeShapeType="1"/>
          </p:cNvSpPr>
          <p:nvPr/>
        </p:nvSpPr>
        <p:spPr bwMode="auto">
          <a:xfrm>
            <a:off x="7308850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0" name="Line 32"/>
          <p:cNvSpPr>
            <a:spLocks noChangeShapeType="1"/>
          </p:cNvSpPr>
          <p:nvPr/>
        </p:nvSpPr>
        <p:spPr bwMode="auto">
          <a:xfrm>
            <a:off x="7956550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1" name="Line 33"/>
          <p:cNvSpPr>
            <a:spLocks noChangeShapeType="1"/>
          </p:cNvSpPr>
          <p:nvPr/>
        </p:nvSpPr>
        <p:spPr bwMode="auto">
          <a:xfrm>
            <a:off x="8569325" y="4724400"/>
            <a:ext cx="0" cy="287338"/>
          </a:xfrm>
          <a:prstGeom prst="line">
            <a:avLst/>
          </a:prstGeom>
          <a:noFill/>
          <a:ln w="5715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2" name="Line 34"/>
          <p:cNvSpPr>
            <a:spLocks noChangeShapeType="1"/>
          </p:cNvSpPr>
          <p:nvPr/>
        </p:nvSpPr>
        <p:spPr bwMode="auto">
          <a:xfrm>
            <a:off x="8532813" y="1916113"/>
            <a:ext cx="0" cy="45370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3" name="Line 35"/>
          <p:cNvSpPr>
            <a:spLocks noChangeShapeType="1"/>
          </p:cNvSpPr>
          <p:nvPr/>
        </p:nvSpPr>
        <p:spPr bwMode="auto">
          <a:xfrm>
            <a:off x="684213" y="1916113"/>
            <a:ext cx="0" cy="4537075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4" name="Text Box 36"/>
          <p:cNvSpPr txBox="1">
            <a:spLocks noChangeArrowheads="1"/>
          </p:cNvSpPr>
          <p:nvPr/>
        </p:nvSpPr>
        <p:spPr bwMode="auto">
          <a:xfrm>
            <a:off x="4284663" y="5084763"/>
            <a:ext cx="692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8000" b="1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63525" name="Line 37"/>
          <p:cNvSpPr>
            <a:spLocks noChangeShapeType="1"/>
          </p:cNvSpPr>
          <p:nvPr/>
        </p:nvSpPr>
        <p:spPr bwMode="auto">
          <a:xfrm flipH="1">
            <a:off x="755650" y="5734050"/>
            <a:ext cx="34559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7" name="Line 39"/>
          <p:cNvSpPr>
            <a:spLocks noChangeShapeType="1"/>
          </p:cNvSpPr>
          <p:nvPr/>
        </p:nvSpPr>
        <p:spPr bwMode="auto">
          <a:xfrm>
            <a:off x="5003800" y="5734050"/>
            <a:ext cx="34559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3528" name="AutoShape 4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23850" y="6237288"/>
            <a:ext cx="1511300" cy="431800"/>
          </a:xfrm>
          <a:prstGeom prst="actionButtonBlank">
            <a:avLst/>
          </a:prstGeom>
          <a:solidFill>
            <a:srgbClr val="33CCCC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>
                <a:latin typeface="Times New Roman" pitchFamily="18" charset="0"/>
              </a:rPr>
              <a:t>Решение</a:t>
            </a:r>
          </a:p>
        </p:txBody>
      </p:sp>
      <p:sp>
        <p:nvSpPr>
          <p:cNvPr id="63529" name="Rectangle 41"/>
          <p:cNvSpPr>
            <a:spLocks noChangeArrowheads="1"/>
          </p:cNvSpPr>
          <p:nvPr/>
        </p:nvSpPr>
        <p:spPr bwMode="auto">
          <a:xfrm>
            <a:off x="250825" y="404813"/>
            <a:ext cx="1584325" cy="431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8000"/>
                </a:solidFill>
                <a:latin typeface="Times New Roman" pitchFamily="18" charset="0"/>
              </a:rPr>
              <a:t>Задача.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2.53469E-6 L 0.84253 2.53469E-6 " pathEditMode="relative" ptsTypes="AA">
                                      <p:cBhvr>
                                        <p:cTn id="19" dur="5000" fill="hold"/>
                                        <p:tgtEl>
                                          <p:spTgt spid="634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4.80111E-6 L 0.85034 4.80111E-6 " pathEditMode="relative" ptsTypes="AA">
                                      <p:cBhvr>
                                        <p:cTn id="68" dur="5000" fill="hold"/>
                                        <p:tgtEl>
                                          <p:spTgt spid="634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63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70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63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7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3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00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6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8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9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9" dur="5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500"/>
                            </p:stCondLst>
                            <p:childTnLst>
                              <p:par>
                                <p:cTn id="1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3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1000"/>
                                        <p:tgtEl>
                                          <p:spTgt spid="6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6" grpId="0" animBg="1"/>
      <p:bldP spid="63497" grpId="0" animBg="1"/>
      <p:bldP spid="63498" grpId="0" animBg="1"/>
      <p:bldP spid="63500" grpId="0" animBg="1"/>
      <p:bldP spid="63501" grpId="0" animBg="1"/>
      <p:bldP spid="63502" grpId="0" animBg="1"/>
      <p:bldP spid="63503" grpId="0" animBg="1"/>
      <p:bldP spid="63504" grpId="0" animBg="1"/>
      <p:bldP spid="63505" grpId="0" animBg="1"/>
      <p:bldP spid="63506" grpId="0" animBg="1"/>
      <p:bldP spid="63507" grpId="0" animBg="1"/>
      <p:bldP spid="63508" grpId="0" animBg="1"/>
      <p:bldP spid="63509" grpId="0" animBg="1"/>
      <p:bldP spid="63510" grpId="0" animBg="1"/>
      <p:bldP spid="63511" grpId="0" animBg="1"/>
      <p:bldP spid="63512" grpId="0" animBg="1"/>
      <p:bldP spid="63513" grpId="0" animBg="1"/>
      <p:bldP spid="63515" grpId="0" animBg="1"/>
      <p:bldP spid="63517" grpId="0" animBg="1"/>
      <p:bldP spid="63518" grpId="0" animBg="1"/>
      <p:bldP spid="63519" grpId="0" animBg="1"/>
      <p:bldP spid="63520" grpId="0" animBg="1"/>
      <p:bldP spid="63521" grpId="0" animBg="1"/>
      <p:bldP spid="63522" grpId="0" animBg="1"/>
      <p:bldP spid="63523" grpId="0" animBg="1"/>
      <p:bldP spid="63524" grpId="0"/>
      <p:bldP spid="63525" grpId="0" animBg="1"/>
      <p:bldP spid="635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WordArt 4"/>
          <p:cNvSpPr>
            <a:spLocks noChangeArrowheads="1" noChangeShapeType="1" noTextEdit="1"/>
          </p:cNvSpPr>
          <p:nvPr/>
        </p:nvSpPr>
        <p:spPr bwMode="auto">
          <a:xfrm>
            <a:off x="1331913" y="549275"/>
            <a:ext cx="4103687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(60,75) =</a:t>
            </a:r>
          </a:p>
        </p:txBody>
      </p:sp>
      <p:sp>
        <p:nvSpPr>
          <p:cNvPr id="64517" name="WordArt 5"/>
          <p:cNvSpPr>
            <a:spLocks noChangeArrowheads="1" noChangeShapeType="1" noTextEdit="1"/>
          </p:cNvSpPr>
          <p:nvPr/>
        </p:nvSpPr>
        <p:spPr bwMode="auto">
          <a:xfrm>
            <a:off x="5580063" y="404813"/>
            <a:ext cx="546100" cy="766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?</a:t>
            </a:r>
          </a:p>
        </p:txBody>
      </p:sp>
      <p:sp>
        <p:nvSpPr>
          <p:cNvPr id="64518" name="Text Box 6"/>
          <p:cNvSpPr txBox="1">
            <a:spLocks noChangeArrowheads="1"/>
          </p:cNvSpPr>
          <p:nvPr/>
        </p:nvSpPr>
        <p:spPr bwMode="auto">
          <a:xfrm>
            <a:off x="1476375" y="1363663"/>
            <a:ext cx="793750" cy="375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</a:rPr>
              <a:t>60</a:t>
            </a:r>
          </a:p>
          <a:p>
            <a:r>
              <a:rPr lang="ru-RU" sz="4800" b="1">
                <a:latin typeface="Times New Roman" pitchFamily="18" charset="0"/>
              </a:rPr>
              <a:t>30</a:t>
            </a:r>
          </a:p>
          <a:p>
            <a:r>
              <a:rPr lang="ru-RU" sz="4800" b="1">
                <a:latin typeface="Times New Roman" pitchFamily="18" charset="0"/>
              </a:rPr>
              <a:t>15</a:t>
            </a:r>
          </a:p>
          <a:p>
            <a:r>
              <a:rPr lang="ru-RU" sz="4800" b="1">
                <a:latin typeface="Times New Roman" pitchFamily="18" charset="0"/>
              </a:rPr>
              <a:t>  5</a:t>
            </a:r>
          </a:p>
          <a:p>
            <a:r>
              <a:rPr lang="ru-RU" sz="4800" b="1">
                <a:latin typeface="Times New Roman" pitchFamily="18" charset="0"/>
              </a:rPr>
              <a:t>  1</a:t>
            </a:r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 flipH="1">
            <a:off x="2627313" y="1341438"/>
            <a:ext cx="1587" cy="374332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0" name="Text Box 8"/>
          <p:cNvSpPr txBox="1">
            <a:spLocks noChangeArrowheads="1"/>
          </p:cNvSpPr>
          <p:nvPr/>
        </p:nvSpPr>
        <p:spPr bwMode="auto">
          <a:xfrm>
            <a:off x="2916238" y="1341438"/>
            <a:ext cx="488950" cy="3751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</a:rPr>
              <a:t>2</a:t>
            </a:r>
          </a:p>
          <a:p>
            <a:r>
              <a:rPr lang="ru-RU" sz="4800" b="1">
                <a:latin typeface="Times New Roman" pitchFamily="18" charset="0"/>
              </a:rPr>
              <a:t>2</a:t>
            </a:r>
          </a:p>
          <a:p>
            <a:r>
              <a:rPr lang="ru-RU" sz="4800" b="1">
                <a:latin typeface="Times New Roman" pitchFamily="18" charset="0"/>
              </a:rPr>
              <a:t>3</a:t>
            </a:r>
          </a:p>
          <a:p>
            <a:r>
              <a:rPr lang="ru-RU" sz="4800" b="1">
                <a:latin typeface="Times New Roman" pitchFamily="18" charset="0"/>
              </a:rPr>
              <a:t>5</a:t>
            </a:r>
          </a:p>
          <a:p>
            <a:endParaRPr lang="ru-RU" sz="4800" b="1">
              <a:latin typeface="Times New Roman" pitchFamily="18" charset="0"/>
            </a:endParaRPr>
          </a:p>
        </p:txBody>
      </p:sp>
      <p:sp>
        <p:nvSpPr>
          <p:cNvPr id="64521" name="Text Box 9"/>
          <p:cNvSpPr txBox="1">
            <a:spLocks noChangeArrowheads="1"/>
          </p:cNvSpPr>
          <p:nvPr/>
        </p:nvSpPr>
        <p:spPr bwMode="auto">
          <a:xfrm>
            <a:off x="4860925" y="1363663"/>
            <a:ext cx="793750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</a:rPr>
              <a:t>75</a:t>
            </a:r>
          </a:p>
          <a:p>
            <a:r>
              <a:rPr lang="ru-RU" sz="4800" b="1">
                <a:latin typeface="Times New Roman" pitchFamily="18" charset="0"/>
              </a:rPr>
              <a:t>25</a:t>
            </a:r>
          </a:p>
          <a:p>
            <a:r>
              <a:rPr lang="ru-RU" sz="4800" b="1">
                <a:latin typeface="Times New Roman" pitchFamily="18" charset="0"/>
              </a:rPr>
              <a:t>  5</a:t>
            </a:r>
          </a:p>
          <a:p>
            <a:r>
              <a:rPr lang="ru-RU" sz="4800" b="1">
                <a:latin typeface="Times New Roman" pitchFamily="18" charset="0"/>
              </a:rPr>
              <a:t>  1</a:t>
            </a:r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 flipH="1">
            <a:off x="6011863" y="1341438"/>
            <a:ext cx="1587" cy="3527425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3" name="Text Box 11"/>
          <p:cNvSpPr txBox="1">
            <a:spLocks noChangeArrowheads="1"/>
          </p:cNvSpPr>
          <p:nvPr/>
        </p:nvSpPr>
        <p:spPr bwMode="auto">
          <a:xfrm>
            <a:off x="6300788" y="1341438"/>
            <a:ext cx="488950" cy="228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 b="1">
                <a:latin typeface="Times New Roman" pitchFamily="18" charset="0"/>
              </a:rPr>
              <a:t>3</a:t>
            </a:r>
          </a:p>
          <a:p>
            <a:r>
              <a:rPr lang="ru-RU" sz="4800" b="1">
                <a:latin typeface="Times New Roman" pitchFamily="18" charset="0"/>
              </a:rPr>
              <a:t>5</a:t>
            </a:r>
          </a:p>
          <a:p>
            <a:r>
              <a:rPr lang="ru-RU" sz="4800" b="1">
                <a:latin typeface="Times New Roman" pitchFamily="18" charset="0"/>
              </a:rPr>
              <a:t>5</a:t>
            </a:r>
          </a:p>
        </p:txBody>
      </p:sp>
      <p:pic>
        <p:nvPicPr>
          <p:cNvPr id="64524" name="Picture 12" descr="CRCTR0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89838" y="0"/>
            <a:ext cx="1554162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26" name="Line 14"/>
          <p:cNvSpPr>
            <a:spLocks noChangeShapeType="1"/>
          </p:cNvSpPr>
          <p:nvPr/>
        </p:nvSpPr>
        <p:spPr bwMode="auto">
          <a:xfrm>
            <a:off x="6372225" y="2133600"/>
            <a:ext cx="288925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8" name="Line 16"/>
          <p:cNvSpPr>
            <a:spLocks noChangeShapeType="1"/>
          </p:cNvSpPr>
          <p:nvPr/>
        </p:nvSpPr>
        <p:spPr bwMode="auto">
          <a:xfrm>
            <a:off x="2987675" y="4292600"/>
            <a:ext cx="288925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29" name="Line 17"/>
          <p:cNvSpPr>
            <a:spLocks noChangeShapeType="1"/>
          </p:cNvSpPr>
          <p:nvPr/>
        </p:nvSpPr>
        <p:spPr bwMode="auto">
          <a:xfrm>
            <a:off x="2987675" y="3573463"/>
            <a:ext cx="288925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0" name="Line 18"/>
          <p:cNvSpPr>
            <a:spLocks noChangeShapeType="1"/>
          </p:cNvSpPr>
          <p:nvPr/>
        </p:nvSpPr>
        <p:spPr bwMode="auto">
          <a:xfrm>
            <a:off x="6372225" y="2781300"/>
            <a:ext cx="288925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4" name="WordArt 22"/>
          <p:cNvSpPr>
            <a:spLocks noChangeArrowheads="1" noChangeShapeType="1" noTextEdit="1"/>
          </p:cNvSpPr>
          <p:nvPr/>
        </p:nvSpPr>
        <p:spPr bwMode="auto">
          <a:xfrm>
            <a:off x="395288" y="5373688"/>
            <a:ext cx="396081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(60,75) =</a:t>
            </a:r>
          </a:p>
        </p:txBody>
      </p:sp>
      <p:sp>
        <p:nvSpPr>
          <p:cNvPr id="64535" name="Text Box 23"/>
          <p:cNvSpPr txBox="1">
            <a:spLocks noChangeArrowheads="1"/>
          </p:cNvSpPr>
          <p:nvPr/>
        </p:nvSpPr>
        <p:spPr bwMode="auto">
          <a:xfrm>
            <a:off x="4572000" y="5157788"/>
            <a:ext cx="3098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chemeClr val="accent2"/>
                </a:solidFill>
                <a:latin typeface="Times New Roman" pitchFamily="18" charset="0"/>
              </a:rPr>
              <a:t>2 </a:t>
            </a:r>
            <a:r>
              <a:rPr lang="en-US" sz="5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5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5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5400" b="1">
                <a:solidFill>
                  <a:schemeClr val="accent2"/>
                </a:solidFill>
                <a:latin typeface="Times New Roman" pitchFamily="18" charset="0"/>
              </a:rPr>
              <a:t> 3 </a:t>
            </a:r>
            <a:r>
              <a:rPr lang="en-US" sz="5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5400" b="1">
                <a:solidFill>
                  <a:schemeClr val="accent2"/>
                </a:solidFill>
                <a:latin typeface="Times New Roman" pitchFamily="18" charset="0"/>
              </a:rPr>
              <a:t> 5</a:t>
            </a:r>
          </a:p>
        </p:txBody>
      </p:sp>
      <p:sp>
        <p:nvSpPr>
          <p:cNvPr id="64536" name="Text Box 24"/>
          <p:cNvSpPr txBox="1">
            <a:spLocks noChangeArrowheads="1"/>
          </p:cNvSpPr>
          <p:nvPr/>
        </p:nvSpPr>
        <p:spPr bwMode="auto">
          <a:xfrm>
            <a:off x="5651500" y="5943600"/>
            <a:ext cx="3175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300 (см)</a:t>
            </a:r>
            <a:endParaRPr lang="ru-RU" sz="5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64537" name="Line 25"/>
          <p:cNvSpPr>
            <a:spLocks noChangeShapeType="1"/>
          </p:cNvSpPr>
          <p:nvPr/>
        </p:nvSpPr>
        <p:spPr bwMode="auto">
          <a:xfrm flipH="1">
            <a:off x="6300788" y="1412875"/>
            <a:ext cx="503237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8" name="Line 26"/>
          <p:cNvSpPr>
            <a:spLocks noChangeShapeType="1"/>
          </p:cNvSpPr>
          <p:nvPr/>
        </p:nvSpPr>
        <p:spPr bwMode="auto">
          <a:xfrm flipH="1">
            <a:off x="6300788" y="2133600"/>
            <a:ext cx="503237" cy="9366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4539" name="Text Box 27"/>
          <p:cNvSpPr txBox="1">
            <a:spLocks noChangeArrowheads="1"/>
          </p:cNvSpPr>
          <p:nvPr/>
        </p:nvSpPr>
        <p:spPr bwMode="auto">
          <a:xfrm>
            <a:off x="7740650" y="5157788"/>
            <a:ext cx="8699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b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ru-RU" sz="5400" b="1">
                <a:solidFill>
                  <a:schemeClr val="accent2"/>
                </a:solidFill>
                <a:latin typeface="Times New Roman" pitchFamily="18" charset="0"/>
              </a:rPr>
              <a:t> 5</a:t>
            </a:r>
          </a:p>
        </p:txBody>
      </p:sp>
      <p:sp>
        <p:nvSpPr>
          <p:cNvPr id="64540" name="Oval 28"/>
          <p:cNvSpPr>
            <a:spLocks noChangeArrowheads="1"/>
          </p:cNvSpPr>
          <p:nvPr/>
        </p:nvSpPr>
        <p:spPr bwMode="auto">
          <a:xfrm>
            <a:off x="6156325" y="2924175"/>
            <a:ext cx="792163" cy="720725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64541" name="Freeform 29"/>
          <p:cNvSpPr>
            <a:spLocks/>
          </p:cNvSpPr>
          <p:nvPr/>
        </p:nvSpPr>
        <p:spPr bwMode="auto">
          <a:xfrm>
            <a:off x="6726238" y="3444875"/>
            <a:ext cx="1190625" cy="16906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50" y="1065"/>
              </a:cxn>
            </a:cxnLst>
            <a:rect l="0" t="0" r="r" b="b"/>
            <a:pathLst>
              <a:path w="750" h="1065">
                <a:moveTo>
                  <a:pt x="0" y="0"/>
                </a:moveTo>
                <a:lnTo>
                  <a:pt x="750" y="1065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45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4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45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45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45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45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4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4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45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64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645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64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645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10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4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7" dur="20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3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animBg="1"/>
      <p:bldP spid="64519" grpId="0" animBg="1"/>
      <p:bldP spid="64522" grpId="0" animBg="1"/>
      <p:bldP spid="64526" grpId="0" animBg="1"/>
      <p:bldP spid="64528" grpId="0" animBg="1"/>
      <p:bldP spid="64529" grpId="0" animBg="1"/>
      <p:bldP spid="64530" grpId="0" animBg="1"/>
      <p:bldP spid="64534" grpId="0" animBg="1"/>
      <p:bldP spid="64535" grpId="0"/>
      <p:bldP spid="64536" grpId="0"/>
      <p:bldP spid="64537" grpId="0" animBg="1"/>
      <p:bldP spid="64538" grpId="0" animBg="1"/>
      <p:bldP spid="64539" grpId="0"/>
      <p:bldP spid="64540" grpId="0" animBg="1"/>
      <p:bldP spid="645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4284663" y="3716338"/>
            <a:ext cx="1676400" cy="817562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171" name="Line 3"/>
          <p:cNvSpPr>
            <a:spLocks noChangeShapeType="1"/>
          </p:cNvSpPr>
          <p:nvPr/>
        </p:nvSpPr>
        <p:spPr bwMode="auto">
          <a:xfrm flipV="1">
            <a:off x="4356100" y="2636838"/>
            <a:ext cx="1766888" cy="3556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</a:rPr>
              <a:t>Найдите наименьшее общее кратное чисел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 rot="-427749">
            <a:off x="6011863" y="1412875"/>
            <a:ext cx="1800225" cy="1655763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 dirty="0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 rot="539464">
            <a:off x="5867400" y="3716338"/>
            <a:ext cx="1871663" cy="1801812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 dirty="0">
                <a:solidFill>
                  <a:srgbClr val="0000FF"/>
                </a:solidFill>
              </a:rPr>
              <a:t>15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 rot="-131490">
            <a:off x="2771775" y="2636838"/>
            <a:ext cx="1584325" cy="1512887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 rot="-427749">
            <a:off x="1116013" y="2852738"/>
            <a:ext cx="1620837" cy="1524000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7211" name="Oval 43"/>
          <p:cNvSpPr>
            <a:spLocks noChangeArrowheads="1"/>
          </p:cNvSpPr>
          <p:nvPr/>
        </p:nvSpPr>
        <p:spPr bwMode="auto">
          <a:xfrm rot="-427749">
            <a:off x="1116013" y="2781300"/>
            <a:ext cx="1681162" cy="1633538"/>
          </a:xfrm>
          <a:prstGeom prst="ellipse">
            <a:avLst/>
          </a:prstGeom>
          <a:solidFill>
            <a:srgbClr val="FFCCCC"/>
          </a:solidFill>
          <a:ln w="9525">
            <a:noFill/>
            <a:round/>
            <a:headEnd/>
            <a:tailEnd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 dirty="0">
                <a:solidFill>
                  <a:srgbClr val="0000FF"/>
                </a:solidFill>
              </a:rPr>
              <a:t>105</a:t>
            </a:r>
          </a:p>
        </p:txBody>
      </p:sp>
      <p:sp>
        <p:nvSpPr>
          <p:cNvPr id="13330" name="WordArt 44"/>
          <p:cNvSpPr>
            <a:spLocks noChangeArrowheads="1" noChangeShapeType="1" noTextEdit="1"/>
          </p:cNvSpPr>
          <p:nvPr/>
        </p:nvSpPr>
        <p:spPr bwMode="auto">
          <a:xfrm>
            <a:off x="571500" y="4357688"/>
            <a:ext cx="2270125" cy="99218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Наименьшее</a:t>
            </a:r>
          </a:p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общее кратное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animBg="1"/>
      <p:bldP spid="7176" grpId="0" animBg="1"/>
      <p:bldP spid="717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4356100" y="3789363"/>
            <a:ext cx="1676400" cy="817562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V="1">
            <a:off x="4356100" y="2636838"/>
            <a:ext cx="1477963" cy="6477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</a:rPr>
              <a:t>Найдите наименьшее общее кратное чисел</a:t>
            </a:r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 rot="-427749">
            <a:off x="5795963" y="1341438"/>
            <a:ext cx="1800225" cy="1863725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 rot="539464">
            <a:off x="6011863" y="3644900"/>
            <a:ext cx="1871662" cy="1728788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 rot="-131490">
            <a:off x="2700338" y="2781300"/>
            <a:ext cx="1655762" cy="1728788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 rot="-427749">
            <a:off x="1042988" y="2924175"/>
            <a:ext cx="1641475" cy="1728788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8235" name="Oval 43"/>
          <p:cNvSpPr>
            <a:spLocks noChangeArrowheads="1"/>
          </p:cNvSpPr>
          <p:nvPr/>
        </p:nvSpPr>
        <p:spPr bwMode="auto">
          <a:xfrm rot="-427749">
            <a:off x="1042988" y="2997200"/>
            <a:ext cx="1655762" cy="1655763"/>
          </a:xfrm>
          <a:prstGeom prst="ellipse">
            <a:avLst/>
          </a:prstGeom>
          <a:solidFill>
            <a:srgbClr val="FFCCCC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16</a:t>
            </a:r>
          </a:p>
        </p:txBody>
      </p:sp>
      <p:sp>
        <p:nvSpPr>
          <p:cNvPr id="14346" name="WordArt 44"/>
          <p:cNvSpPr>
            <a:spLocks noChangeArrowheads="1" noChangeShapeType="1" noTextEdit="1"/>
          </p:cNvSpPr>
          <p:nvPr/>
        </p:nvSpPr>
        <p:spPr bwMode="auto">
          <a:xfrm>
            <a:off x="714375" y="4572000"/>
            <a:ext cx="2271713" cy="9906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Наименьшее</a:t>
            </a:r>
          </a:p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общее кратное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nimBg="1"/>
      <p:bldP spid="8195" grpId="0" animBg="1"/>
      <p:bldP spid="8197" grpId="0" animBg="1"/>
      <p:bldP spid="8198" grpId="0" animBg="1"/>
      <p:bldP spid="8199" grpId="0" animBg="1"/>
      <p:bldP spid="8200" grpId="0" animBg="1"/>
      <p:bldP spid="8200" grpId="1" animBg="1"/>
      <p:bldP spid="823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357313"/>
            <a:ext cx="8229600" cy="1571625"/>
          </a:xfrm>
        </p:spPr>
        <p:txBody>
          <a:bodyPr/>
          <a:lstStyle/>
          <a:p>
            <a:pPr marL="609600" indent="-609600" algn="ctr">
              <a:buFont typeface="Wingdings" pitchFamily="2" charset="2"/>
              <a:buNone/>
            </a:pPr>
            <a:r>
              <a:rPr lang="ru-RU" b="1" smtClean="0"/>
              <a:t>Найдём НОК (462, 420).</a:t>
            </a:r>
          </a:p>
          <a:p>
            <a:pPr marL="609600" indent="-609600" algn="ctr">
              <a:buFont typeface="Wingdings" pitchFamily="2" charset="2"/>
              <a:buNone/>
            </a:pPr>
            <a:endParaRPr lang="ru-RU" b="1" smtClean="0"/>
          </a:p>
          <a:p>
            <a:pPr marL="609600" indent="-609600" algn="ctr">
              <a:buFont typeface="Wingdings" pitchFamily="2" charset="2"/>
              <a:buNone/>
            </a:pPr>
            <a:endParaRPr lang="ru-RU" b="1" smtClean="0"/>
          </a:p>
          <a:p>
            <a:pPr marL="609600" indent="-609600" algn="ctr">
              <a:buFont typeface="Wingdings" pitchFamily="2" charset="2"/>
              <a:buNone/>
            </a:pPr>
            <a:endParaRPr lang="ru-RU" b="1" smtClean="0"/>
          </a:p>
          <a:p>
            <a:pPr marL="609600" indent="-609600">
              <a:buFont typeface="Wingdings" pitchFamily="2" charset="2"/>
              <a:buNone/>
            </a:pPr>
            <a:endParaRPr lang="ru-RU" b="1" smtClean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57188" y="3244850"/>
            <a:ext cx="82153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 algn="ctr">
              <a:buFont typeface="Wingdings" pitchFamily="2" charset="2"/>
              <a:buNone/>
            </a:pPr>
            <a:r>
              <a:rPr lang="ru-RU" sz="3200" b="1"/>
              <a:t>НОК (462, 416) = 2*3*7*11*2*5 = 4620.</a:t>
            </a:r>
          </a:p>
        </p:txBody>
      </p:sp>
      <p:sp>
        <p:nvSpPr>
          <p:cNvPr id="15364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8215370" cy="121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2124075" y="404813"/>
            <a:ext cx="49244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Реши самостоятельно: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4572000" y="1052513"/>
            <a:ext cx="0" cy="5113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536" name="WordArt 8"/>
          <p:cNvSpPr>
            <a:spLocks noChangeArrowheads="1" noChangeShapeType="1" noTextEdit="1"/>
          </p:cNvSpPr>
          <p:nvPr/>
        </p:nvSpPr>
        <p:spPr bwMode="auto">
          <a:xfrm>
            <a:off x="1142976" y="1357298"/>
            <a:ext cx="7056437" cy="13668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Найдите </a:t>
            </a:r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наименьшее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общее кратное чисел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30 и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40                 </a:t>
            </a:r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20 и 70</a:t>
            </a:r>
          </a:p>
        </p:txBody>
      </p:sp>
      <p:sp>
        <p:nvSpPr>
          <p:cNvPr id="7" name="WordArt 33"/>
          <p:cNvSpPr>
            <a:spLocks noChangeArrowheads="1" noChangeShapeType="1" noTextEdit="1"/>
          </p:cNvSpPr>
          <p:nvPr/>
        </p:nvSpPr>
        <p:spPr bwMode="auto">
          <a:xfrm>
            <a:off x="714349" y="2857496"/>
            <a:ext cx="2428892" cy="5715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(45, 180) </a:t>
            </a:r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8" name="WordArt 19"/>
          <p:cNvSpPr>
            <a:spLocks noChangeArrowheads="1" noChangeShapeType="1" noTextEdit="1"/>
          </p:cNvSpPr>
          <p:nvPr/>
        </p:nvSpPr>
        <p:spPr bwMode="auto">
          <a:xfrm>
            <a:off x="5572132" y="2928934"/>
            <a:ext cx="3000396" cy="7143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(35, 12)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Математический диктант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8000" b="1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8000" b="1" smtClean="0"/>
              <a:t>«ДА» - 1 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8000" b="1" smtClean="0"/>
              <a:t> «НЕТ» - 0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mtClean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2124075" y="404813"/>
            <a:ext cx="49244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Проверь себя: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4427538" y="1052513"/>
            <a:ext cx="0" cy="51133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Dot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562" name="WordArt 10"/>
          <p:cNvSpPr>
            <a:spLocks noChangeArrowheads="1" noChangeShapeType="1" noTextEdit="1"/>
          </p:cNvSpPr>
          <p:nvPr/>
        </p:nvSpPr>
        <p:spPr bwMode="auto">
          <a:xfrm>
            <a:off x="214282" y="1142984"/>
            <a:ext cx="3887788" cy="1296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НОК (30,40)=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=2  2  2  3  5=120</a:t>
            </a:r>
          </a:p>
        </p:txBody>
      </p:sp>
      <p:sp>
        <p:nvSpPr>
          <p:cNvPr id="23563" name="WordArt 11"/>
          <p:cNvSpPr>
            <a:spLocks noChangeArrowheads="1" noChangeShapeType="1" noTextEdit="1"/>
          </p:cNvSpPr>
          <p:nvPr/>
        </p:nvSpPr>
        <p:spPr bwMode="auto">
          <a:xfrm>
            <a:off x="4929190" y="1357298"/>
            <a:ext cx="3313112" cy="1225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НОК (20,70)=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prstDash val="sysDot"/>
                  <a:round/>
                  <a:headEnd/>
                  <a:tailEnd/>
                </a:ln>
                <a:solidFill>
                  <a:srgbClr val="000080"/>
                </a:solidFill>
                <a:latin typeface="Arial"/>
                <a:cs typeface="Arial"/>
              </a:rPr>
              <a:t>=2  2  5  7=140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714348" y="1857364"/>
            <a:ext cx="296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68" name="Text Box 16"/>
          <p:cNvSpPr txBox="1">
            <a:spLocks noChangeArrowheads="1"/>
          </p:cNvSpPr>
          <p:nvPr/>
        </p:nvSpPr>
        <p:spPr bwMode="auto">
          <a:xfrm>
            <a:off x="1285852" y="1772956"/>
            <a:ext cx="2968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857356" y="1744820"/>
            <a:ext cx="2968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70" name="Text Box 18"/>
          <p:cNvSpPr txBox="1">
            <a:spLocks noChangeArrowheads="1"/>
          </p:cNvSpPr>
          <p:nvPr/>
        </p:nvSpPr>
        <p:spPr bwMode="auto">
          <a:xfrm>
            <a:off x="2428166" y="1729861"/>
            <a:ext cx="23017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5500694" y="1992306"/>
            <a:ext cx="296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6000760" y="1845492"/>
            <a:ext cx="2968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6572264" y="1915832"/>
            <a:ext cx="29686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chemeClr val="accent2"/>
                </a:solidFill>
              </a:rPr>
              <a:t>.</a:t>
            </a:r>
          </a:p>
        </p:txBody>
      </p:sp>
      <p:sp>
        <p:nvSpPr>
          <p:cNvPr id="20" name="WordArt 33"/>
          <p:cNvSpPr>
            <a:spLocks noChangeArrowheads="1" noChangeShapeType="1" noTextEdit="1"/>
          </p:cNvSpPr>
          <p:nvPr/>
        </p:nvSpPr>
        <p:spPr bwMode="auto">
          <a:xfrm>
            <a:off x="214282" y="2714620"/>
            <a:ext cx="410368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</a:t>
            </a:r>
            <a:r>
              <a:rPr lang="ru-RU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(45,180) = 180</a:t>
            </a:r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1" name="WordArt 19"/>
          <p:cNvSpPr>
            <a:spLocks noChangeArrowheads="1" noChangeShapeType="1" noTextEdit="1"/>
          </p:cNvSpPr>
          <p:nvPr/>
        </p:nvSpPr>
        <p:spPr bwMode="auto">
          <a:xfrm>
            <a:off x="5000628" y="2714620"/>
            <a:ext cx="3889374" cy="107157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НОК (35, 12) </a:t>
            </a:r>
            <a:r>
              <a:rPr lang="ru-RU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  <a:p>
            <a:pPr algn="ctr"/>
            <a:r>
              <a:rPr lang="ru-RU" sz="36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=420</a:t>
            </a:r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ая прямоугольная выноска 7"/>
          <p:cNvSpPr/>
          <p:nvPr/>
        </p:nvSpPr>
        <p:spPr>
          <a:xfrm>
            <a:off x="787400" y="1654175"/>
            <a:ext cx="4956175" cy="1511300"/>
          </a:xfrm>
          <a:prstGeom prst="wedgeRoundRectCallout">
            <a:avLst>
              <a:gd name="adj1" fmla="val 69494"/>
              <a:gd name="adj2" fmla="val 1284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1" name="Заголовок 1"/>
          <p:cNvSpPr>
            <a:spLocks noGrp="1"/>
          </p:cNvSpPr>
          <p:nvPr>
            <p:ph type="title"/>
          </p:nvPr>
        </p:nvSpPr>
        <p:spPr>
          <a:xfrm>
            <a:off x="787400" y="244475"/>
            <a:ext cx="4687888" cy="1143000"/>
          </a:xfrm>
        </p:spPr>
        <p:txBody>
          <a:bodyPr/>
          <a:lstStyle/>
          <a:p>
            <a:r>
              <a:rPr lang="ru-RU" b="1" smtClean="0">
                <a:solidFill>
                  <a:srgbClr val="006600"/>
                </a:solidFill>
              </a:rPr>
              <a:t>Итоги урока:</a:t>
            </a:r>
          </a:p>
        </p:txBody>
      </p:sp>
      <p:sp>
        <p:nvSpPr>
          <p:cNvPr id="17412" name="Прямоугольник 3"/>
          <p:cNvSpPr>
            <a:spLocks noChangeArrowheads="1"/>
          </p:cNvSpPr>
          <p:nvPr/>
        </p:nvSpPr>
        <p:spPr bwMode="auto">
          <a:xfrm>
            <a:off x="4716463" y="0"/>
            <a:ext cx="38877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8263"/>
            <a:r>
              <a:rPr lang="ru-RU" sz="2800" b="1">
                <a:solidFill>
                  <a:srgbClr val="FFFFFF"/>
                </a:solidFill>
                <a:latin typeface="Book Antiqua" pitchFamily="18" charset="0"/>
              </a:rPr>
              <a:t>урок математики</a:t>
            </a:r>
          </a:p>
        </p:txBody>
      </p:sp>
      <p:sp>
        <p:nvSpPr>
          <p:cNvPr id="6" name="Содержимое 4"/>
          <p:cNvSpPr>
            <a:spLocks noGrp="1"/>
          </p:cNvSpPr>
          <p:nvPr>
            <p:ph sz="half" idx="1"/>
          </p:nvPr>
        </p:nvSpPr>
        <p:spPr>
          <a:xfrm>
            <a:off x="787400" y="1819275"/>
            <a:ext cx="4856170" cy="1181097"/>
          </a:xfrm>
        </p:spPr>
        <p:txBody>
          <a:bodyPr rtlCol="0">
            <a:normAutofit fontScale="70000" lnSpcReduction="20000"/>
          </a:bodyPr>
          <a:lstStyle/>
          <a:p>
            <a:pPr indent="-274320" fontAlgn="auto">
              <a:spcAft>
                <a:spcPts val="0"/>
              </a:spcAft>
              <a:defRPr/>
            </a:pPr>
            <a:r>
              <a:rPr lang="ru-RU" sz="3900" dirty="0" smtClean="0"/>
              <a:t>Что узнали нового? </a:t>
            </a:r>
          </a:p>
          <a:p>
            <a:pPr indent="-274320" fontAlgn="auto">
              <a:spcAft>
                <a:spcPts val="0"/>
              </a:spcAft>
              <a:defRPr/>
            </a:pPr>
            <a:r>
              <a:rPr lang="ru-RU" sz="3900" dirty="0" smtClean="0"/>
              <a:t>Чему научились?</a:t>
            </a:r>
          </a:p>
          <a:p>
            <a:pPr indent="-27432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</a:t>
            </a:r>
            <a:endParaRPr lang="ru-RU" dirty="0"/>
          </a:p>
        </p:txBody>
      </p:sp>
      <p:pic>
        <p:nvPicPr>
          <p:cNvPr id="17414" name="В гостях у сказки-1.mp3">
            <a:hlinkClick r:id="" action="ppaction://media"/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8538" y="40767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2"/>
          <p:cNvSpPr>
            <a:spLocks noChangeArrowheads="1" noChangeShapeType="1" noTextEdit="1"/>
          </p:cNvSpPr>
          <p:nvPr/>
        </p:nvSpPr>
        <p:spPr bwMode="auto">
          <a:xfrm>
            <a:off x="381000" y="228600"/>
            <a:ext cx="7543800" cy="156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Bookman Old Style"/>
              </a:rPr>
              <a:t>закончи предложения:</a:t>
            </a:r>
          </a:p>
        </p:txBody>
      </p:sp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914400" y="2057400"/>
            <a:ext cx="1143000" cy="28194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759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Я</a:t>
            </a:r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V="1">
            <a:off x="3143240" y="2071678"/>
            <a:ext cx="2971800" cy="91440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2209800" y="3733800"/>
            <a:ext cx="3962400" cy="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2438400" y="3886200"/>
            <a:ext cx="2819400" cy="990600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7895" name="WordArt 7"/>
          <p:cNvSpPr>
            <a:spLocks noChangeArrowheads="1" noChangeShapeType="1" noTextEdit="1"/>
          </p:cNvSpPr>
          <p:nvPr/>
        </p:nvSpPr>
        <p:spPr bwMode="auto">
          <a:xfrm rot="1322113">
            <a:off x="2548795" y="4771078"/>
            <a:ext cx="3410595" cy="5037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9525">
                  <a:noFill/>
                  <a:round/>
                  <a:headEnd/>
                  <a:tailEnd/>
                </a:ln>
                <a:solidFill>
                  <a:srgbClr val="3C8C93"/>
                </a:solidFill>
                <a:latin typeface="Times New Roman"/>
                <a:cs typeface="Times New Roman"/>
              </a:rPr>
              <a:t>ничего не понял</a:t>
            </a:r>
          </a:p>
        </p:txBody>
      </p:sp>
      <p:sp>
        <p:nvSpPr>
          <p:cNvPr id="37896" name="WordArt 8"/>
          <p:cNvSpPr>
            <a:spLocks noChangeArrowheads="1" noChangeShapeType="1" noTextEdit="1"/>
          </p:cNvSpPr>
          <p:nvPr/>
        </p:nvSpPr>
        <p:spPr bwMode="auto">
          <a:xfrm rot="20637787">
            <a:off x="2113221" y="1629734"/>
            <a:ext cx="4166139" cy="88769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Bookman Old Style"/>
              </a:rPr>
              <a:t>научился находить </a:t>
            </a:r>
            <a:r>
              <a:rPr lang="ru-RU" sz="3600" kern="10" dirty="0" smtClean="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Bookman Old Style"/>
              </a:rPr>
              <a:t>НОК </a:t>
            </a:r>
          </a:p>
          <a:p>
            <a:pPr algn="ctr"/>
            <a:r>
              <a:rPr lang="ru-RU" sz="3600" kern="10" dirty="0" smtClean="0">
                <a:ln w="2857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0066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Bookman Old Style"/>
              </a:rPr>
              <a:t>и могу помочь товарищам</a:t>
            </a:r>
            <a:endParaRPr lang="ru-RU" sz="3600" kern="10" dirty="0">
              <a:ln w="28575">
                <a:solidFill>
                  <a:srgbClr val="FF0066"/>
                </a:solidFill>
                <a:round/>
                <a:headEnd/>
                <a:tailEnd/>
              </a:ln>
              <a:solidFill>
                <a:srgbClr val="FF0066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Bookman Old Style"/>
            </a:endParaRPr>
          </a:p>
        </p:txBody>
      </p:sp>
      <p:sp>
        <p:nvSpPr>
          <p:cNvPr id="37897" name="WordArt 9"/>
          <p:cNvSpPr>
            <a:spLocks noChangeArrowheads="1" noChangeShapeType="1" noTextEdit="1"/>
          </p:cNvSpPr>
          <p:nvPr/>
        </p:nvSpPr>
        <p:spPr bwMode="auto">
          <a:xfrm>
            <a:off x="3429000" y="3352800"/>
            <a:ext cx="2057400" cy="35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28575">
                <a:solidFill>
                  <a:srgbClr val="0000FF"/>
                </a:solidFill>
                <a:round/>
                <a:headEnd/>
                <a:tailEnd/>
              </a:ln>
              <a:solidFill>
                <a:srgbClr val="0033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Bookman Old Style"/>
            </a:endParaRPr>
          </a:p>
        </p:txBody>
      </p:sp>
      <p:sp>
        <p:nvSpPr>
          <p:cNvPr id="37898" name="Oval 10"/>
          <p:cNvSpPr>
            <a:spLocks noChangeArrowheads="1"/>
          </p:cNvSpPr>
          <p:nvPr/>
        </p:nvSpPr>
        <p:spPr bwMode="auto">
          <a:xfrm>
            <a:off x="5257800" y="2514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9" name="Oval 11"/>
          <p:cNvSpPr>
            <a:spLocks noChangeArrowheads="1"/>
          </p:cNvSpPr>
          <p:nvPr/>
        </p:nvSpPr>
        <p:spPr bwMode="auto">
          <a:xfrm>
            <a:off x="5486400" y="2514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0" name="Oval 12"/>
          <p:cNvSpPr>
            <a:spLocks noChangeArrowheads="1"/>
          </p:cNvSpPr>
          <p:nvPr/>
        </p:nvSpPr>
        <p:spPr bwMode="auto">
          <a:xfrm>
            <a:off x="5715000" y="2514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1" name="Oval 13"/>
          <p:cNvSpPr>
            <a:spLocks noChangeArrowheads="1"/>
          </p:cNvSpPr>
          <p:nvPr/>
        </p:nvSpPr>
        <p:spPr bwMode="auto">
          <a:xfrm>
            <a:off x="66294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2" name="Oval 14"/>
          <p:cNvSpPr>
            <a:spLocks noChangeArrowheads="1"/>
          </p:cNvSpPr>
          <p:nvPr/>
        </p:nvSpPr>
        <p:spPr bwMode="auto">
          <a:xfrm>
            <a:off x="64008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3" name="Oval 15"/>
          <p:cNvSpPr>
            <a:spLocks noChangeArrowheads="1"/>
          </p:cNvSpPr>
          <p:nvPr/>
        </p:nvSpPr>
        <p:spPr bwMode="auto">
          <a:xfrm>
            <a:off x="6172200" y="3657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4" name="Oval 16"/>
          <p:cNvSpPr>
            <a:spLocks noChangeArrowheads="1"/>
          </p:cNvSpPr>
          <p:nvPr/>
        </p:nvSpPr>
        <p:spPr bwMode="auto">
          <a:xfrm>
            <a:off x="5867400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5" name="Oval 17"/>
          <p:cNvSpPr>
            <a:spLocks noChangeArrowheads="1"/>
          </p:cNvSpPr>
          <p:nvPr/>
        </p:nvSpPr>
        <p:spPr bwMode="auto">
          <a:xfrm>
            <a:off x="5638800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906" name="Oval 18"/>
          <p:cNvSpPr>
            <a:spLocks noChangeArrowheads="1"/>
          </p:cNvSpPr>
          <p:nvPr/>
        </p:nvSpPr>
        <p:spPr bwMode="auto">
          <a:xfrm>
            <a:off x="5410200" y="4800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51" name="AutoShape 2"/>
          <p:cNvSpPr>
            <a:spLocks noChangeArrowheads="1"/>
          </p:cNvSpPr>
          <p:nvPr/>
        </p:nvSpPr>
        <p:spPr bwMode="auto">
          <a:xfrm>
            <a:off x="6429375" y="1500188"/>
            <a:ext cx="1028700" cy="1171575"/>
          </a:xfrm>
          <a:prstGeom prst="smileyFace">
            <a:avLst>
              <a:gd name="adj" fmla="val 4653"/>
            </a:avLst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2" name="AutoShape 4"/>
          <p:cNvSpPr>
            <a:spLocks noChangeArrowheads="1"/>
          </p:cNvSpPr>
          <p:nvPr/>
        </p:nvSpPr>
        <p:spPr bwMode="auto">
          <a:xfrm>
            <a:off x="6143636" y="5143512"/>
            <a:ext cx="1357313" cy="928688"/>
          </a:xfrm>
          <a:prstGeom prst="smileyFace">
            <a:avLst>
              <a:gd name="adj" fmla="val -4653"/>
            </a:avLst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" name="WordArt 8"/>
          <p:cNvSpPr>
            <a:spLocks noChangeArrowheads="1" noChangeShapeType="1" noTextEdit="1"/>
          </p:cNvSpPr>
          <p:nvPr/>
        </p:nvSpPr>
        <p:spPr bwMode="auto">
          <a:xfrm>
            <a:off x="2643174" y="3000372"/>
            <a:ext cx="3686186" cy="7874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2">
                        <a:tint val="85000"/>
                        <a:satMod val="155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tint val="85000"/>
                        <a:satMod val="155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tint val="85000"/>
                        <a:satMod val="15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/>
              </a:rPr>
              <a:t>научился находить НОК</a:t>
            </a:r>
            <a:r>
              <a:rPr lang="ru-RU" sz="3600" b="1" kern="1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2">
                        <a:tint val="85000"/>
                        <a:satMod val="155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tint val="85000"/>
                        <a:satMod val="155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tint val="85000"/>
                        <a:satMod val="15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/>
              </a:rPr>
              <a:t>,</a:t>
            </a:r>
          </a:p>
          <a:p>
            <a:pPr algn="ctr"/>
            <a:r>
              <a:rPr lang="ru-RU" sz="3600" b="1" kern="1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2">
                        <a:tint val="85000"/>
                        <a:satMod val="155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tint val="85000"/>
                        <a:satMod val="155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tint val="85000"/>
                        <a:satMod val="15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/>
              </a:rPr>
              <a:t> </a:t>
            </a:r>
            <a:r>
              <a:rPr lang="ru-RU" sz="36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gradFill flip="none" rotWithShape="1">
                  <a:gsLst>
                    <a:gs pos="0">
                      <a:schemeClr val="bg2">
                        <a:tint val="85000"/>
                        <a:satMod val="155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tint val="85000"/>
                        <a:satMod val="155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tint val="85000"/>
                        <a:satMod val="155000"/>
                        <a:shade val="100000"/>
                        <a:satMod val="115000"/>
                      </a:schemeClr>
                    </a:gs>
                  </a:gsLst>
                  <a:lin ang="10800000" scaled="1"/>
                  <a:tileRect/>
                </a:gra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ookman Old Style"/>
              </a:rPr>
              <a:t>но мне надо еще поработать</a:t>
            </a:r>
          </a:p>
        </p:txBody>
      </p:sp>
      <p:sp>
        <p:nvSpPr>
          <p:cNvPr id="18454" name="AutoShape 22"/>
          <p:cNvSpPr>
            <a:spLocks noChangeArrowheads="1"/>
          </p:cNvSpPr>
          <p:nvPr/>
        </p:nvSpPr>
        <p:spPr bwMode="auto">
          <a:xfrm>
            <a:off x="6858016" y="3000372"/>
            <a:ext cx="1266821" cy="1000132"/>
          </a:xfrm>
          <a:prstGeom prst="smileyFace">
            <a:avLst>
              <a:gd name="adj" fmla="val 23"/>
            </a:avLst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7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7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7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79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7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6" dur="10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7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7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7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1" grpId="0" animBg="1"/>
      <p:bldP spid="37892" grpId="0" animBg="1"/>
      <p:bldP spid="37893" grpId="0" animBg="1"/>
      <p:bldP spid="37894" grpId="0" animBg="1"/>
      <p:bldP spid="37895" grpId="0" animBg="1"/>
      <p:bldP spid="37896" grpId="0" animBg="1"/>
      <p:bldP spid="37897" grpId="0" animBg="1"/>
      <p:bldP spid="37898" grpId="0" animBg="1"/>
      <p:bldP spid="37899" grpId="0" animBg="1"/>
      <p:bldP spid="37900" grpId="0" animBg="1"/>
      <p:bldP spid="37901" grpId="0" animBg="1"/>
      <p:bldP spid="37902" grpId="0" animBg="1"/>
      <p:bldP spid="37903" grpId="0" animBg="1"/>
      <p:bldP spid="37904" grpId="0" animBg="1"/>
      <p:bldP spid="37905" grpId="0" animBg="1"/>
      <p:bldP spid="37906" grpId="0" animBg="1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 descr="CRCTR0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7450" y="3933825"/>
            <a:ext cx="28765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4" descr="CRCTR02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0"/>
            <a:ext cx="1870075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AutoShape 6" descr="Газетная бумага"/>
          <p:cNvSpPr>
            <a:spLocks noChangeArrowheads="1"/>
          </p:cNvSpPr>
          <p:nvPr/>
        </p:nvSpPr>
        <p:spPr bwMode="auto">
          <a:xfrm>
            <a:off x="2195736" y="188640"/>
            <a:ext cx="6264275" cy="3744913"/>
          </a:xfrm>
          <a:prstGeom prst="horizontalScroll">
            <a:avLst>
              <a:gd name="adj" fmla="val 12500"/>
            </a:avLst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/>
          <a:p>
            <a:endParaRPr lang="ru-RU" dirty="0"/>
          </a:p>
          <a:p>
            <a:r>
              <a:rPr lang="ru-RU" sz="2400" b="1" dirty="0" smtClean="0"/>
              <a:t>Прочитать </a:t>
            </a:r>
            <a:r>
              <a:rPr lang="ru-RU" sz="2400" b="1" dirty="0"/>
              <a:t>материал параграфа </a:t>
            </a:r>
          </a:p>
          <a:p>
            <a:r>
              <a:rPr lang="ru-RU" sz="2400" b="1" dirty="0"/>
              <a:t>и выучить правила</a:t>
            </a:r>
          </a:p>
          <a:p>
            <a:r>
              <a:rPr lang="ru-RU" sz="2400" b="1" dirty="0"/>
              <a:t>(</a:t>
            </a:r>
            <a:r>
              <a:rPr lang="ru-RU" sz="2400" b="1" dirty="0" smtClean="0"/>
              <a:t>стр.215</a:t>
            </a:r>
            <a:r>
              <a:rPr lang="ru-RU" sz="2400" b="1" dirty="0" smtClean="0"/>
              <a:t>). Подумайте, когда мы будем</a:t>
            </a:r>
          </a:p>
          <a:p>
            <a:r>
              <a:rPr lang="ru-RU" sz="2400" b="1" dirty="0" smtClean="0"/>
              <a:t>Применять нахождение НОК</a:t>
            </a:r>
            <a:endParaRPr lang="ru-RU" sz="2400" b="1" dirty="0"/>
          </a:p>
          <a:p>
            <a:r>
              <a:rPr lang="ru-RU" sz="2400" b="1" dirty="0"/>
              <a:t>            </a:t>
            </a:r>
            <a:r>
              <a:rPr lang="ru-RU" sz="2800" b="1" dirty="0">
                <a:solidFill>
                  <a:srgbClr val="800000"/>
                </a:solidFill>
              </a:rPr>
              <a:t>Выполнить задания</a:t>
            </a:r>
            <a:r>
              <a:rPr lang="ru-RU" sz="2400" b="1" dirty="0"/>
              <a:t> </a:t>
            </a:r>
          </a:p>
          <a:p>
            <a:r>
              <a:rPr lang="ru-RU" sz="2400" b="1" dirty="0"/>
              <a:t>                </a:t>
            </a:r>
            <a:r>
              <a:rPr lang="ru-RU" sz="3200" b="1" dirty="0" smtClean="0"/>
              <a:t>№960, 973 (</a:t>
            </a:r>
            <a:r>
              <a:rPr lang="ru-RU" sz="3200" b="1" dirty="0" err="1" smtClean="0"/>
              <a:t>бвг</a:t>
            </a:r>
            <a:r>
              <a:rPr lang="ru-RU" sz="3200" b="1" dirty="0" smtClean="0"/>
              <a:t>)</a:t>
            </a:r>
            <a:endParaRPr lang="ru-RU" sz="3200" b="1" dirty="0"/>
          </a:p>
        </p:txBody>
      </p:sp>
      <p:sp>
        <p:nvSpPr>
          <p:cNvPr id="20486" name="AutoShape 7"/>
          <p:cNvSpPr>
            <a:spLocks noChangeArrowheads="1"/>
          </p:cNvSpPr>
          <p:nvPr/>
        </p:nvSpPr>
        <p:spPr bwMode="auto">
          <a:xfrm>
            <a:off x="3131840" y="188640"/>
            <a:ext cx="3887787" cy="576262"/>
          </a:xfrm>
          <a:prstGeom prst="flowChartAlternate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3200" dirty="0"/>
          </a:p>
          <a:p>
            <a:pPr algn="ctr"/>
            <a:r>
              <a:rPr lang="ru-RU" sz="3200" dirty="0"/>
              <a:t>Домашнее задание:</a:t>
            </a:r>
          </a:p>
          <a:p>
            <a:pPr algn="ctr"/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6870700" cy="16002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945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714375" y="1714500"/>
            <a:ext cx="3771900" cy="30130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Благодарю всех за проделанную работу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Порой задача не решается,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Но это, в общем, не беда.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Ведь солнце все же улыбается,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Не унывай никогда.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00563" y="3860800"/>
            <a:ext cx="3771900" cy="2643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400" smtClean="0"/>
              <a:t>Друзья тебе всегда помогут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Они с тобой, ты не один.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Поверь в себя – и ты все сможешь,</a:t>
            </a:r>
          </a:p>
          <a:p>
            <a:pPr eaLnBrk="1" hangingPunct="1">
              <a:buFontTx/>
              <a:buNone/>
            </a:pPr>
            <a:r>
              <a:rPr lang="ru-RU" sz="2400" smtClean="0"/>
              <a:t>Иди вперед и победишь.</a:t>
            </a:r>
          </a:p>
        </p:txBody>
      </p:sp>
      <p:sp>
        <p:nvSpPr>
          <p:cNvPr id="19461" name="WordArt 7"/>
          <p:cNvSpPr>
            <a:spLocks noChangeArrowheads="1" noChangeShapeType="1" noTextEdit="1"/>
          </p:cNvSpPr>
          <p:nvPr/>
        </p:nvSpPr>
        <p:spPr bwMode="auto">
          <a:xfrm>
            <a:off x="1619250" y="625475"/>
            <a:ext cx="4824413" cy="931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19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СПАСИБО!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Математический диктант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ru-RU" sz="8000" smtClean="0"/>
          </a:p>
          <a:p>
            <a:pPr algn="ctr">
              <a:buFont typeface="Wingdings" pitchFamily="2" charset="2"/>
              <a:buNone/>
            </a:pPr>
            <a:r>
              <a:rPr lang="ru-RU" sz="8000" b="1" smtClean="0"/>
              <a:t>100100100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3300"/>
                </a:solidFill>
              </a:rPr>
              <a:t>Математический тренинг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 b="1" smtClean="0"/>
              <a:t>10*4,52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4,8:4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3,2:8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32+14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484313"/>
            <a:ext cx="4038600" cy="45259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5400" b="1" smtClean="0"/>
              <a:t>1,2+5,3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0,24-0,13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4-1,8</a:t>
            </a:r>
          </a:p>
          <a:p>
            <a:pPr>
              <a:buFont typeface="Wingdings" pitchFamily="2" charset="2"/>
              <a:buNone/>
            </a:pPr>
            <a:r>
              <a:rPr lang="ru-RU" sz="5400" b="1" smtClean="0"/>
              <a:t>0,6*7</a:t>
            </a:r>
          </a:p>
          <a:p>
            <a:pPr>
              <a:buFont typeface="Wingdings" pitchFamily="2" charset="2"/>
              <a:buNone/>
            </a:pPr>
            <a:endParaRPr lang="ru-RU" sz="54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33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3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Text Box 4"/>
          <p:cNvSpPr txBox="1">
            <a:spLocks noChangeArrowheads="1"/>
          </p:cNvSpPr>
          <p:nvPr/>
        </p:nvSpPr>
        <p:spPr bwMode="auto">
          <a:xfrm>
            <a:off x="428596" y="785794"/>
            <a:ext cx="8464579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dirty="0">
                <a:latin typeface="Times New Roman" pitchFamily="18" charset="0"/>
              </a:rPr>
              <a:t> </a:t>
            </a:r>
            <a:r>
              <a:rPr lang="ru-RU" sz="2800" b="1" dirty="0" smtClean="0"/>
              <a:t>Из порта А в порт В одновременно вышли два теплохода. Первый из них тратит на рейс туда и обратно 3 суток, а второй 4 суток. Через сколько суток оба теплохода окажутся снова вместе в порту А?</a:t>
            </a:r>
            <a:endParaRPr lang="ru-RU" sz="2800" b="1" i="1" dirty="0">
              <a:latin typeface="Times New Roman" pitchFamily="18" charset="0"/>
            </a:endParaRPr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285720" y="214290"/>
            <a:ext cx="1584325" cy="4318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008000"/>
                </a:solidFill>
                <a:latin typeface="Times New Roman" pitchFamily="18" charset="0"/>
              </a:rPr>
              <a:t>Задача.</a:t>
            </a:r>
          </a:p>
        </p:txBody>
      </p:sp>
      <p:sp>
        <p:nvSpPr>
          <p:cNvPr id="66566" name="Freeform 6"/>
          <p:cNvSpPr>
            <a:spLocks/>
          </p:cNvSpPr>
          <p:nvPr/>
        </p:nvSpPr>
        <p:spPr bwMode="auto">
          <a:xfrm>
            <a:off x="-636588" y="5553075"/>
            <a:ext cx="10429876" cy="1608138"/>
          </a:xfrm>
          <a:custGeom>
            <a:avLst/>
            <a:gdLst/>
            <a:ahLst/>
            <a:cxnLst>
              <a:cxn ang="0">
                <a:pos x="423" y="204"/>
              </a:cxn>
              <a:cxn ang="0">
                <a:pos x="696" y="114"/>
              </a:cxn>
              <a:cxn ang="0">
                <a:pos x="786" y="159"/>
              </a:cxn>
              <a:cxn ang="0">
                <a:pos x="968" y="204"/>
              </a:cxn>
              <a:cxn ang="0">
                <a:pos x="1376" y="159"/>
              </a:cxn>
              <a:cxn ang="0">
                <a:pos x="1648" y="204"/>
              </a:cxn>
              <a:cxn ang="0">
                <a:pos x="2056" y="159"/>
              </a:cxn>
              <a:cxn ang="0">
                <a:pos x="2374" y="204"/>
              </a:cxn>
              <a:cxn ang="0">
                <a:pos x="2827" y="114"/>
              </a:cxn>
              <a:cxn ang="0">
                <a:pos x="3190" y="159"/>
              </a:cxn>
              <a:cxn ang="0">
                <a:pos x="3553" y="204"/>
              </a:cxn>
              <a:cxn ang="0">
                <a:pos x="3871" y="114"/>
              </a:cxn>
              <a:cxn ang="0">
                <a:pos x="4188" y="114"/>
              </a:cxn>
              <a:cxn ang="0">
                <a:pos x="4642" y="159"/>
              </a:cxn>
              <a:cxn ang="0">
                <a:pos x="4914" y="159"/>
              </a:cxn>
              <a:cxn ang="0">
                <a:pos x="5095" y="114"/>
              </a:cxn>
              <a:cxn ang="0">
                <a:pos x="5413" y="159"/>
              </a:cxn>
              <a:cxn ang="0">
                <a:pos x="5957" y="68"/>
              </a:cxn>
              <a:cxn ang="0">
                <a:pos x="6320" y="114"/>
              </a:cxn>
              <a:cxn ang="0">
                <a:pos x="6365" y="749"/>
              </a:cxn>
              <a:cxn ang="0">
                <a:pos x="6139" y="975"/>
              </a:cxn>
              <a:cxn ang="0">
                <a:pos x="3780" y="975"/>
              </a:cxn>
              <a:cxn ang="0">
                <a:pos x="1376" y="930"/>
              </a:cxn>
              <a:cxn ang="0">
                <a:pos x="151" y="885"/>
              </a:cxn>
              <a:cxn ang="0">
                <a:pos x="469" y="159"/>
              </a:cxn>
              <a:cxn ang="0">
                <a:pos x="514" y="204"/>
              </a:cxn>
            </a:cxnLst>
            <a:rect l="0" t="0" r="r" b="b"/>
            <a:pathLst>
              <a:path w="6570" h="1013">
                <a:moveTo>
                  <a:pt x="423" y="204"/>
                </a:moveTo>
                <a:cubicBezTo>
                  <a:pt x="529" y="163"/>
                  <a:pt x="635" y="122"/>
                  <a:pt x="696" y="114"/>
                </a:cubicBezTo>
                <a:cubicBezTo>
                  <a:pt x="757" y="106"/>
                  <a:pt x="741" y="144"/>
                  <a:pt x="786" y="159"/>
                </a:cubicBezTo>
                <a:cubicBezTo>
                  <a:pt x="831" y="174"/>
                  <a:pt x="870" y="204"/>
                  <a:pt x="968" y="204"/>
                </a:cubicBezTo>
                <a:cubicBezTo>
                  <a:pt x="1066" y="204"/>
                  <a:pt x="1263" y="159"/>
                  <a:pt x="1376" y="159"/>
                </a:cubicBezTo>
                <a:cubicBezTo>
                  <a:pt x="1489" y="159"/>
                  <a:pt x="1535" y="204"/>
                  <a:pt x="1648" y="204"/>
                </a:cubicBezTo>
                <a:cubicBezTo>
                  <a:pt x="1761" y="204"/>
                  <a:pt x="1935" y="159"/>
                  <a:pt x="2056" y="159"/>
                </a:cubicBezTo>
                <a:cubicBezTo>
                  <a:pt x="2177" y="159"/>
                  <a:pt x="2246" y="211"/>
                  <a:pt x="2374" y="204"/>
                </a:cubicBezTo>
                <a:cubicBezTo>
                  <a:pt x="2502" y="197"/>
                  <a:pt x="2691" y="121"/>
                  <a:pt x="2827" y="114"/>
                </a:cubicBezTo>
                <a:cubicBezTo>
                  <a:pt x="2963" y="107"/>
                  <a:pt x="3069" y="144"/>
                  <a:pt x="3190" y="159"/>
                </a:cubicBezTo>
                <a:cubicBezTo>
                  <a:pt x="3311" y="174"/>
                  <a:pt x="3440" y="211"/>
                  <a:pt x="3553" y="204"/>
                </a:cubicBezTo>
                <a:cubicBezTo>
                  <a:pt x="3666" y="197"/>
                  <a:pt x="3765" y="129"/>
                  <a:pt x="3871" y="114"/>
                </a:cubicBezTo>
                <a:cubicBezTo>
                  <a:pt x="3977" y="99"/>
                  <a:pt x="4060" y="107"/>
                  <a:pt x="4188" y="114"/>
                </a:cubicBezTo>
                <a:cubicBezTo>
                  <a:pt x="4316" y="121"/>
                  <a:pt x="4521" y="152"/>
                  <a:pt x="4642" y="159"/>
                </a:cubicBezTo>
                <a:cubicBezTo>
                  <a:pt x="4763" y="166"/>
                  <a:pt x="4839" y="166"/>
                  <a:pt x="4914" y="159"/>
                </a:cubicBezTo>
                <a:cubicBezTo>
                  <a:pt x="4989" y="152"/>
                  <a:pt x="5012" y="114"/>
                  <a:pt x="5095" y="114"/>
                </a:cubicBezTo>
                <a:cubicBezTo>
                  <a:pt x="5178" y="114"/>
                  <a:pt x="5269" y="167"/>
                  <a:pt x="5413" y="159"/>
                </a:cubicBezTo>
                <a:cubicBezTo>
                  <a:pt x="5557" y="151"/>
                  <a:pt x="5806" y="75"/>
                  <a:pt x="5957" y="68"/>
                </a:cubicBezTo>
                <a:cubicBezTo>
                  <a:pt x="6108" y="61"/>
                  <a:pt x="6252" y="0"/>
                  <a:pt x="6320" y="114"/>
                </a:cubicBezTo>
                <a:cubicBezTo>
                  <a:pt x="6388" y="228"/>
                  <a:pt x="6395" y="606"/>
                  <a:pt x="6365" y="749"/>
                </a:cubicBezTo>
                <a:cubicBezTo>
                  <a:pt x="6335" y="892"/>
                  <a:pt x="6570" y="937"/>
                  <a:pt x="6139" y="975"/>
                </a:cubicBezTo>
                <a:cubicBezTo>
                  <a:pt x="5708" y="1013"/>
                  <a:pt x="4574" y="982"/>
                  <a:pt x="3780" y="975"/>
                </a:cubicBezTo>
                <a:cubicBezTo>
                  <a:pt x="2986" y="968"/>
                  <a:pt x="1981" y="945"/>
                  <a:pt x="1376" y="930"/>
                </a:cubicBezTo>
                <a:cubicBezTo>
                  <a:pt x="771" y="915"/>
                  <a:pt x="302" y="1013"/>
                  <a:pt x="151" y="885"/>
                </a:cubicBezTo>
                <a:cubicBezTo>
                  <a:pt x="0" y="757"/>
                  <a:pt x="408" y="273"/>
                  <a:pt x="469" y="159"/>
                </a:cubicBezTo>
                <a:cubicBezTo>
                  <a:pt x="530" y="45"/>
                  <a:pt x="507" y="197"/>
                  <a:pt x="514" y="204"/>
                </a:cubicBezTo>
              </a:path>
            </a:pathLst>
          </a:custGeom>
          <a:solidFill>
            <a:srgbClr val="99CCFF"/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0" y="4941888"/>
            <a:ext cx="1406525" cy="1709737"/>
            <a:chOff x="1292" y="2704"/>
            <a:chExt cx="886" cy="1077"/>
          </a:xfrm>
        </p:grpSpPr>
        <p:sp>
          <p:nvSpPr>
            <p:cNvPr id="66573" name="AutoShape 13"/>
            <p:cNvSpPr>
              <a:spLocks noChangeArrowheads="1"/>
            </p:cNvSpPr>
            <p:nvPr/>
          </p:nvSpPr>
          <p:spPr bwMode="auto">
            <a:xfrm rot="8109173">
              <a:off x="1474" y="3067"/>
              <a:ext cx="568" cy="578"/>
            </a:xfrm>
            <a:prstGeom prst="cube">
              <a:avLst>
                <a:gd name="adj" fmla="val 90199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6574" name="AutoShape 14"/>
            <p:cNvSpPr>
              <a:spLocks noChangeArrowheads="1"/>
            </p:cNvSpPr>
            <p:nvPr/>
          </p:nvSpPr>
          <p:spPr bwMode="auto">
            <a:xfrm rot="8109173">
              <a:off x="1610" y="3203"/>
              <a:ext cx="568" cy="578"/>
            </a:xfrm>
            <a:prstGeom prst="cube">
              <a:avLst>
                <a:gd name="adj" fmla="val 90199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292" y="2704"/>
              <a:ext cx="593" cy="724"/>
              <a:chOff x="-45" y="3317"/>
              <a:chExt cx="593" cy="724"/>
            </a:xfrm>
          </p:grpSpPr>
          <p:sp>
            <p:nvSpPr>
              <p:cNvPr id="66576" name="AutoShape 16"/>
              <p:cNvSpPr>
                <a:spLocks noChangeArrowheads="1"/>
              </p:cNvSpPr>
              <p:nvPr/>
            </p:nvSpPr>
            <p:spPr bwMode="auto">
              <a:xfrm rot="2744982">
                <a:off x="-37" y="3383"/>
                <a:ext cx="582" cy="450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577" name="AutoShape 17"/>
              <p:cNvSpPr>
                <a:spLocks noChangeArrowheads="1"/>
              </p:cNvSpPr>
              <p:nvPr/>
            </p:nvSpPr>
            <p:spPr bwMode="auto">
              <a:xfrm rot="2744982">
                <a:off x="-33" y="3475"/>
                <a:ext cx="580" cy="451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578" name="AutoShape 18"/>
              <p:cNvSpPr>
                <a:spLocks noChangeArrowheads="1"/>
              </p:cNvSpPr>
              <p:nvPr/>
            </p:nvSpPr>
            <p:spPr bwMode="auto">
              <a:xfrm rot="2744982">
                <a:off x="-59" y="3433"/>
                <a:ext cx="622" cy="593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grpSp>
        <p:nvGrpSpPr>
          <p:cNvPr id="4" name="Group 20"/>
          <p:cNvGrpSpPr>
            <a:grpSpLocks/>
          </p:cNvGrpSpPr>
          <p:nvPr/>
        </p:nvGrpSpPr>
        <p:grpSpPr bwMode="auto">
          <a:xfrm flipH="1">
            <a:off x="7559675" y="4868863"/>
            <a:ext cx="1584325" cy="1709737"/>
            <a:chOff x="1292" y="2704"/>
            <a:chExt cx="886" cy="1077"/>
          </a:xfrm>
        </p:grpSpPr>
        <p:sp>
          <p:nvSpPr>
            <p:cNvPr id="66581" name="AutoShape 21"/>
            <p:cNvSpPr>
              <a:spLocks noChangeArrowheads="1"/>
            </p:cNvSpPr>
            <p:nvPr/>
          </p:nvSpPr>
          <p:spPr bwMode="auto">
            <a:xfrm rot="8109173">
              <a:off x="1474" y="3067"/>
              <a:ext cx="568" cy="578"/>
            </a:xfrm>
            <a:prstGeom prst="cube">
              <a:avLst>
                <a:gd name="adj" fmla="val 90199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6582" name="AutoShape 22"/>
            <p:cNvSpPr>
              <a:spLocks noChangeArrowheads="1"/>
            </p:cNvSpPr>
            <p:nvPr/>
          </p:nvSpPr>
          <p:spPr bwMode="auto">
            <a:xfrm rot="8109173">
              <a:off x="1610" y="3203"/>
              <a:ext cx="568" cy="578"/>
            </a:xfrm>
            <a:prstGeom prst="cube">
              <a:avLst>
                <a:gd name="adj" fmla="val 90199"/>
              </a:avLst>
            </a:prstGeom>
            <a:solidFill>
              <a:srgbClr val="99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" name="Group 23"/>
            <p:cNvGrpSpPr>
              <a:grpSpLocks/>
            </p:cNvGrpSpPr>
            <p:nvPr/>
          </p:nvGrpSpPr>
          <p:grpSpPr bwMode="auto">
            <a:xfrm>
              <a:off x="1292" y="2704"/>
              <a:ext cx="593" cy="724"/>
              <a:chOff x="-45" y="3317"/>
              <a:chExt cx="593" cy="724"/>
            </a:xfrm>
          </p:grpSpPr>
          <p:sp>
            <p:nvSpPr>
              <p:cNvPr id="66584" name="AutoShape 24"/>
              <p:cNvSpPr>
                <a:spLocks noChangeArrowheads="1"/>
              </p:cNvSpPr>
              <p:nvPr/>
            </p:nvSpPr>
            <p:spPr bwMode="auto">
              <a:xfrm rot="2744982">
                <a:off x="-37" y="3383"/>
                <a:ext cx="582" cy="450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585" name="AutoShape 25"/>
              <p:cNvSpPr>
                <a:spLocks noChangeArrowheads="1"/>
              </p:cNvSpPr>
              <p:nvPr/>
            </p:nvSpPr>
            <p:spPr bwMode="auto">
              <a:xfrm rot="2744982">
                <a:off x="-33" y="3475"/>
                <a:ext cx="580" cy="451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6586" name="AutoShape 26"/>
              <p:cNvSpPr>
                <a:spLocks noChangeArrowheads="1"/>
              </p:cNvSpPr>
              <p:nvPr/>
            </p:nvSpPr>
            <p:spPr bwMode="auto">
              <a:xfrm rot="2744982">
                <a:off x="-59" y="3433"/>
                <a:ext cx="622" cy="593"/>
              </a:xfrm>
              <a:prstGeom prst="cube">
                <a:avLst>
                  <a:gd name="adj" fmla="val 90199"/>
                </a:avLst>
              </a:prstGeom>
              <a:solidFill>
                <a:srgbClr val="9933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66587" name="Freeform 27"/>
          <p:cNvSpPr>
            <a:spLocks/>
          </p:cNvSpPr>
          <p:nvPr/>
        </p:nvSpPr>
        <p:spPr bwMode="auto">
          <a:xfrm>
            <a:off x="-757238" y="5589588"/>
            <a:ext cx="10429876" cy="1608137"/>
          </a:xfrm>
          <a:custGeom>
            <a:avLst/>
            <a:gdLst/>
            <a:ahLst/>
            <a:cxnLst>
              <a:cxn ang="0">
                <a:pos x="423" y="204"/>
              </a:cxn>
              <a:cxn ang="0">
                <a:pos x="696" y="114"/>
              </a:cxn>
              <a:cxn ang="0">
                <a:pos x="786" y="159"/>
              </a:cxn>
              <a:cxn ang="0">
                <a:pos x="968" y="204"/>
              </a:cxn>
              <a:cxn ang="0">
                <a:pos x="1376" y="159"/>
              </a:cxn>
              <a:cxn ang="0">
                <a:pos x="1648" y="204"/>
              </a:cxn>
              <a:cxn ang="0">
                <a:pos x="2056" y="159"/>
              </a:cxn>
              <a:cxn ang="0">
                <a:pos x="2374" y="204"/>
              </a:cxn>
              <a:cxn ang="0">
                <a:pos x="2827" y="114"/>
              </a:cxn>
              <a:cxn ang="0">
                <a:pos x="3190" y="159"/>
              </a:cxn>
              <a:cxn ang="0">
                <a:pos x="3553" y="204"/>
              </a:cxn>
              <a:cxn ang="0">
                <a:pos x="3871" y="114"/>
              </a:cxn>
              <a:cxn ang="0">
                <a:pos x="4188" y="114"/>
              </a:cxn>
              <a:cxn ang="0">
                <a:pos x="4642" y="159"/>
              </a:cxn>
              <a:cxn ang="0">
                <a:pos x="4914" y="159"/>
              </a:cxn>
              <a:cxn ang="0">
                <a:pos x="5095" y="114"/>
              </a:cxn>
              <a:cxn ang="0">
                <a:pos x="5413" y="159"/>
              </a:cxn>
              <a:cxn ang="0">
                <a:pos x="5957" y="68"/>
              </a:cxn>
              <a:cxn ang="0">
                <a:pos x="6320" y="114"/>
              </a:cxn>
              <a:cxn ang="0">
                <a:pos x="6365" y="749"/>
              </a:cxn>
              <a:cxn ang="0">
                <a:pos x="6139" y="975"/>
              </a:cxn>
              <a:cxn ang="0">
                <a:pos x="3780" y="975"/>
              </a:cxn>
              <a:cxn ang="0">
                <a:pos x="1376" y="930"/>
              </a:cxn>
              <a:cxn ang="0">
                <a:pos x="151" y="885"/>
              </a:cxn>
              <a:cxn ang="0">
                <a:pos x="469" y="159"/>
              </a:cxn>
              <a:cxn ang="0">
                <a:pos x="514" y="204"/>
              </a:cxn>
            </a:cxnLst>
            <a:rect l="0" t="0" r="r" b="b"/>
            <a:pathLst>
              <a:path w="6570" h="1013">
                <a:moveTo>
                  <a:pt x="423" y="204"/>
                </a:moveTo>
                <a:cubicBezTo>
                  <a:pt x="529" y="163"/>
                  <a:pt x="635" y="122"/>
                  <a:pt x="696" y="114"/>
                </a:cubicBezTo>
                <a:cubicBezTo>
                  <a:pt x="757" y="106"/>
                  <a:pt x="741" y="144"/>
                  <a:pt x="786" y="159"/>
                </a:cubicBezTo>
                <a:cubicBezTo>
                  <a:pt x="831" y="174"/>
                  <a:pt x="870" y="204"/>
                  <a:pt x="968" y="204"/>
                </a:cubicBezTo>
                <a:cubicBezTo>
                  <a:pt x="1066" y="204"/>
                  <a:pt x="1263" y="159"/>
                  <a:pt x="1376" y="159"/>
                </a:cubicBezTo>
                <a:cubicBezTo>
                  <a:pt x="1489" y="159"/>
                  <a:pt x="1535" y="204"/>
                  <a:pt x="1648" y="204"/>
                </a:cubicBezTo>
                <a:cubicBezTo>
                  <a:pt x="1761" y="204"/>
                  <a:pt x="1935" y="159"/>
                  <a:pt x="2056" y="159"/>
                </a:cubicBezTo>
                <a:cubicBezTo>
                  <a:pt x="2177" y="159"/>
                  <a:pt x="2246" y="211"/>
                  <a:pt x="2374" y="204"/>
                </a:cubicBezTo>
                <a:cubicBezTo>
                  <a:pt x="2502" y="197"/>
                  <a:pt x="2691" y="121"/>
                  <a:pt x="2827" y="114"/>
                </a:cubicBezTo>
                <a:cubicBezTo>
                  <a:pt x="2963" y="107"/>
                  <a:pt x="3069" y="144"/>
                  <a:pt x="3190" y="159"/>
                </a:cubicBezTo>
                <a:cubicBezTo>
                  <a:pt x="3311" y="174"/>
                  <a:pt x="3440" y="211"/>
                  <a:pt x="3553" y="204"/>
                </a:cubicBezTo>
                <a:cubicBezTo>
                  <a:pt x="3666" y="197"/>
                  <a:pt x="3765" y="129"/>
                  <a:pt x="3871" y="114"/>
                </a:cubicBezTo>
                <a:cubicBezTo>
                  <a:pt x="3977" y="99"/>
                  <a:pt x="4060" y="107"/>
                  <a:pt x="4188" y="114"/>
                </a:cubicBezTo>
                <a:cubicBezTo>
                  <a:pt x="4316" y="121"/>
                  <a:pt x="4521" y="152"/>
                  <a:pt x="4642" y="159"/>
                </a:cubicBezTo>
                <a:cubicBezTo>
                  <a:pt x="4763" y="166"/>
                  <a:pt x="4839" y="166"/>
                  <a:pt x="4914" y="159"/>
                </a:cubicBezTo>
                <a:cubicBezTo>
                  <a:pt x="4989" y="152"/>
                  <a:pt x="5012" y="114"/>
                  <a:pt x="5095" y="114"/>
                </a:cubicBezTo>
                <a:cubicBezTo>
                  <a:pt x="5178" y="114"/>
                  <a:pt x="5269" y="167"/>
                  <a:pt x="5413" y="159"/>
                </a:cubicBezTo>
                <a:cubicBezTo>
                  <a:pt x="5557" y="151"/>
                  <a:pt x="5806" y="75"/>
                  <a:pt x="5957" y="68"/>
                </a:cubicBezTo>
                <a:cubicBezTo>
                  <a:pt x="6108" y="61"/>
                  <a:pt x="6252" y="0"/>
                  <a:pt x="6320" y="114"/>
                </a:cubicBezTo>
                <a:cubicBezTo>
                  <a:pt x="6388" y="228"/>
                  <a:pt x="6395" y="606"/>
                  <a:pt x="6365" y="749"/>
                </a:cubicBezTo>
                <a:cubicBezTo>
                  <a:pt x="6335" y="892"/>
                  <a:pt x="6570" y="937"/>
                  <a:pt x="6139" y="975"/>
                </a:cubicBezTo>
                <a:cubicBezTo>
                  <a:pt x="5708" y="1013"/>
                  <a:pt x="4574" y="982"/>
                  <a:pt x="3780" y="975"/>
                </a:cubicBezTo>
                <a:cubicBezTo>
                  <a:pt x="2986" y="968"/>
                  <a:pt x="1981" y="945"/>
                  <a:pt x="1376" y="930"/>
                </a:cubicBezTo>
                <a:cubicBezTo>
                  <a:pt x="771" y="915"/>
                  <a:pt x="302" y="1013"/>
                  <a:pt x="151" y="885"/>
                </a:cubicBezTo>
                <a:cubicBezTo>
                  <a:pt x="0" y="757"/>
                  <a:pt x="408" y="273"/>
                  <a:pt x="469" y="159"/>
                </a:cubicBezTo>
                <a:cubicBezTo>
                  <a:pt x="530" y="45"/>
                  <a:pt x="507" y="197"/>
                  <a:pt x="514" y="204"/>
                </a:cubicBezTo>
              </a:path>
            </a:pathLst>
          </a:custGeom>
          <a:solidFill>
            <a:srgbClr val="99CCFF"/>
          </a:solidFill>
          <a:ln w="952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6595" name="Picture 35" descr="Рисунок28"/>
          <p:cNvPicPr>
            <a:picLocks noChangeAspect="1" noChangeArrowheads="1"/>
          </p:cNvPicPr>
          <p:nvPr/>
        </p:nvPicPr>
        <p:blipFill>
          <a:blip r:embed="rId2" cstate="print"/>
          <a:srcRect t="10022" r="41518" b="-891"/>
          <a:stretch>
            <a:fillRect/>
          </a:stretch>
        </p:blipFill>
        <p:spPr bwMode="auto">
          <a:xfrm>
            <a:off x="8101013" y="4724400"/>
            <a:ext cx="1247775" cy="647700"/>
          </a:xfrm>
          <a:prstGeom prst="rect">
            <a:avLst/>
          </a:prstGeom>
          <a:noFill/>
        </p:spPr>
      </p:pic>
      <p:pic>
        <p:nvPicPr>
          <p:cNvPr id="66596" name="Picture 36" descr="Рисунок28"/>
          <p:cNvPicPr>
            <a:picLocks noChangeAspect="1" noChangeArrowheads="1"/>
          </p:cNvPicPr>
          <p:nvPr/>
        </p:nvPicPr>
        <p:blipFill>
          <a:blip r:embed="rId2" cstate="print"/>
          <a:srcRect l="51190" r="-2307" b="-891"/>
          <a:stretch>
            <a:fillRect/>
          </a:stretch>
        </p:blipFill>
        <p:spPr bwMode="auto">
          <a:xfrm>
            <a:off x="0" y="4724400"/>
            <a:ext cx="1090613" cy="719138"/>
          </a:xfrm>
          <a:prstGeom prst="rect">
            <a:avLst/>
          </a:prstGeom>
          <a:noFill/>
        </p:spPr>
      </p:pic>
      <p:sp>
        <p:nvSpPr>
          <p:cNvPr id="66597" name="Line 37"/>
          <p:cNvSpPr>
            <a:spLocks noChangeShapeType="1"/>
          </p:cNvSpPr>
          <p:nvPr/>
        </p:nvSpPr>
        <p:spPr bwMode="auto">
          <a:xfrm>
            <a:off x="971550" y="3860800"/>
            <a:ext cx="0" cy="2449513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66598" name="Picture 38" descr="sailbo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551689" flipH="1">
            <a:off x="-323850" y="4437063"/>
            <a:ext cx="2554288" cy="1885950"/>
          </a:xfrm>
          <a:prstGeom prst="rect">
            <a:avLst/>
          </a:prstGeom>
          <a:noFill/>
        </p:spPr>
      </p:pic>
      <p:pic>
        <p:nvPicPr>
          <p:cNvPr id="66599" name="Picture 39" descr="sailbo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8311">
            <a:off x="9144000" y="4508500"/>
            <a:ext cx="2554288" cy="1885950"/>
          </a:xfrm>
          <a:prstGeom prst="rect">
            <a:avLst/>
          </a:prstGeom>
          <a:noFill/>
        </p:spPr>
      </p:pic>
      <p:pic>
        <p:nvPicPr>
          <p:cNvPr id="66600" name="Picture 40" descr="sailbo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551689" flipH="1">
            <a:off x="-468313" y="4724400"/>
            <a:ext cx="2554288" cy="1885950"/>
          </a:xfrm>
          <a:prstGeom prst="rect">
            <a:avLst/>
          </a:prstGeom>
          <a:noFill/>
        </p:spPr>
      </p:pic>
      <p:pic>
        <p:nvPicPr>
          <p:cNvPr id="66601" name="Picture 41" descr="sailboa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8311">
            <a:off x="9144000" y="4797425"/>
            <a:ext cx="2554288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29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665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65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6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1.07309 -0.00093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665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6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 L 1.03385 0.01551 " pathEditMode="relative" rAng="0" ptsTypes="AA">
                                      <p:cBhvr>
                                        <p:cTn id="53" dur="5000" fill="hold"/>
                                        <p:tgtEl>
                                          <p:spTgt spid="666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" y="8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000"/>
                            </p:stCondLst>
                            <p:childTnLst>
                              <p:par>
                                <p:cTn id="5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09 -0.0199 L -1.03542 -0.01041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65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7" y="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55 0.01551 L -1.04288 0.04144 " pathEditMode="relative" rAng="0" ptsTypes="AA">
                                      <p:cBhvr>
                                        <p:cTn id="61" dur="5000" fill="hold"/>
                                        <p:tgtEl>
                                          <p:spTgt spid="666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7" y="13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 animBg="1"/>
      <p:bldP spid="66587" grpId="0" animBg="1"/>
      <p:bldP spid="66587" grpId="1" animBg="1"/>
      <p:bldP spid="665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0"/>
            <a:ext cx="8229600" cy="714375"/>
          </a:xfrm>
        </p:spPr>
        <p:txBody>
          <a:bodyPr/>
          <a:lstStyle/>
          <a:p>
            <a:r>
              <a:rPr lang="ru-RU" smtClean="0">
                <a:solidFill>
                  <a:srgbClr val="003300"/>
                </a:solidFill>
              </a:rPr>
              <a:t>Решение: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7250"/>
            <a:ext cx="8686800" cy="43830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000" b="1" smtClean="0"/>
              <a:t>Числа, кратные 3: 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3, 6, 9, 12, 15, 18, 21, 24, 27, 30, 33, 36, …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Числа, кратные 4: 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4, 8, 12, 16, 20, 24, 28, 32, 36, 40, …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Общие кратные чисел 3 и 4: 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12, 24, 36, …</a:t>
            </a:r>
          </a:p>
          <a:p>
            <a:pPr>
              <a:buFont typeface="Wingdings" pitchFamily="2" charset="2"/>
              <a:buNone/>
            </a:pPr>
            <a:r>
              <a:rPr lang="ru-RU" sz="4000" b="1" smtClean="0"/>
              <a:t>Наименьшее общее кратное – 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067175" y="3860800"/>
            <a:ext cx="1676400" cy="817563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 flipV="1">
            <a:off x="3995738" y="2636838"/>
            <a:ext cx="1766887" cy="3556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</a:rPr>
              <a:t>Найдите наименьшее общее кратное чисел</a:t>
            </a: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 rot="-427749">
            <a:off x="5724525" y="1341438"/>
            <a:ext cx="2160588" cy="201612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6150" name="Oval 6"/>
          <p:cNvSpPr>
            <a:spLocks noChangeArrowheads="1"/>
          </p:cNvSpPr>
          <p:nvPr/>
        </p:nvSpPr>
        <p:spPr bwMode="auto">
          <a:xfrm rot="539464">
            <a:off x="5795963" y="3789363"/>
            <a:ext cx="2159000" cy="1944687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 rot="-131490">
            <a:off x="2771775" y="2708275"/>
            <a:ext cx="1282700" cy="1441450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6152" name="Oval 8"/>
          <p:cNvSpPr>
            <a:spLocks noChangeArrowheads="1"/>
          </p:cNvSpPr>
          <p:nvPr/>
        </p:nvSpPr>
        <p:spPr bwMode="auto">
          <a:xfrm rot="-427749">
            <a:off x="1116013" y="2781300"/>
            <a:ext cx="1641475" cy="1584325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6187" name="Oval 43"/>
          <p:cNvSpPr>
            <a:spLocks noChangeArrowheads="1"/>
          </p:cNvSpPr>
          <p:nvPr/>
        </p:nvSpPr>
        <p:spPr bwMode="auto">
          <a:xfrm rot="-427749">
            <a:off x="1042988" y="2708275"/>
            <a:ext cx="1714500" cy="1646238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12</a:t>
            </a:r>
          </a:p>
        </p:txBody>
      </p:sp>
      <p:sp>
        <p:nvSpPr>
          <p:cNvPr id="8210" name="WordArt 44"/>
          <p:cNvSpPr>
            <a:spLocks noChangeArrowheads="1" noChangeShapeType="1" noTextEdit="1"/>
          </p:cNvSpPr>
          <p:nvPr/>
        </p:nvSpPr>
        <p:spPr bwMode="auto">
          <a:xfrm>
            <a:off x="857250" y="4214813"/>
            <a:ext cx="2055813" cy="99218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Наименьшее</a:t>
            </a:r>
          </a:p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общее кратное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nimBg="1"/>
      <p:bldP spid="6152" grpId="0" animBg="1"/>
      <p:bldP spid="615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4356100" y="3860800"/>
            <a:ext cx="1676400" cy="817563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3" name="Line 3"/>
          <p:cNvSpPr>
            <a:spLocks noChangeShapeType="1"/>
          </p:cNvSpPr>
          <p:nvPr/>
        </p:nvSpPr>
        <p:spPr bwMode="auto">
          <a:xfrm flipV="1">
            <a:off x="4356100" y="2565400"/>
            <a:ext cx="1766888" cy="355600"/>
          </a:xfrm>
          <a:prstGeom prst="line">
            <a:avLst/>
          </a:prstGeom>
          <a:noFill/>
          <a:ln w="5715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smtClean="0">
                <a:solidFill>
                  <a:srgbClr val="FF0000"/>
                </a:solidFill>
              </a:rPr>
              <a:t>Найдите наименьшее общее кратное чисел</a:t>
            </a:r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 rot="-427749">
            <a:off x="6084888" y="1557338"/>
            <a:ext cx="1655762" cy="1582737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 dirty="0">
                <a:solidFill>
                  <a:srgbClr val="0000FF"/>
                </a:solidFill>
              </a:rPr>
              <a:t>6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 rot="539464">
            <a:off x="6011863" y="3933825"/>
            <a:ext cx="2016125" cy="1870075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8</a:t>
            </a:r>
          </a:p>
        </p:txBody>
      </p:sp>
      <p:sp>
        <p:nvSpPr>
          <p:cNvPr id="5127" name="Oval 7"/>
          <p:cNvSpPr>
            <a:spLocks noChangeArrowheads="1"/>
          </p:cNvSpPr>
          <p:nvPr/>
        </p:nvSpPr>
        <p:spPr bwMode="auto">
          <a:xfrm rot="-131490">
            <a:off x="2700338" y="2636838"/>
            <a:ext cx="1800225" cy="1728787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 rot="-427749">
            <a:off x="1042988" y="2781300"/>
            <a:ext cx="1644650" cy="1674813"/>
          </a:xfrm>
          <a:prstGeom prst="ellipse">
            <a:avLst/>
          </a:prstGeom>
          <a:solidFill>
            <a:srgbClr val="FFFF99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600">
                <a:solidFill>
                  <a:srgbClr val="0000FF"/>
                </a:solidFill>
              </a:rPr>
              <a:t>?</a:t>
            </a:r>
          </a:p>
        </p:txBody>
      </p:sp>
      <p:sp>
        <p:nvSpPr>
          <p:cNvPr id="5163" name="Oval 43"/>
          <p:cNvSpPr>
            <a:spLocks noChangeArrowheads="1"/>
          </p:cNvSpPr>
          <p:nvPr/>
        </p:nvSpPr>
        <p:spPr bwMode="auto">
          <a:xfrm rot="-427749">
            <a:off x="1042988" y="2781300"/>
            <a:ext cx="1657350" cy="1728788"/>
          </a:xfrm>
          <a:prstGeom prst="ellipse">
            <a:avLst/>
          </a:prstGeom>
          <a:solidFill>
            <a:srgbClr val="FFFF99"/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ru-RU" sz="9600" dirty="0">
                <a:solidFill>
                  <a:srgbClr val="0000FF"/>
                </a:solidFill>
              </a:rPr>
              <a:t>24</a:t>
            </a:r>
          </a:p>
        </p:txBody>
      </p:sp>
      <p:sp>
        <p:nvSpPr>
          <p:cNvPr id="9234" name="WordArt 44"/>
          <p:cNvSpPr>
            <a:spLocks noChangeArrowheads="1" noChangeShapeType="1" noTextEdit="1"/>
          </p:cNvSpPr>
          <p:nvPr/>
        </p:nvSpPr>
        <p:spPr bwMode="auto">
          <a:xfrm>
            <a:off x="684213" y="4508500"/>
            <a:ext cx="1800225" cy="711200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Наименьшее</a:t>
            </a:r>
          </a:p>
          <a:p>
            <a:pPr algn="ctr"/>
            <a:r>
              <a:rPr lang="ru-RU" sz="2000" kern="1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общее кратное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8" grpId="0" animBg="1"/>
      <p:bldP spid="512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052513"/>
            <a:ext cx="7772400" cy="1470025"/>
          </a:xfrm>
        </p:spPr>
        <p:txBody>
          <a:bodyPr/>
          <a:lstStyle/>
          <a:p>
            <a:pPr eaLnBrk="1" hangingPunct="1"/>
            <a:r>
              <a:rPr lang="ru-RU" sz="6000" i="1" smtClean="0">
                <a:solidFill>
                  <a:srgbClr val="FF0000"/>
                </a:solidFill>
              </a:rPr>
              <a:t>Наименьшее общее кратное.</a:t>
            </a:r>
          </a:p>
        </p:txBody>
      </p:sp>
      <p:pic>
        <p:nvPicPr>
          <p:cNvPr id="2054" name="Picture 6" descr="1191269027_c41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098" y="4071942"/>
            <a:ext cx="1816566" cy="20208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244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354</TotalTime>
  <Words>595</Words>
  <Application>Microsoft Office PowerPoint</Application>
  <PresentationFormat>Экран (4:3)</PresentationFormat>
  <Paragraphs>162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Оформление по умолчанию</vt:lpstr>
      <vt:lpstr>Слайд 1</vt:lpstr>
      <vt:lpstr>Математический диктант</vt:lpstr>
      <vt:lpstr>Математический диктант</vt:lpstr>
      <vt:lpstr>Математический тренинг</vt:lpstr>
      <vt:lpstr>Слайд 5</vt:lpstr>
      <vt:lpstr>Решение:</vt:lpstr>
      <vt:lpstr>Найдите наименьшее общее кратное чисел</vt:lpstr>
      <vt:lpstr>Найдите наименьшее общее кратное чисел</vt:lpstr>
      <vt:lpstr>Наименьшее общее кратное.</vt:lpstr>
      <vt:lpstr>Определение НОК.</vt:lpstr>
      <vt:lpstr>Алгоритм нахождения наименьшего общего кратного нескольких натуральных чисел</vt:lpstr>
      <vt:lpstr>Слайд 12</vt:lpstr>
      <vt:lpstr>Слайд 13</vt:lpstr>
      <vt:lpstr>Слайд 14</vt:lpstr>
      <vt:lpstr>Найдите наименьшее общее кратное чисел</vt:lpstr>
      <vt:lpstr>Найдите наименьшее общее кратное чисел</vt:lpstr>
      <vt:lpstr>Слайд 17</vt:lpstr>
      <vt:lpstr>Реши задачу</vt:lpstr>
      <vt:lpstr>Слайд 19</vt:lpstr>
      <vt:lpstr>Слайд 20</vt:lpstr>
      <vt:lpstr>Итоги урока:</vt:lpstr>
      <vt:lpstr>Слайд 22</vt:lpstr>
      <vt:lpstr>Слайд 23</vt:lpstr>
      <vt:lpstr>Слайд 24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Наименьшее общее кратное.</dc:title>
  <dc:creator>Рита</dc:creator>
  <cp:lastModifiedBy>User</cp:lastModifiedBy>
  <cp:revision>61</cp:revision>
  <dcterms:created xsi:type="dcterms:W3CDTF">2011-09-24T13:48:49Z</dcterms:created>
  <dcterms:modified xsi:type="dcterms:W3CDTF">2015-03-24T04:45:56Z</dcterms:modified>
</cp:coreProperties>
</file>