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57" r:id="rId2"/>
    <p:sldId id="277" r:id="rId3"/>
    <p:sldId id="278" r:id="rId4"/>
    <p:sldId id="258" r:id="rId5"/>
    <p:sldId id="260" r:id="rId6"/>
    <p:sldId id="262" r:id="rId7"/>
    <p:sldId id="264" r:id="rId8"/>
    <p:sldId id="265" r:id="rId9"/>
    <p:sldId id="266" r:id="rId10"/>
    <p:sldId id="280" r:id="rId11"/>
    <p:sldId id="282" r:id="rId12"/>
    <p:sldId id="284" r:id="rId13"/>
    <p:sldId id="286" r:id="rId14"/>
    <p:sldId id="289" r:id="rId15"/>
    <p:sldId id="291" r:id="rId16"/>
    <p:sldId id="273" r:id="rId17"/>
    <p:sldId id="292" r:id="rId18"/>
    <p:sldId id="267" r:id="rId19"/>
    <p:sldId id="294" r:id="rId20"/>
    <p:sldId id="295" r:id="rId21"/>
    <p:sldId id="271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FF6FB-BD9A-4884-B766-9F47096A260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9E937-F5B8-4349-A75C-E54B9029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4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E937-F5B8-4349-A75C-E54B9029CC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1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C34D4B-389B-48F5-B4AB-6436947108B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3CD3B4-C1C0-4160-B0FC-4F79A901182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363743"/>
            <a:ext cx="8111245" cy="2981857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Реальные возможности 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формирования здорового образа жизни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		у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детей в детском саду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3074" name="Picture 2" descr="C:\Users\Люда\Desktop\д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9" y="2901111"/>
            <a:ext cx="3528392" cy="19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а\Desktop\здо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59" y="3068959"/>
            <a:ext cx="1774094" cy="1330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да\Desktop\дев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978" y="363743"/>
            <a:ext cx="1590732" cy="1193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юда\Desktop\здоров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513" y="4812322"/>
            <a:ext cx="1803974" cy="1352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Люда\Desktop\зим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5324508"/>
            <a:ext cx="1725571" cy="1294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37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143504" y="285728"/>
            <a:ext cx="2154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000066"/>
                </a:solidFill>
                <a:latin typeface="Georgia" pitchFamily="18" charset="0"/>
              </a:rPr>
              <a:t>МЕНЮ</a:t>
            </a:r>
            <a:endParaRPr lang="ru-RU" sz="4000" b="1" u="sng" dirty="0">
              <a:solidFill>
                <a:srgbClr val="000066"/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28"/>
          <a:ext cx="428628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1143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Завтрак </a:t>
                      </a:r>
                      <a:r>
                        <a:rPr lang="en-US" dirty="0" smtClean="0">
                          <a:latin typeface="Georgia" pitchFamily="18" charset="0"/>
                        </a:rPr>
                        <a:t>I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Выход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Запеканка из творога</a:t>
                      </a:r>
                    </a:p>
                    <a:p>
                      <a:r>
                        <a:rPr lang="ru-RU" dirty="0" smtClean="0"/>
                        <a:t>Каша жидкая</a:t>
                      </a:r>
                      <a:r>
                        <a:rPr lang="ru-RU" baseline="0" dirty="0" smtClean="0"/>
                        <a:t> на молоке  </a:t>
                      </a:r>
                      <a:r>
                        <a:rPr lang="ru-RU" sz="1200" baseline="0" dirty="0" smtClean="0"/>
                        <a:t>(манная)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 г</a:t>
                      </a:r>
                    </a:p>
                    <a:p>
                      <a:r>
                        <a:rPr lang="ru-RU" dirty="0" smtClean="0"/>
                        <a:t>200 </a:t>
                      </a:r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Соус абрикосовый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Чай с сахаром</a:t>
                      </a:r>
                    </a:p>
                    <a:p>
                      <a:r>
                        <a:rPr lang="ru-RU" dirty="0" smtClean="0"/>
                        <a:t>Чай с молоком с сахаром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r>
                        <a:rPr lang="ru-RU" baseline="0" dirty="0" smtClean="0"/>
                        <a:t> гр.</a:t>
                      </a:r>
                    </a:p>
                    <a:p>
                      <a:r>
                        <a:rPr lang="ru-RU" baseline="0" dirty="0" smtClean="0"/>
                        <a:t>200гр.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 из муки</a:t>
                      </a:r>
                      <a:r>
                        <a:rPr lang="ru-RU" baseline="0" dirty="0" smtClean="0"/>
                        <a:t> пшеничной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Сыр полутвердый</a:t>
                      </a:r>
                    </a:p>
                    <a:p>
                      <a:r>
                        <a:rPr lang="ru-RU" dirty="0" smtClean="0"/>
                        <a:t>Масло сливочное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гр.</a:t>
                      </a:r>
                    </a:p>
                    <a:p>
                      <a:r>
                        <a:rPr lang="ru-RU" dirty="0" smtClean="0"/>
                        <a:t>10гр.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28" y="4786322"/>
          <a:ext cx="321471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Завтрак </a:t>
                      </a:r>
                      <a:r>
                        <a:rPr lang="en-US" dirty="0" smtClean="0">
                          <a:latin typeface="Georgia" pitchFamily="18" charset="0"/>
                        </a:rPr>
                        <a:t>I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Выход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 питьевая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 </a:t>
                      </a:r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Банан</a:t>
                      </a:r>
                    </a:p>
                    <a:p>
                      <a:r>
                        <a:rPr lang="ru-RU" dirty="0" smtClean="0"/>
                        <a:t>Яблоко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 гр.</a:t>
                      </a:r>
                    </a:p>
                    <a:p>
                      <a:r>
                        <a:rPr lang="ru-RU" dirty="0" smtClean="0"/>
                        <a:t>80 гр.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000108"/>
            <a:ext cx="2060853" cy="1414460"/>
          </a:xfrm>
          <a:prstGeom prst="rect">
            <a:avLst/>
          </a:prstGeom>
        </p:spPr>
      </p:pic>
      <p:pic>
        <p:nvPicPr>
          <p:cNvPr id="8" name="Рисунок 7" descr="tea-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714620"/>
            <a:ext cx="1938334" cy="1938334"/>
          </a:xfrm>
          <a:prstGeom prst="rect">
            <a:avLst/>
          </a:prstGeom>
        </p:spPr>
      </p:pic>
      <p:pic>
        <p:nvPicPr>
          <p:cNvPr id="9" name="Рисунок 8" descr="скачанные файлы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929066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1264"/>
              </p:ext>
            </p:extLst>
          </p:nvPr>
        </p:nvGraphicFramePr>
        <p:xfrm>
          <a:off x="357158" y="214290"/>
          <a:ext cx="4643470" cy="46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966"/>
                <a:gridCol w="1285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Обед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Выход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Винегрет, Салат из моркови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Суп с клецками на бульоне</a:t>
                      </a:r>
                      <a:r>
                        <a:rPr lang="ru-RU" baseline="0" dirty="0" smtClean="0"/>
                        <a:t> из птицы</a:t>
                      </a:r>
                    </a:p>
                    <a:p>
                      <a:r>
                        <a:rPr lang="ru-RU" baseline="0" dirty="0" smtClean="0"/>
                        <a:t>Суп из овощей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 </a:t>
                      </a:r>
                      <a:r>
                        <a:rPr lang="ru-RU" dirty="0" err="1" smtClean="0"/>
                        <a:t>гр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190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Сухарики из</a:t>
                      </a:r>
                      <a:r>
                        <a:rPr lang="ru-RU" baseline="0" dirty="0" smtClean="0"/>
                        <a:t> хлеба пшеничного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Птица отварная</a:t>
                      </a:r>
                    </a:p>
                    <a:p>
                      <a:r>
                        <a:rPr lang="ru-RU" dirty="0" smtClean="0"/>
                        <a:t>Тефтели рыбные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 гр.</a:t>
                      </a:r>
                    </a:p>
                    <a:p>
                      <a:r>
                        <a:rPr lang="ru-RU" dirty="0" smtClean="0"/>
                        <a:t>70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Каша гречневая </a:t>
                      </a:r>
                    </a:p>
                    <a:p>
                      <a:r>
                        <a:rPr lang="ru-RU" dirty="0" smtClean="0"/>
                        <a:t>Картофель отварной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 гр.</a:t>
                      </a:r>
                    </a:p>
                    <a:p>
                      <a:r>
                        <a:rPr lang="ru-RU" dirty="0" smtClean="0"/>
                        <a:t>150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Компот из ягод </a:t>
                      </a:r>
                      <a:r>
                        <a:rPr lang="ru-RU" sz="1200" dirty="0" smtClean="0"/>
                        <a:t>(клюква, чернослива)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 из муки</a:t>
                      </a:r>
                      <a:r>
                        <a:rPr lang="ru-RU" baseline="0" dirty="0" smtClean="0"/>
                        <a:t> пшеничной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 </a:t>
                      </a:r>
                      <a:r>
                        <a:rPr lang="ru-RU" dirty="0" err="1" smtClean="0"/>
                        <a:t>ржано</a:t>
                      </a:r>
                      <a:r>
                        <a:rPr lang="ru-RU" dirty="0" smtClean="0"/>
                        <a:t> - пшеничный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baseline="0" dirty="0" smtClean="0"/>
                        <a:t> гр.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58378"/>
              </p:ext>
            </p:extLst>
          </p:nvPr>
        </p:nvGraphicFramePr>
        <p:xfrm>
          <a:off x="4857752" y="3429000"/>
          <a:ext cx="4119570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0715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Полдник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Выход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Пудинг манный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 </a:t>
                      </a:r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Соус молочный сладкий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Котлета мясная </a:t>
                      </a:r>
                      <a:r>
                        <a:rPr lang="ru-RU" sz="1200" dirty="0" smtClean="0"/>
                        <a:t>собственного производства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Каша гречневая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Пастила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Биойогурт</a:t>
                      </a:r>
                      <a:r>
                        <a:rPr lang="ru-RU" dirty="0" smtClean="0"/>
                        <a:t> фруктовый</a:t>
                      </a:r>
                    </a:p>
                    <a:p>
                      <a:r>
                        <a:rPr lang="ru-RU" dirty="0" smtClean="0"/>
                        <a:t>Кисель из ягод (</a:t>
                      </a:r>
                      <a:r>
                        <a:rPr lang="ru-RU" sz="1200" dirty="0" smtClean="0"/>
                        <a:t>смородина)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 гр.</a:t>
                      </a:r>
                    </a:p>
                    <a:p>
                      <a:r>
                        <a:rPr lang="ru-RU" dirty="0" smtClean="0"/>
                        <a:t>200 гр.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0107k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428736"/>
            <a:ext cx="1905000" cy="1905000"/>
          </a:xfrm>
          <a:prstGeom prst="rect">
            <a:avLst/>
          </a:prstGeom>
        </p:spPr>
      </p:pic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000240"/>
            <a:ext cx="1716721" cy="1285884"/>
          </a:xfrm>
          <a:prstGeom prst="rect">
            <a:avLst/>
          </a:prstGeom>
        </p:spPr>
      </p:pic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5229200"/>
            <a:ext cx="2050713" cy="1536055"/>
          </a:xfrm>
          <a:prstGeom prst="rect">
            <a:avLst/>
          </a:prstGeom>
        </p:spPr>
      </p:pic>
      <p:pic>
        <p:nvPicPr>
          <p:cNvPr id="7" name="Рисунок 6" descr="4306_original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672" y="285728"/>
            <a:ext cx="1970864" cy="1415080"/>
          </a:xfrm>
          <a:prstGeom prst="rect">
            <a:avLst/>
          </a:prstGeom>
        </p:spPr>
      </p:pic>
      <p:pic>
        <p:nvPicPr>
          <p:cNvPr id="8" name="Рисунок 7" descr="PR2013091811542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41168"/>
            <a:ext cx="2674935" cy="150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780" y="188640"/>
            <a:ext cx="6702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Georgia" pitchFamily="18" charset="0"/>
              </a:rPr>
              <a:t>Контроль при раздачи пищи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G:\DCIM\100MEDIA\IMAG07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03" y="1071546"/>
            <a:ext cx="3036997" cy="5072098"/>
          </a:xfrm>
          <a:prstGeom prst="rect">
            <a:avLst/>
          </a:prstGeom>
          <a:noFill/>
        </p:spPr>
      </p:pic>
      <p:pic>
        <p:nvPicPr>
          <p:cNvPr id="2051" name="Picture 3" descr="G:\DCIM\100MEDIA\IMAG07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3036997" cy="5072098"/>
          </a:xfrm>
          <a:prstGeom prst="rect">
            <a:avLst/>
          </a:prstGeom>
          <a:noFill/>
        </p:spPr>
      </p:pic>
      <p:pic>
        <p:nvPicPr>
          <p:cNvPr id="2052" name="Picture 4" descr="G:\DCIM\100MEDIA\IMAG07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1" y="1071546"/>
            <a:ext cx="3036997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5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85728"/>
            <a:ext cx="440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Constantia" pitchFamily="18" charset="0"/>
              </a:rPr>
              <a:t>Вопросы родителям</a:t>
            </a:r>
            <a:endParaRPr lang="ru-RU" sz="3600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979" y="1428736"/>
            <a:ext cx="89750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003300"/>
                </a:solidFill>
                <a:latin typeface="Constantia" pitchFamily="18" charset="0"/>
              </a:rPr>
              <a:t>По какому принципу  Вы отбираете продукты </a:t>
            </a:r>
          </a:p>
          <a:p>
            <a:pPr lvl="0" algn="ctr"/>
            <a:r>
              <a:rPr lang="ru-RU" sz="2800" b="1" i="1" dirty="0" smtClean="0">
                <a:solidFill>
                  <a:srgbClr val="003300"/>
                </a:solidFill>
                <a:latin typeface="Constantia" pitchFamily="18" charset="0"/>
              </a:rPr>
              <a:t>                       питания для детей;</a:t>
            </a:r>
          </a:p>
          <a:p>
            <a:pPr lvl="0" algn="ctr"/>
            <a:endParaRPr lang="ru-RU" sz="2800" b="1" dirty="0" smtClean="0">
              <a:solidFill>
                <a:srgbClr val="003300"/>
              </a:solidFill>
              <a:latin typeface="Constantia" pitchFamily="18" charset="0"/>
            </a:endParaRPr>
          </a:p>
          <a:p>
            <a:pPr lvl="0" algn="ctr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003300"/>
                </a:solidFill>
                <a:latin typeface="Constantia" pitchFamily="18" charset="0"/>
              </a:rPr>
              <a:t>По какому принципу Вы кормите детей;</a:t>
            </a:r>
          </a:p>
          <a:p>
            <a:pPr lvl="0" algn="ctr">
              <a:buFont typeface="Wingdings" pitchFamily="2" charset="2"/>
              <a:buChar char="§"/>
            </a:pPr>
            <a:endParaRPr lang="ru-RU" sz="2800" b="1" dirty="0" smtClean="0">
              <a:solidFill>
                <a:srgbClr val="003300"/>
              </a:solidFill>
              <a:latin typeface="Constantia" pitchFamily="18" charset="0"/>
            </a:endParaRPr>
          </a:p>
          <a:p>
            <a:pPr lvl="0" algn="ctr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003300"/>
                </a:solidFill>
                <a:latin typeface="Constantia" pitchFamily="18" charset="0"/>
              </a:rPr>
              <a:t>Какие у Вас есть особенности при организации </a:t>
            </a:r>
          </a:p>
          <a:p>
            <a:pPr lvl="0" algn="ctr"/>
            <a:r>
              <a:rPr lang="ru-RU" sz="2800" b="1" i="1" dirty="0" smtClean="0">
                <a:solidFill>
                  <a:srgbClr val="003300"/>
                </a:solidFill>
                <a:latin typeface="Constantia" pitchFamily="18" charset="0"/>
              </a:rPr>
              <a:t>питания детей, которые мы должны  знать;</a:t>
            </a:r>
            <a:endParaRPr lang="ru-RU" sz="2800" b="1" dirty="0" smtClean="0">
              <a:solidFill>
                <a:srgbClr val="00330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dirty="0">
              <a:solidFill>
                <a:srgbClr val="003300"/>
              </a:solidFill>
              <a:latin typeface="Constantia" pitchFamily="18" charset="0"/>
            </a:endParaRPr>
          </a:p>
        </p:txBody>
      </p:sp>
      <p:pic>
        <p:nvPicPr>
          <p:cNvPr id="4" name="Picture 2" descr="C:\Users\TOR\Desktop\Новая папка\IMG_20141126_0825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98" y="4509120"/>
            <a:ext cx="2160240" cy="21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Люда\Desktop\2014-11-21-1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58972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ети\odegda_v_raznye_sez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5415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H:\дети\odegda_v_raznye_sezon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92195"/>
            <a:ext cx="1944216" cy="25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4772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u="sng" dirty="0" smtClean="0">
                <a:solidFill>
                  <a:srgbClr val="C00000"/>
                </a:solidFill>
                <a:latin typeface="Constantia" pitchFamily="18" charset="0"/>
              </a:rPr>
              <a:t>Вопросы родителям</a:t>
            </a:r>
          </a:p>
          <a:p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874451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0066"/>
                </a:solidFill>
                <a:latin typeface="Constantia" pitchFamily="18" charset="0"/>
              </a:rPr>
              <a:t>Какие у Вас есть особенности ношения </a:t>
            </a:r>
          </a:p>
          <a:p>
            <a:pPr lvl="0">
              <a:lnSpc>
                <a:spcPct val="150000"/>
              </a:lnSpc>
            </a:pPr>
            <a:r>
              <a:rPr lang="ru-RU" sz="3200" b="1" i="1" dirty="0" smtClean="0">
                <a:solidFill>
                  <a:srgbClr val="000066"/>
                </a:solidFill>
                <a:latin typeface="Constantia" pitchFamily="18" charset="0"/>
              </a:rPr>
              <a:t>одежды детьми в детском саду;</a:t>
            </a:r>
          </a:p>
          <a:p>
            <a:pPr lvl="0">
              <a:lnSpc>
                <a:spcPct val="150000"/>
              </a:lnSpc>
            </a:pPr>
            <a:endParaRPr lang="ru-RU" sz="3200" b="1" dirty="0" smtClean="0">
              <a:solidFill>
                <a:srgbClr val="000066"/>
              </a:solidFill>
              <a:latin typeface="Constantia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0066"/>
                </a:solidFill>
                <a:latin typeface="Constantia" pitchFamily="18" charset="0"/>
              </a:rPr>
              <a:t>Что нам нужно сделать или делать, </a:t>
            </a:r>
          </a:p>
          <a:p>
            <a:pPr lvl="0">
              <a:lnSpc>
                <a:spcPct val="150000"/>
              </a:lnSpc>
            </a:pPr>
            <a:r>
              <a:rPr lang="ru-RU" sz="3200" b="1" i="1" dirty="0" smtClean="0">
                <a:solidFill>
                  <a:srgbClr val="000066"/>
                </a:solidFill>
                <a:latin typeface="Constantia" pitchFamily="18" charset="0"/>
              </a:rPr>
              <a:t>чтобы Вы не пропускали ни одного дня</a:t>
            </a:r>
          </a:p>
          <a:p>
            <a:pPr lvl="0">
              <a:lnSpc>
                <a:spcPct val="150000"/>
              </a:lnSpc>
            </a:pPr>
            <a:r>
              <a:rPr lang="ru-RU" sz="3200" b="1" i="1" dirty="0" smtClean="0">
                <a:solidFill>
                  <a:srgbClr val="000066"/>
                </a:solidFill>
                <a:latin typeface="Constantia" pitchFamily="18" charset="0"/>
              </a:rPr>
              <a:t> и приводили детей в детский сад.</a:t>
            </a:r>
            <a:endParaRPr lang="ru-RU" sz="3200" b="1" dirty="0" smtClean="0">
              <a:solidFill>
                <a:srgbClr val="000066"/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Движение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Головой </a:t>
            </a:r>
            <a:r>
              <a:rPr lang="ru-RU" sz="1600" dirty="0"/>
              <a:t>покрутим резво,</a:t>
            </a:r>
            <a:br>
              <a:rPr lang="ru-RU" sz="1600" dirty="0"/>
            </a:br>
            <a:r>
              <a:rPr lang="ru-RU" sz="1600" dirty="0"/>
              <a:t>Вправо-влево, вправо-влево.</a:t>
            </a:r>
            <a:br>
              <a:rPr lang="ru-RU" sz="1600" dirty="0"/>
            </a:br>
            <a:r>
              <a:rPr lang="ru-RU" sz="1600" dirty="0"/>
              <a:t>И попрыгаем на месте —</a:t>
            </a:r>
            <a:br>
              <a:rPr lang="ru-RU" sz="1600" dirty="0"/>
            </a:br>
            <a:r>
              <a:rPr lang="ru-RU" sz="1600" dirty="0"/>
              <a:t>Ноги врозь и ноги вместе</a:t>
            </a:r>
          </a:p>
        </p:txBody>
      </p:sp>
      <p:pic>
        <p:nvPicPr>
          <p:cNvPr id="5122" name="Picture 2" descr="C:\Users\Люда\Desktop\аттестация\1415367549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232248" cy="29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OR\Desktop\Новая папка\IMG_20141126_0810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627" y="2212016"/>
            <a:ext cx="3158814" cy="23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R\Desktop\Новая папка\IMG_20141126_0805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913" y="1700808"/>
            <a:ext cx="2494575" cy="18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1007362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Выше руки! шире плечи Раз, два, три-дыши ровнее.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От зарядки станешь крепче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Станешь крепче и сильнее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R\Desktop\IMG_20141128_103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" y="10106"/>
            <a:ext cx="3982462" cy="29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R\Desktop\P10402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88305" y="6813376"/>
            <a:ext cx="6102426" cy="40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R\Desktop\P10402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648" y="3623577"/>
            <a:ext cx="3935976" cy="261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R\Desktop\IMG_20141128_1039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4075" y="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58" y="4509120"/>
            <a:ext cx="1922133" cy="20162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9712" y="3429000"/>
            <a:ext cx="2382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Раз - подняться, потянуться,</a:t>
            </a:r>
            <a:br>
              <a:rPr lang="ru-RU" sz="1200" dirty="0"/>
            </a:br>
            <a:r>
              <a:rPr lang="ru-RU" sz="1200" dirty="0"/>
              <a:t>Два - нагнуться, разогнуться,</a:t>
            </a:r>
            <a:br>
              <a:rPr lang="ru-RU" sz="1200" dirty="0"/>
            </a:br>
            <a:r>
              <a:rPr lang="ru-RU" sz="1200" dirty="0"/>
              <a:t>Три - в ладоши, три хлопка,</a:t>
            </a:r>
            <a:br>
              <a:rPr lang="ru-RU" sz="1200" dirty="0"/>
            </a:br>
            <a:r>
              <a:rPr lang="ru-RU" sz="1200" dirty="0"/>
              <a:t>Головою три кивка.</a:t>
            </a:r>
            <a:br>
              <a:rPr lang="ru-RU" sz="1200" dirty="0"/>
            </a:br>
            <a:r>
              <a:rPr lang="ru-RU" sz="1200" dirty="0"/>
              <a:t>На четыре - руки шире,</a:t>
            </a:r>
            <a:br>
              <a:rPr lang="ru-RU" sz="1200" dirty="0"/>
            </a:br>
            <a:r>
              <a:rPr lang="ru-RU" sz="1200" dirty="0"/>
              <a:t>Пять - руками помахать,</a:t>
            </a:r>
            <a:br>
              <a:rPr lang="ru-RU" sz="1200" dirty="0"/>
            </a:br>
            <a:r>
              <a:rPr lang="ru-RU" sz="1200" dirty="0"/>
              <a:t>Шесть - на место тихо сесть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5976" y="692696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1600" dirty="0"/>
          </a:p>
        </p:txBody>
      </p:sp>
      <p:pic>
        <p:nvPicPr>
          <p:cNvPr id="9" name="Picture 6" descr="C:\Users\Люда\Desktop\аттестация\IMG_20141027_1136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0" y="454360"/>
            <a:ext cx="2718048" cy="20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OR\Desktop\IMG_20141126_1154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R\Desktop\IMG_20141001_1102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2934326" cy="3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Люда\Desktop\8934383_4b1c4573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160" cy="17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OR\Desktop\Новая папка\IMG_20141126_120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655" y="7144"/>
            <a:ext cx="3410346" cy="255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40152" y="2708921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Я бегом наслаждаюсь,</a:t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Бегу, бегу, бегу!</a:t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Земли едва касаюсь,</a:t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Как будто я лечу!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TOR\Desktop\IMG_20141126_1200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0" y="41910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R\Desktop\IMG_20141126_1159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615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Цель: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Ознакомление родителей с содержанием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основных образовательных характеристик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здорового образа жизни – питание, одежды, движения,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важной составляющей части организации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воспитательно-образовательной работы с детьми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в детском саду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Рисунок 3" descr="4a86cdb8f0d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356992"/>
            <a:ext cx="2016224" cy="3025092"/>
          </a:xfrm>
          <a:prstGeom prst="rect">
            <a:avLst/>
          </a:prstGeom>
        </p:spPr>
      </p:pic>
      <p:pic>
        <p:nvPicPr>
          <p:cNvPr id="5" name="Рисунок 4" descr="60e5d6241c8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29000"/>
            <a:ext cx="3857652" cy="27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6138"/>
            <a:ext cx="7892673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          Вопросы к родителям: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800" b="1" i="1" dirty="0" smtClean="0">
                <a:latin typeface="Constantia" pitchFamily="18" charset="0"/>
              </a:rPr>
              <a:t>По какому принципу Вы, родители, </a:t>
            </a:r>
          </a:p>
          <a:p>
            <a:pPr lvl="0" algn="ctr"/>
            <a:r>
              <a:rPr lang="ru-RU" sz="2800" b="1" i="1" dirty="0" smtClean="0">
                <a:latin typeface="Constantia" pitchFamily="18" charset="0"/>
              </a:rPr>
              <a:t>организуете двигательную </a:t>
            </a:r>
          </a:p>
          <a:p>
            <a:pPr lvl="0" algn="ctr"/>
            <a:r>
              <a:rPr lang="ru-RU" sz="2800" b="1" i="1" dirty="0" smtClean="0">
                <a:latin typeface="Constantia" pitchFamily="18" charset="0"/>
              </a:rPr>
              <a:t>активность своих детей;</a:t>
            </a:r>
          </a:p>
          <a:p>
            <a:pPr lvl="0" algn="ctr"/>
            <a:endParaRPr lang="ru-RU" sz="2800" b="1" dirty="0" smtClean="0">
              <a:latin typeface="Constantia" pitchFamily="18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2800" b="1" i="1" dirty="0" smtClean="0">
                <a:latin typeface="Constantia" pitchFamily="18" charset="0"/>
              </a:rPr>
              <a:t>Что, по-вашему, входит в двигательную </a:t>
            </a:r>
          </a:p>
          <a:p>
            <a:pPr lvl="0" algn="ctr"/>
            <a:r>
              <a:rPr lang="ru-RU" sz="2800" b="1" i="1" dirty="0" smtClean="0">
                <a:latin typeface="Constantia" pitchFamily="18" charset="0"/>
              </a:rPr>
              <a:t>активность. Можно ли движения, </a:t>
            </a:r>
          </a:p>
          <a:p>
            <a:pPr lvl="0" algn="ctr"/>
            <a:r>
              <a:rPr lang="ru-RU" sz="2800" b="1" i="1" dirty="0" smtClean="0">
                <a:latin typeface="Constantia" pitchFamily="18" charset="0"/>
              </a:rPr>
              <a:t>которые мы делаем в быту, </a:t>
            </a:r>
          </a:p>
          <a:p>
            <a:pPr lvl="0" algn="ctr"/>
            <a:r>
              <a:rPr lang="ru-RU" sz="2800" b="1" i="1" dirty="0" smtClean="0">
                <a:latin typeface="Constantia" pitchFamily="18" charset="0"/>
              </a:rPr>
              <a:t>считать двигательной активностью;</a:t>
            </a:r>
          </a:p>
          <a:p>
            <a:pPr lvl="0" algn="ctr"/>
            <a:endParaRPr lang="ru-RU" sz="2800" b="1" dirty="0" smtClean="0">
              <a:latin typeface="Constantia" pitchFamily="18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2800" b="1" i="1" dirty="0" smtClean="0">
                <a:latin typeface="Constantia" pitchFamily="18" charset="0"/>
              </a:rPr>
              <a:t>Достаточно ли для формирования </a:t>
            </a:r>
          </a:p>
          <a:p>
            <a:pPr lvl="0" algn="ctr"/>
            <a:r>
              <a:rPr lang="ru-RU" sz="2800" b="1" i="1" dirty="0" smtClean="0">
                <a:latin typeface="Constantia" pitchFamily="18" charset="0"/>
              </a:rPr>
              <a:t>здорового образа жизни, если мы будем </a:t>
            </a:r>
          </a:p>
          <a:p>
            <a:pPr lvl="0" algn="ctr"/>
            <a:r>
              <a:rPr lang="ru-RU" sz="2800" b="1" i="1" dirty="0" smtClean="0">
                <a:latin typeface="Constantia" pitchFamily="18" charset="0"/>
              </a:rPr>
              <a:t>давать детям только </a:t>
            </a:r>
          </a:p>
          <a:p>
            <a:pPr lvl="0" algn="ctr"/>
            <a:r>
              <a:rPr lang="ru-RU" sz="2800" b="1" i="1" dirty="0" smtClean="0">
                <a:latin typeface="Constantia" pitchFamily="18" charset="0"/>
              </a:rPr>
              <a:t>интеллектуальные знания;</a:t>
            </a:r>
            <a:endParaRPr lang="ru-RU" sz="2800" b="1" dirty="0" smtClean="0">
              <a:latin typeface="Constantia" pitchFamily="18" charset="0"/>
            </a:endParaRPr>
          </a:p>
          <a:p>
            <a:endParaRPr lang="ru-RU" sz="32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835696" y="2420888"/>
            <a:ext cx="1368152" cy="4320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Октябрь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684535"/>
              </p:ext>
            </p:extLst>
          </p:nvPr>
        </p:nvGraphicFramePr>
        <p:xfrm>
          <a:off x="323528" y="2924944"/>
          <a:ext cx="820891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86011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Детодни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Кол-во </a:t>
                      </a:r>
                      <a:r>
                        <a:rPr lang="ru-RU" sz="1400" dirty="0" err="1" smtClean="0"/>
                        <a:t>отсут.детей</a:t>
                      </a:r>
                      <a:r>
                        <a:rPr lang="ru-RU" sz="1400" dirty="0" smtClean="0"/>
                        <a:t> по болезни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Другие причины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Общая заболеваемость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здоровья</a:t>
                      </a:r>
                      <a:endParaRPr lang="ru-RU" sz="1400" dirty="0"/>
                    </a:p>
                  </a:txBody>
                  <a:tcPr/>
                </a:tc>
              </a:tr>
              <a:tr h="436029">
                <a:tc>
                  <a:txBody>
                    <a:bodyPr/>
                    <a:lstStyle/>
                    <a:p>
                      <a:r>
                        <a:rPr lang="ru-RU" dirty="0" smtClean="0"/>
                        <a:t>644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8-77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122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77:28=2,75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20*100:28=71,42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484602"/>
              </p:ext>
            </p:extLst>
          </p:nvPr>
        </p:nvGraphicFramePr>
        <p:xfrm>
          <a:off x="359533" y="908720"/>
          <a:ext cx="795688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376"/>
                <a:gridCol w="1712681"/>
                <a:gridCol w="1439471"/>
                <a:gridCol w="1621980"/>
                <a:gridCol w="1591376"/>
              </a:tblGrid>
              <a:tr h="87294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детодни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Кол-во </a:t>
                      </a:r>
                      <a:r>
                        <a:rPr lang="ru-RU" sz="1400" dirty="0" err="1" smtClean="0"/>
                        <a:t>отсут.по</a:t>
                      </a:r>
                      <a:r>
                        <a:rPr lang="ru-RU" sz="1400" dirty="0" smtClean="0"/>
                        <a:t> болезни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Другие причины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Общая заболеваемость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 здоровья</a:t>
                      </a:r>
                      <a:endParaRPr lang="ru-RU" dirty="0"/>
                    </a:p>
                  </a:txBody>
                  <a:tcPr/>
                </a:tc>
              </a:tr>
              <a:tr h="423197">
                <a:tc>
                  <a:txBody>
                    <a:bodyPr/>
                    <a:lstStyle/>
                    <a:p>
                      <a:r>
                        <a:rPr lang="ru-RU" dirty="0" smtClean="0"/>
                        <a:t>616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7-63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171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63:28=2,25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19*100:28=67,86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58933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Сентябрь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74352"/>
              </p:ext>
            </p:extLst>
          </p:nvPr>
        </p:nvGraphicFramePr>
        <p:xfrm>
          <a:off x="251520" y="5085184"/>
          <a:ext cx="860676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352"/>
                <a:gridCol w="1721352"/>
                <a:gridCol w="1721352"/>
                <a:gridCol w="1721352"/>
                <a:gridCol w="1721352"/>
              </a:tblGrid>
              <a:tr h="4514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Georgia" pitchFamily="18" charset="0"/>
                        </a:rPr>
                        <a:t>Дето</a:t>
                      </a:r>
                      <a:r>
                        <a:rPr lang="ru-RU" sz="1200" baseline="0" dirty="0" err="1" smtClean="0">
                          <a:latin typeface="Georgia" pitchFamily="18" charset="0"/>
                        </a:rPr>
                        <a:t>дни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Кол-во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Georgia" pitchFamily="18" charset="0"/>
                        </a:rPr>
                        <a:t>отсут-их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детей по болезни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Другие причины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Общая заболеваемость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Индекс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здоровья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7179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504</a:t>
                      </a:r>
                      <a:endParaRPr lang="ru-RU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itchFamily="18" charset="0"/>
                        </a:rPr>
                        <a:t>9 –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72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дня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73 дня</a:t>
                      </a:r>
                      <a:endParaRPr lang="ru-RU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72: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28 </a:t>
                      </a:r>
                      <a:r>
                        <a:rPr lang="ru-RU" sz="1600" b="1" baseline="0" dirty="0" smtClean="0">
                          <a:latin typeface="Georgia" pitchFamily="18" charset="0"/>
                        </a:rPr>
                        <a:t>=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2,57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itchFamily="18" charset="0"/>
                        </a:rPr>
                        <a:t>19 д</a:t>
                      </a:r>
                      <a:r>
                        <a:rPr lang="ru-RU" sz="1600" b="0" baseline="0" dirty="0" smtClean="0">
                          <a:latin typeface="Georgia" pitchFamily="18" charset="0"/>
                        </a:rPr>
                        <a:t> * 100: 28 </a:t>
                      </a:r>
                      <a:r>
                        <a:rPr lang="ru-RU" sz="1600" b="1" baseline="0" dirty="0" smtClean="0">
                          <a:latin typeface="Georgia" pitchFamily="18" charset="0"/>
                        </a:rPr>
                        <a:t>=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68%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8186" y="45618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Ноябрь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214290"/>
            <a:ext cx="38779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Таблицы заболеваемости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6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1.vesti.ru/p/o_6550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285860"/>
            <a:ext cx="867295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 "Я не боюсь еще и еще повторить: забота о здоровье –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это важнейший труд воспитателей. От жизнерадостности,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бодрости детей зависит их духовная жизнь, мировоззрение,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 умственное развитие, прочность знаний, вера в свои силы". </a:t>
            </a:r>
          </a:p>
          <a:p>
            <a:pPr algn="r"/>
            <a:endParaRPr lang="ru-RU" sz="2800" dirty="0" smtClean="0"/>
          </a:p>
          <a:p>
            <a:pPr algn="r"/>
            <a:r>
              <a:rPr lang="ru-RU" sz="2800" dirty="0" smtClean="0"/>
              <a:t>В.А. Сухомлинский</a:t>
            </a:r>
            <a:endParaRPr lang="ru-RU" sz="28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60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62068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"Здоровье — это вершина, 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которую должен каждый покорить сам"</a:t>
            </a:r>
          </a:p>
        </p:txBody>
      </p:sp>
      <p:pic>
        <p:nvPicPr>
          <p:cNvPr id="4" name="Picture 2" descr="http://vanila.ru/system/images/contents/207/original/perm-lfk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799"/>
            <a:ext cx="5184576" cy="388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8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04088"/>
            <a:ext cx="7283151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66"/>
                </a:solidFill>
                <a:latin typeface="Georgia" pitchFamily="18" charset="0"/>
              </a:rPr>
              <a:t>Результаты родительского собрания,</a:t>
            </a:r>
            <a:br>
              <a:rPr lang="ru-RU" sz="2800" b="1" dirty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800" b="1" dirty="0">
                <a:solidFill>
                  <a:srgbClr val="000066"/>
                </a:solidFill>
                <a:latin typeface="Georgia" pitchFamily="18" charset="0"/>
              </a:rPr>
              <a:t> которое состоялось </a:t>
            </a:r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в октябре </a:t>
            </a:r>
            <a:r>
              <a:rPr lang="ru-RU" sz="2800" b="1" dirty="0">
                <a:solidFill>
                  <a:srgbClr val="000066"/>
                </a:solidFill>
                <a:latin typeface="Georgia" pitchFamily="18" charset="0"/>
              </a:rPr>
              <a:t>2014 г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ЗОЖ включает в себя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Питание </a:t>
            </a:r>
            <a:r>
              <a:rPr lang="ru-RU" dirty="0" smtClean="0">
                <a:solidFill>
                  <a:srgbClr val="FF0000"/>
                </a:solidFill>
              </a:rPr>
              <a:t>7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Прогулки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9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Одежда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Режим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2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Закаливание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2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Проветривание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2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Гигиена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1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Эмоциональный настрой </a:t>
            </a:r>
            <a:r>
              <a:rPr lang="ru-RU" dirty="0" smtClean="0">
                <a:solidFill>
                  <a:srgbClr val="00B050"/>
                </a:solidFill>
              </a:rPr>
              <a:t>2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Двигательная активность </a:t>
            </a:r>
            <a:r>
              <a:rPr lang="ru-RU" dirty="0" smtClean="0">
                <a:solidFill>
                  <a:srgbClr val="00B050"/>
                </a:solidFill>
              </a:rPr>
              <a:t>3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Ограниченное присутствие детей с признаками ОРЗ </a:t>
            </a:r>
            <a:r>
              <a:rPr lang="ru-RU" dirty="0" smtClean="0">
                <a:solidFill>
                  <a:srgbClr val="00B050"/>
                </a:solidFill>
              </a:rPr>
              <a:t>1</a:t>
            </a:r>
          </a:p>
          <a:p>
            <a:endParaRPr lang="ru-RU" dirty="0"/>
          </a:p>
        </p:txBody>
      </p:sp>
      <p:pic>
        <p:nvPicPr>
          <p:cNvPr id="4099" name="Picture 3" descr="C:\Users\Люда\Desktop\п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929" y="2492897"/>
            <a:ext cx="375474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Диаграмма предпочтения родителей группы №2 по выявлению образовательных характеристик в рамках выполнения годовых задач.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2722577"/>
            <a:ext cx="5688633" cy="363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Люда\Desktop\род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1728192" cy="13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да\Desktop\вел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321633"/>
            <a:ext cx="1877265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992888" cy="122413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Итоги по здоровому образу жизни в детском саду</a:t>
            </a:r>
            <a:br>
              <a:rPr lang="ru-RU" sz="31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Питание</a:t>
            </a:r>
          </a:p>
          <a:p>
            <a:r>
              <a:rPr lang="ru-RU" dirty="0" smtClean="0"/>
              <a:t>Одежда</a:t>
            </a:r>
          </a:p>
          <a:p>
            <a:r>
              <a:rPr lang="ru-RU" dirty="0" smtClean="0"/>
              <a:t>Движение</a:t>
            </a:r>
          </a:p>
        </p:txBody>
      </p:sp>
      <p:pic>
        <p:nvPicPr>
          <p:cNvPr id="3074" name="Picture 2" descr="C:\Users\Люда\Desktop\круг стол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048231" cy="32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73050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Начинаем разговор </a:t>
            </a:r>
            <a:br>
              <a:rPr lang="ru-RU" dirty="0"/>
            </a:br>
            <a:r>
              <a:rPr lang="ru-RU" dirty="0"/>
              <a:t>О правильном питании.</a:t>
            </a:r>
            <a:br>
              <a:rPr lang="ru-RU" dirty="0"/>
            </a:br>
            <a:r>
              <a:rPr lang="ru-RU" dirty="0"/>
              <a:t>Представляем уникальный </a:t>
            </a:r>
            <a:br>
              <a:rPr lang="ru-RU" dirty="0"/>
            </a:br>
            <a:r>
              <a:rPr lang="ru-RU" dirty="0"/>
              <a:t>Курс образовательный. </a:t>
            </a:r>
          </a:p>
        </p:txBody>
      </p:sp>
    </p:spTree>
    <p:extLst>
      <p:ext uri="{BB962C8B-B14F-4D97-AF65-F5344CB8AC3E}">
        <p14:creationId xmlns:p14="http://schemas.microsoft.com/office/powerpoint/2010/main" val="3961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02" y="-3710"/>
            <a:ext cx="9107998" cy="69611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5040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Набор натуральных </a:t>
            </a:r>
            <a:r>
              <a:rPr lang="ru-RU" sz="2400" b="1" dirty="0">
                <a:solidFill>
                  <a:schemeClr val="tx1"/>
                </a:solidFill>
              </a:rPr>
              <a:t>продуктов, которые используются в 20 дневном меню 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575871"/>
              </p:ext>
            </p:extLst>
          </p:nvPr>
        </p:nvGraphicFramePr>
        <p:xfrm>
          <a:off x="179512" y="957966"/>
          <a:ext cx="2956764" cy="1512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083"/>
                <a:gridCol w="2635681"/>
              </a:tblGrid>
              <a:tr h="227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Мясные продукты</a:t>
                      </a:r>
                      <a:r>
                        <a:rPr lang="ru-RU" sz="1000" dirty="0" smtClean="0">
                          <a:effectLst/>
                        </a:rPr>
                        <a:t>                                                                              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Мясо кур (грудка) </a:t>
                      </a:r>
                      <a:r>
                        <a:rPr lang="ru-RU" sz="1000" b="1" dirty="0" smtClean="0">
                          <a:effectLst/>
                        </a:rPr>
                        <a:t>с/м                                          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227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Мясо индейки (грудка) с/м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227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Мясо говядина (котлетная часть) с/м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377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Мясо говядины (тазобедренная часть) с/м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227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Печень говяжья с/м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05955"/>
              </p:ext>
            </p:extLst>
          </p:nvPr>
        </p:nvGraphicFramePr>
        <p:xfrm>
          <a:off x="323528" y="3179698"/>
          <a:ext cx="2520281" cy="2932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83"/>
                <a:gridCol w="2246598"/>
              </a:tblGrid>
              <a:tr h="1912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  </a:t>
                      </a:r>
                      <a:r>
                        <a:rPr lang="ru-RU" sz="1200" dirty="0">
                          <a:solidFill>
                            <a:srgbClr val="FFC000"/>
                          </a:solidFill>
                          <a:effectLst/>
                        </a:rPr>
                        <a:t>Молочные </a:t>
                      </a: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продукты                                          </a:t>
                      </a:r>
                      <a:endParaRPr lang="ru-RU" sz="12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Масло сливочное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382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Масло сливочное шт. (10 г)  на бутерброды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Молоко 3,2%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Молоко сгущенное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Сметана 15%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Сыр 45%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Творог 5% - 9%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42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Творожок детский (50 г) – </a:t>
                      </a:r>
                      <a:r>
                        <a:rPr lang="ru-RU" sz="1200" b="1" u="sng" dirty="0">
                          <a:effectLst/>
                        </a:rPr>
                        <a:t>для яслей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382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lnB w="127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Биойогурт фруктовый питьевой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382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Ряженка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61076"/>
              </p:ext>
            </p:extLst>
          </p:nvPr>
        </p:nvGraphicFramePr>
        <p:xfrm>
          <a:off x="5580112" y="1196752"/>
          <a:ext cx="2232506" cy="891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33"/>
                <a:gridCol w="1990073"/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</a:t>
                      </a:r>
                      <a:r>
                        <a:rPr lang="ru-RU" sz="1200" dirty="0">
                          <a:solidFill>
                            <a:srgbClr val="FFC000"/>
                          </a:solidFill>
                          <a:effectLst/>
                        </a:rPr>
                        <a:t>Рыбные продукты</a:t>
                      </a:r>
                      <a:endParaRPr lang="ru-RU" sz="12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Рыба филе Трески без кости с/м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Сельдь с/с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93502"/>
              </p:ext>
            </p:extLst>
          </p:nvPr>
        </p:nvGraphicFramePr>
        <p:xfrm>
          <a:off x="5436096" y="3428844"/>
          <a:ext cx="2304256" cy="2771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24"/>
                <a:gridCol w="2054032"/>
              </a:tblGrid>
              <a:tr h="1680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effectLst/>
                        </a:rPr>
                        <a:t>Крупы</a:t>
                      </a:r>
                      <a:r>
                        <a:rPr lang="ru-RU" sz="1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endParaRPr lang="ru-RU" sz="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Горох колотый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Макаронные изделия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Крупа манная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Крупа перловая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Крупа рисовая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Крупа гречневая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Крупа пшено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Крупа геркулесовая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Фасоль сухая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327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Мука пшеничная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327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Сахар – песок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327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Соль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pic>
        <p:nvPicPr>
          <p:cNvPr id="2049" name="Picture 1" descr="C:\Users\Люда\Desktop\круп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703" y="4077072"/>
            <a:ext cx="222744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юда\Desktop\рыьба - копия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775" y="1786057"/>
            <a:ext cx="2106713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да\Desktop\dc91560a3d5c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18002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Люда\Desktop\творог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216" y="497717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юда\Desktop\мол прод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216" y="3154210"/>
            <a:ext cx="1908154" cy="19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Люда\Desktop\сгущ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336" y="4977172"/>
            <a:ext cx="1113896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631555"/>
              </p:ext>
            </p:extLst>
          </p:nvPr>
        </p:nvGraphicFramePr>
        <p:xfrm>
          <a:off x="323528" y="708701"/>
          <a:ext cx="2885518" cy="1224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344"/>
                <a:gridCol w="2572174"/>
              </a:tblGrid>
              <a:tr h="2412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Фрукты свежие</a:t>
                      </a: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                                   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Апельсины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213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Бананы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2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Груши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2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Яблоки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2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Лимон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55788"/>
              </p:ext>
            </p:extLst>
          </p:nvPr>
        </p:nvGraphicFramePr>
        <p:xfrm>
          <a:off x="251520" y="2348879"/>
          <a:ext cx="2880320" cy="2138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417"/>
                <a:gridCol w="2584903"/>
              </a:tblGrid>
              <a:tr h="166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Овощи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свежие</a:t>
                      </a: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                                                    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Помидоры свежие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5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Огурцы свежие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6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Лук зеленый свежий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5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Капуста Пекинская (Салат Китайский)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6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Картофель свежий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6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Капуста белокочанная свежая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5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Капуста краснокочанная </a:t>
                      </a:r>
                      <a:r>
                        <a:rPr lang="ru-RU" sz="1000" b="1" dirty="0" smtClean="0">
                          <a:effectLst/>
                        </a:rPr>
                        <a:t>свежая                                                      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5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Лук репчатый свежий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5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Морковь свежая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5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Свекла свежая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66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Чеснок свежий </a:t>
                      </a:r>
                      <a:r>
                        <a:rPr lang="ru-RU" sz="1000" b="1" dirty="0" smtClean="0">
                          <a:effectLst/>
                        </a:rPr>
                        <a:t>                                                                                            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18568"/>
              </p:ext>
            </p:extLst>
          </p:nvPr>
        </p:nvGraphicFramePr>
        <p:xfrm>
          <a:off x="4879210" y="5081939"/>
          <a:ext cx="2088232" cy="942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141"/>
                <a:gridCol w="1779091"/>
              </a:tblGrid>
              <a:tr h="1440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  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Сухофрукты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Шиповник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74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Чернослив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8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Курага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8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Изюм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00758"/>
              </p:ext>
            </p:extLst>
          </p:nvPr>
        </p:nvGraphicFramePr>
        <p:xfrm>
          <a:off x="251521" y="5013177"/>
          <a:ext cx="1728192" cy="465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603"/>
                <a:gridCol w="1392589"/>
              </a:tblGrid>
              <a:tr h="1766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     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Яйцо</a:t>
                      </a: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Яйцо диетическое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44652"/>
              </p:ext>
            </p:extLst>
          </p:nvPr>
        </p:nvGraphicFramePr>
        <p:xfrm>
          <a:off x="4817907" y="1361453"/>
          <a:ext cx="3096344" cy="2146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239"/>
                <a:gridCol w="2760105"/>
              </a:tblGrid>
              <a:tr h="215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Прочие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Чай черный весовой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Какао – порошок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349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Напиток кофейный цикорий растворимый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Напиток кофейный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Повидло (джем)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Зефир (20г)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Пастила (20г)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Мармелад (10г)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19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Печенье (20г)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pic>
        <p:nvPicPr>
          <p:cNvPr id="4099" name="Picture 3" descr="C:\Users\Люда\Desktop\овощи свеж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9" y="3442663"/>
            <a:ext cx="1911800" cy="142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юда\Desktop\0_81c94_1529389c_X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028" y="764704"/>
            <a:ext cx="1872209" cy="14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Люда\Desktop\рыьба - копия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1589374" cy="12683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Люда\Desktop\90188247_4086257_suhofruk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024" y="4869160"/>
            <a:ext cx="19807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Люда\Desktop\102950942_0_8b870_111cdb8a_X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831424"/>
            <a:ext cx="1643942" cy="13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Люда\Desktop\10527077_marmelad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2145308"/>
            <a:ext cx="799307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Люда\Desktop\bucurianew041212_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346" y="3645024"/>
            <a:ext cx="1018863" cy="8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756" y="13744"/>
            <a:ext cx="9153856" cy="68442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Люда\Desktop\ка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23751">
            <a:off x="400174" y="2624312"/>
            <a:ext cx="1528276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Люда\Desktop\tradeboard16azfy_im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5018">
            <a:off x="3352854" y="4490057"/>
            <a:ext cx="2131197" cy="1961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677967"/>
              </p:ext>
            </p:extLst>
          </p:nvPr>
        </p:nvGraphicFramePr>
        <p:xfrm>
          <a:off x="539552" y="908720"/>
          <a:ext cx="3456384" cy="1584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/>
              </a:tblGrid>
              <a:tr h="321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Овощи замороженные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</a:tr>
              <a:tr h="261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Горошек зеленый б/з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    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1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Капуста брюссельская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б/з      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Капуста цветная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б/з                  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Кабачки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б/з            4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Шпинат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б/з             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31844"/>
              </p:ext>
            </p:extLst>
          </p:nvPr>
        </p:nvGraphicFramePr>
        <p:xfrm>
          <a:off x="4644008" y="3284983"/>
          <a:ext cx="3888432" cy="1341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/>
              </a:tblGrid>
              <a:tr h="358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              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Продукты консервированные 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/>
                    </a:solidFill>
                  </a:tcPr>
                </a:tc>
              </a:tr>
              <a:tr h="336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Огурцы консервированные (без уксуса)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Горошек зеленый консервированный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Кукуруза консервированная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1" name="Picture 1" descr="C:\Users\Люда\Desktop\shutterstock_6922879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4916">
            <a:off x="1863417" y="1844632"/>
            <a:ext cx="2168493" cy="172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да\Desktop\0816d7599478ebe4d721025ba0c0cd2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73" y="972300"/>
            <a:ext cx="2088232" cy="14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Люда\Desktop\thumb800x600x1x16777215_6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3327">
            <a:off x="6840964" y="4675179"/>
            <a:ext cx="1501374" cy="1591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855</TotalTime>
  <Words>879</Words>
  <Application>Microsoft Office PowerPoint</Application>
  <PresentationFormat>Экран (4:3)</PresentationFormat>
  <Paragraphs>312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Реальные возможности  формирования здорового образа жизни   у детей в детском саду   </vt:lpstr>
      <vt:lpstr>Презентация PowerPoint</vt:lpstr>
      <vt:lpstr>Презентация PowerPoint</vt:lpstr>
      <vt:lpstr>Результаты родительского собрания,  которое состоялось в октябре 2014 г</vt:lpstr>
      <vt:lpstr>Диаграмма предпочтения родителей группы №2 по выявлению образовательных характеристик в рамках выполнения годовых задач.</vt:lpstr>
      <vt:lpstr>Итоги по здоровому образу жизни в детском саду   </vt:lpstr>
      <vt:lpstr>Набор натуральных продуктов, которые используются в 20 дневном меню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Движение Головой покрутим резво, Вправо-влево, вправо-влево. И попрыгаем на месте — Ноги врозь и ноги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Октябрь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 Формирование Здорового   Образа Жизни </dc:title>
  <dc:creator>Люда</dc:creator>
  <cp:lastModifiedBy>RePack by Diakov</cp:lastModifiedBy>
  <cp:revision>111</cp:revision>
  <dcterms:created xsi:type="dcterms:W3CDTF">2014-11-18T12:59:12Z</dcterms:created>
  <dcterms:modified xsi:type="dcterms:W3CDTF">2016-03-14T16:44:47Z</dcterms:modified>
</cp:coreProperties>
</file>