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1" r:id="rId3"/>
    <p:sldId id="262" r:id="rId4"/>
    <p:sldId id="258" r:id="rId5"/>
    <p:sldId id="259" r:id="rId6"/>
    <p:sldId id="260" r:id="rId7"/>
    <p:sldId id="263" r:id="rId8"/>
    <p:sldId id="264" r:id="rId9"/>
    <p:sldId id="265" r:id="rId10"/>
    <p:sldId id="266" r:id="rId11"/>
    <p:sldId id="267" r:id="rId12"/>
    <p:sldId id="269" r:id="rId13"/>
    <p:sldId id="268" r:id="rId14"/>
    <p:sldId id="270" r:id="rId15"/>
    <p:sldId id="272" r:id="rId16"/>
    <p:sldId id="271" r:id="rId17"/>
    <p:sldId id="273" r:id="rId18"/>
  </p:sldIdLst>
  <p:sldSz cx="9144000" cy="6858000" type="screen4x3"/>
  <p:notesSz cx="6858000" cy="9144000"/>
  <p:custDataLst>
    <p:tags r:id="rId19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>
        <p:scale>
          <a:sx n="90" d="100"/>
          <a:sy n="90" d="100"/>
        </p:scale>
        <p:origin x="-1013" y="24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8F4EB-427A-4119-A756-C1022532D5CE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58780-5958-4F58-8E5B-C49D0A873F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2690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8F4EB-427A-4119-A756-C1022532D5CE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58780-5958-4F58-8E5B-C49D0A873F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56674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8F4EB-427A-4119-A756-C1022532D5CE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58780-5958-4F58-8E5B-C49D0A873F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041249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8F4EB-427A-4119-A756-C1022532D5CE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58780-5958-4F58-8E5B-C49D0A873F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8F4EB-427A-4119-A756-C1022532D5CE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58780-5958-4F58-8E5B-C49D0A873F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8F4EB-427A-4119-A756-C1022532D5CE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58780-5958-4F58-8E5B-C49D0A873F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8F4EB-427A-4119-A756-C1022532D5CE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58780-5958-4F58-8E5B-C49D0A873F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8F4EB-427A-4119-A756-C1022532D5CE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58780-5958-4F58-8E5B-C49D0A873F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8F4EB-427A-4119-A756-C1022532D5CE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58780-5958-4F58-8E5B-C49D0A873F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8F4EB-427A-4119-A756-C1022532D5CE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58780-5958-4F58-8E5B-C49D0A873F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8F4EB-427A-4119-A756-C1022532D5CE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58780-5958-4F58-8E5B-C49D0A873F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8F4EB-427A-4119-A756-C1022532D5CE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58780-5958-4F58-8E5B-C49D0A873F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13040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8F4EB-427A-4119-A756-C1022532D5CE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58780-5958-4F58-8E5B-C49D0A873F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8F4EB-427A-4119-A756-C1022532D5CE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58780-5958-4F58-8E5B-C49D0A873F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8F4EB-427A-4119-A756-C1022532D5CE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58780-5958-4F58-8E5B-C49D0A873F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8F4EB-427A-4119-A756-C1022532D5CE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58780-5958-4F58-8E5B-C49D0A873F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97819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8F4EB-427A-4119-A756-C1022532D5CE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58780-5958-4F58-8E5B-C49D0A873F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04819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8F4EB-427A-4119-A756-C1022532D5CE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58780-5958-4F58-8E5B-C49D0A873F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91558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8F4EB-427A-4119-A756-C1022532D5CE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58780-5958-4F58-8E5B-C49D0A873F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3999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8F4EB-427A-4119-A756-C1022532D5CE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58780-5958-4F58-8E5B-C49D0A873F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72772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8F4EB-427A-4119-A756-C1022532D5CE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58780-5958-4F58-8E5B-C49D0A873F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13645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8F4EB-427A-4119-A756-C1022532D5CE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58780-5958-4F58-8E5B-C49D0A873F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439739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38F4EB-427A-4119-A756-C1022532D5CE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058780-5958-4F58-8E5B-C49D0A873F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18188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38F4EB-427A-4119-A756-C1022532D5CE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058780-5958-4F58-8E5B-C49D0A873FC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4%D0%B0%D0%B9%D0%BB:Frans_Hals_-_Portret_van_Ren%C3%A9_Descartes.jpg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«Дорогу осилит идущий, а математику — мыслящий»</a:t>
            </a:r>
            <a:endParaRPr lang="ru-RU" b="1" dirty="0">
              <a:ln w="1905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4" descr="http://e-science.sources.ru/sites/default/files/chem_terms/12/0102010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733574"/>
            <a:ext cx="5124424" cy="5124426"/>
          </a:xfrm>
          <a:prstGeom prst="rect">
            <a:avLst/>
          </a:prstGeom>
          <a:noFill/>
        </p:spPr>
      </p:pic>
      <p:pic>
        <p:nvPicPr>
          <p:cNvPr id="36866" name="Picture 2" descr="Изображение">
            <a:hlinkClick r:id="rId3" tooltip="Изображение"/>
          </p:cNvPr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292080" y="476672"/>
            <a:ext cx="3275532" cy="400506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508104" y="4365104"/>
            <a:ext cx="28467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Рене Декарт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692696"/>
            <a:ext cx="7481407" cy="923330"/>
          </a:xfrm>
          <a:prstGeom prst="rect">
            <a:avLst/>
          </a:prstGeom>
          <a:ln w="31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Координатная плоскость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2" cstate="screen"/>
          <a:srcRect l="17322" r="19385"/>
          <a:stretch>
            <a:fillRect/>
          </a:stretch>
        </p:blipFill>
        <p:spPr bwMode="auto">
          <a:xfrm>
            <a:off x="900113" y="188913"/>
            <a:ext cx="7993062" cy="6208712"/>
          </a:xfrm>
          <a:prstGeom prst="rect">
            <a:avLst/>
          </a:prstGeom>
          <a:noFill/>
        </p:spPr>
      </p:pic>
      <p:sp>
        <p:nvSpPr>
          <p:cNvPr id="37892" name="Line 4"/>
          <p:cNvSpPr>
            <a:spLocks noChangeShapeType="1"/>
          </p:cNvSpPr>
          <p:nvPr/>
        </p:nvSpPr>
        <p:spPr bwMode="auto">
          <a:xfrm>
            <a:off x="1116013" y="3284538"/>
            <a:ext cx="7416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7893" name="Line 5"/>
          <p:cNvSpPr>
            <a:spLocks noChangeShapeType="1"/>
          </p:cNvSpPr>
          <p:nvPr/>
        </p:nvSpPr>
        <p:spPr bwMode="auto">
          <a:xfrm flipV="1">
            <a:off x="4643438" y="404813"/>
            <a:ext cx="0" cy="58324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4859338" y="3284538"/>
            <a:ext cx="298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1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5219700" y="3284538"/>
            <a:ext cx="298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2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896" name="Text Box 8"/>
          <p:cNvSpPr txBox="1">
            <a:spLocks noChangeArrowheads="1"/>
          </p:cNvSpPr>
          <p:nvPr/>
        </p:nvSpPr>
        <p:spPr bwMode="auto">
          <a:xfrm>
            <a:off x="5651500" y="3284538"/>
            <a:ext cx="298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3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897" name="Text Box 9"/>
          <p:cNvSpPr txBox="1">
            <a:spLocks noChangeArrowheads="1"/>
          </p:cNvSpPr>
          <p:nvPr/>
        </p:nvSpPr>
        <p:spPr bwMode="auto">
          <a:xfrm>
            <a:off x="6011863" y="3284538"/>
            <a:ext cx="298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4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898" name="Text Box 10"/>
          <p:cNvSpPr txBox="1">
            <a:spLocks noChangeArrowheads="1"/>
          </p:cNvSpPr>
          <p:nvPr/>
        </p:nvSpPr>
        <p:spPr bwMode="auto">
          <a:xfrm>
            <a:off x="6443663" y="3284538"/>
            <a:ext cx="298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5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899" name="Text Box 11"/>
          <p:cNvSpPr txBox="1">
            <a:spLocks noChangeArrowheads="1"/>
          </p:cNvSpPr>
          <p:nvPr/>
        </p:nvSpPr>
        <p:spPr bwMode="auto">
          <a:xfrm>
            <a:off x="6804025" y="3284538"/>
            <a:ext cx="298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6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900" name="Text Box 12"/>
          <p:cNvSpPr txBox="1">
            <a:spLocks noChangeArrowheads="1"/>
          </p:cNvSpPr>
          <p:nvPr/>
        </p:nvSpPr>
        <p:spPr bwMode="auto">
          <a:xfrm>
            <a:off x="7164388" y="3284538"/>
            <a:ext cx="298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7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901" name="Text Box 13"/>
          <p:cNvSpPr txBox="1">
            <a:spLocks noChangeArrowheads="1"/>
          </p:cNvSpPr>
          <p:nvPr/>
        </p:nvSpPr>
        <p:spPr bwMode="auto">
          <a:xfrm>
            <a:off x="7596188" y="3284538"/>
            <a:ext cx="298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8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902" name="Text Box 14"/>
          <p:cNvSpPr txBox="1">
            <a:spLocks noChangeArrowheads="1"/>
          </p:cNvSpPr>
          <p:nvPr/>
        </p:nvSpPr>
        <p:spPr bwMode="auto">
          <a:xfrm>
            <a:off x="1331913" y="3284538"/>
            <a:ext cx="374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-8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903" name="Text Box 15"/>
          <p:cNvSpPr txBox="1">
            <a:spLocks noChangeArrowheads="1"/>
          </p:cNvSpPr>
          <p:nvPr/>
        </p:nvSpPr>
        <p:spPr bwMode="auto">
          <a:xfrm>
            <a:off x="1692275" y="3284538"/>
            <a:ext cx="374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-7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904" name="Text Box 16"/>
          <p:cNvSpPr txBox="1">
            <a:spLocks noChangeArrowheads="1"/>
          </p:cNvSpPr>
          <p:nvPr/>
        </p:nvSpPr>
        <p:spPr bwMode="auto">
          <a:xfrm>
            <a:off x="2124075" y="3284538"/>
            <a:ext cx="374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-6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905" name="Text Box 17"/>
          <p:cNvSpPr txBox="1">
            <a:spLocks noChangeArrowheads="1"/>
          </p:cNvSpPr>
          <p:nvPr/>
        </p:nvSpPr>
        <p:spPr bwMode="auto">
          <a:xfrm>
            <a:off x="2484438" y="3284538"/>
            <a:ext cx="374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-5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906" name="Text Box 18"/>
          <p:cNvSpPr txBox="1">
            <a:spLocks noChangeArrowheads="1"/>
          </p:cNvSpPr>
          <p:nvPr/>
        </p:nvSpPr>
        <p:spPr bwMode="auto">
          <a:xfrm>
            <a:off x="2916238" y="3284538"/>
            <a:ext cx="374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-4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907" name="Text Box 19"/>
          <p:cNvSpPr txBox="1">
            <a:spLocks noChangeArrowheads="1"/>
          </p:cNvSpPr>
          <p:nvPr/>
        </p:nvSpPr>
        <p:spPr bwMode="auto">
          <a:xfrm>
            <a:off x="3276600" y="3284538"/>
            <a:ext cx="374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-3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908" name="Text Box 20"/>
          <p:cNvSpPr txBox="1">
            <a:spLocks noChangeArrowheads="1"/>
          </p:cNvSpPr>
          <p:nvPr/>
        </p:nvSpPr>
        <p:spPr bwMode="auto">
          <a:xfrm>
            <a:off x="3636963" y="3284538"/>
            <a:ext cx="374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-2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909" name="Text Box 21"/>
          <p:cNvSpPr txBox="1">
            <a:spLocks noChangeArrowheads="1"/>
          </p:cNvSpPr>
          <p:nvPr/>
        </p:nvSpPr>
        <p:spPr bwMode="auto">
          <a:xfrm>
            <a:off x="4068763" y="3284538"/>
            <a:ext cx="374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-1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910" name="Text Box 22"/>
          <p:cNvSpPr txBox="1">
            <a:spLocks noChangeArrowheads="1"/>
          </p:cNvSpPr>
          <p:nvPr/>
        </p:nvSpPr>
        <p:spPr bwMode="auto">
          <a:xfrm>
            <a:off x="4643438" y="2708275"/>
            <a:ext cx="298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1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911" name="Text Box 23"/>
          <p:cNvSpPr txBox="1">
            <a:spLocks noChangeArrowheads="1"/>
          </p:cNvSpPr>
          <p:nvPr/>
        </p:nvSpPr>
        <p:spPr bwMode="auto">
          <a:xfrm>
            <a:off x="4643438" y="2349500"/>
            <a:ext cx="298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2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912" name="Text Box 24"/>
          <p:cNvSpPr txBox="1">
            <a:spLocks noChangeArrowheads="1"/>
          </p:cNvSpPr>
          <p:nvPr/>
        </p:nvSpPr>
        <p:spPr bwMode="auto">
          <a:xfrm>
            <a:off x="4643438" y="1989138"/>
            <a:ext cx="298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3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913" name="Text Box 25"/>
          <p:cNvSpPr txBox="1">
            <a:spLocks noChangeArrowheads="1"/>
          </p:cNvSpPr>
          <p:nvPr/>
        </p:nvSpPr>
        <p:spPr bwMode="auto">
          <a:xfrm>
            <a:off x="4643438" y="1557338"/>
            <a:ext cx="298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4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914" name="Text Box 26"/>
          <p:cNvSpPr txBox="1">
            <a:spLocks noChangeArrowheads="1"/>
          </p:cNvSpPr>
          <p:nvPr/>
        </p:nvSpPr>
        <p:spPr bwMode="auto">
          <a:xfrm>
            <a:off x="4643438" y="1196975"/>
            <a:ext cx="298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5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915" name="Text Box 27"/>
          <p:cNvSpPr txBox="1">
            <a:spLocks noChangeArrowheads="1"/>
          </p:cNvSpPr>
          <p:nvPr/>
        </p:nvSpPr>
        <p:spPr bwMode="auto">
          <a:xfrm>
            <a:off x="4643438" y="765175"/>
            <a:ext cx="298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6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916" name="Text Box 28"/>
          <p:cNvSpPr txBox="1">
            <a:spLocks noChangeArrowheads="1"/>
          </p:cNvSpPr>
          <p:nvPr/>
        </p:nvSpPr>
        <p:spPr bwMode="auto">
          <a:xfrm>
            <a:off x="4284663" y="5443538"/>
            <a:ext cx="374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-6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917" name="Text Box 29"/>
          <p:cNvSpPr txBox="1">
            <a:spLocks noChangeArrowheads="1"/>
          </p:cNvSpPr>
          <p:nvPr/>
        </p:nvSpPr>
        <p:spPr bwMode="auto">
          <a:xfrm>
            <a:off x="4284663" y="5084763"/>
            <a:ext cx="374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-5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918" name="Text Box 30"/>
          <p:cNvSpPr txBox="1">
            <a:spLocks noChangeArrowheads="1"/>
          </p:cNvSpPr>
          <p:nvPr/>
        </p:nvSpPr>
        <p:spPr bwMode="auto">
          <a:xfrm>
            <a:off x="4284663" y="4652963"/>
            <a:ext cx="374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-4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919" name="Text Box 31"/>
          <p:cNvSpPr txBox="1">
            <a:spLocks noChangeArrowheads="1"/>
          </p:cNvSpPr>
          <p:nvPr/>
        </p:nvSpPr>
        <p:spPr bwMode="auto">
          <a:xfrm>
            <a:off x="4284663" y="4292600"/>
            <a:ext cx="374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-3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920" name="Text Box 32"/>
          <p:cNvSpPr txBox="1">
            <a:spLocks noChangeArrowheads="1"/>
          </p:cNvSpPr>
          <p:nvPr/>
        </p:nvSpPr>
        <p:spPr bwMode="auto">
          <a:xfrm>
            <a:off x="4284663" y="3932238"/>
            <a:ext cx="374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-2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921" name="Text Box 33"/>
          <p:cNvSpPr txBox="1">
            <a:spLocks noChangeArrowheads="1"/>
          </p:cNvSpPr>
          <p:nvPr/>
        </p:nvSpPr>
        <p:spPr bwMode="auto">
          <a:xfrm>
            <a:off x="4284663" y="3500438"/>
            <a:ext cx="374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-1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922" name="Text Box 34"/>
          <p:cNvSpPr txBox="1">
            <a:spLocks noChangeArrowheads="1"/>
          </p:cNvSpPr>
          <p:nvPr/>
        </p:nvSpPr>
        <p:spPr bwMode="auto">
          <a:xfrm>
            <a:off x="4284663" y="5805488"/>
            <a:ext cx="374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-7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923" name="Text Box 35"/>
          <p:cNvSpPr txBox="1">
            <a:spLocks noChangeArrowheads="1"/>
          </p:cNvSpPr>
          <p:nvPr/>
        </p:nvSpPr>
        <p:spPr bwMode="auto">
          <a:xfrm>
            <a:off x="4356100" y="2997200"/>
            <a:ext cx="298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0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924" name="AutoShape 36"/>
          <p:cNvSpPr>
            <a:spLocks noChangeArrowheads="1"/>
          </p:cNvSpPr>
          <p:nvPr/>
        </p:nvSpPr>
        <p:spPr bwMode="auto">
          <a:xfrm flipV="1">
            <a:off x="4572000" y="3213100"/>
            <a:ext cx="142875" cy="142875"/>
          </a:xfrm>
          <a:prstGeom prst="flowChartConnector">
            <a:avLst/>
          </a:prstGeom>
          <a:solidFill>
            <a:srgbClr val="9966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7925" name="Text Box 37"/>
          <p:cNvSpPr txBox="1">
            <a:spLocks noChangeArrowheads="1"/>
          </p:cNvSpPr>
          <p:nvPr/>
        </p:nvSpPr>
        <p:spPr bwMode="auto">
          <a:xfrm>
            <a:off x="8316913" y="3357563"/>
            <a:ext cx="336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Х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926" name="Text Box 38"/>
          <p:cNvSpPr txBox="1">
            <a:spLocks noChangeArrowheads="1"/>
          </p:cNvSpPr>
          <p:nvPr/>
        </p:nvSpPr>
        <p:spPr bwMode="auto">
          <a:xfrm>
            <a:off x="4284663" y="404813"/>
            <a:ext cx="323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Y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927" name="Text Box 39"/>
          <p:cNvSpPr txBox="1">
            <a:spLocks noChangeArrowheads="1"/>
          </p:cNvSpPr>
          <p:nvPr/>
        </p:nvSpPr>
        <p:spPr bwMode="auto">
          <a:xfrm>
            <a:off x="7956550" y="3284538"/>
            <a:ext cx="298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9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928" name="Text Box 40"/>
          <p:cNvSpPr txBox="1">
            <a:spLocks noChangeArrowheads="1"/>
          </p:cNvSpPr>
          <p:nvPr/>
        </p:nvSpPr>
        <p:spPr bwMode="auto">
          <a:xfrm>
            <a:off x="4643438" y="404813"/>
            <a:ext cx="298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7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929" name="AutoShape 41"/>
          <p:cNvSpPr>
            <a:spLocks noChangeArrowheads="1"/>
          </p:cNvSpPr>
          <p:nvPr/>
        </p:nvSpPr>
        <p:spPr bwMode="auto">
          <a:xfrm flipV="1">
            <a:off x="2987675" y="1268760"/>
            <a:ext cx="142875" cy="142875"/>
          </a:xfrm>
          <a:prstGeom prst="flowChartConnector">
            <a:avLst/>
          </a:prstGeom>
          <a:solidFill>
            <a:srgbClr val="9966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7930" name="AutoShape 42"/>
          <p:cNvSpPr>
            <a:spLocks noChangeArrowheads="1"/>
          </p:cNvSpPr>
          <p:nvPr/>
        </p:nvSpPr>
        <p:spPr bwMode="auto">
          <a:xfrm flipV="1">
            <a:off x="5724525" y="908050"/>
            <a:ext cx="142875" cy="142875"/>
          </a:xfrm>
          <a:prstGeom prst="flowChartConnector">
            <a:avLst/>
          </a:prstGeom>
          <a:solidFill>
            <a:srgbClr val="9966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7931" name="AutoShape 43"/>
          <p:cNvSpPr>
            <a:spLocks noChangeArrowheads="1"/>
          </p:cNvSpPr>
          <p:nvPr/>
        </p:nvSpPr>
        <p:spPr bwMode="auto">
          <a:xfrm flipV="1">
            <a:off x="1476375" y="4797425"/>
            <a:ext cx="142875" cy="142875"/>
          </a:xfrm>
          <a:prstGeom prst="flowChartConnector">
            <a:avLst/>
          </a:prstGeom>
          <a:solidFill>
            <a:srgbClr val="9966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7934" name="AutoShape 46"/>
          <p:cNvSpPr>
            <a:spLocks noChangeArrowheads="1"/>
          </p:cNvSpPr>
          <p:nvPr/>
        </p:nvSpPr>
        <p:spPr bwMode="auto">
          <a:xfrm flipV="1">
            <a:off x="4572000" y="5157788"/>
            <a:ext cx="142875" cy="142875"/>
          </a:xfrm>
          <a:prstGeom prst="flowChartConnector">
            <a:avLst/>
          </a:prstGeom>
          <a:solidFill>
            <a:srgbClr val="9966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7935" name="AutoShape 47"/>
          <p:cNvSpPr>
            <a:spLocks noChangeArrowheads="1"/>
          </p:cNvSpPr>
          <p:nvPr/>
        </p:nvSpPr>
        <p:spPr bwMode="auto">
          <a:xfrm flipV="1">
            <a:off x="6877050" y="3213100"/>
            <a:ext cx="142875" cy="142875"/>
          </a:xfrm>
          <a:prstGeom prst="flowChartConnector">
            <a:avLst/>
          </a:prstGeom>
          <a:solidFill>
            <a:srgbClr val="9966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7936" name="Text Box 48"/>
          <p:cNvSpPr txBox="1">
            <a:spLocks noChangeArrowheads="1"/>
          </p:cNvSpPr>
          <p:nvPr/>
        </p:nvSpPr>
        <p:spPr bwMode="auto">
          <a:xfrm>
            <a:off x="5580063" y="476250"/>
            <a:ext cx="4413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937" name="Text Box 49"/>
          <p:cNvSpPr txBox="1">
            <a:spLocks noChangeArrowheads="1"/>
          </p:cNvSpPr>
          <p:nvPr/>
        </p:nvSpPr>
        <p:spPr bwMode="auto">
          <a:xfrm>
            <a:off x="2843213" y="836712"/>
            <a:ext cx="4206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В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938" name="Text Box 50"/>
          <p:cNvSpPr txBox="1">
            <a:spLocks noChangeArrowheads="1"/>
          </p:cNvSpPr>
          <p:nvPr/>
        </p:nvSpPr>
        <p:spPr bwMode="auto">
          <a:xfrm>
            <a:off x="1258888" y="4868863"/>
            <a:ext cx="4413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С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941" name="Text Box 53"/>
          <p:cNvSpPr txBox="1">
            <a:spLocks noChangeArrowheads="1"/>
          </p:cNvSpPr>
          <p:nvPr/>
        </p:nvSpPr>
        <p:spPr bwMode="auto">
          <a:xfrm>
            <a:off x="6732588" y="2708275"/>
            <a:ext cx="4016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F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942" name="Text Box 54"/>
          <p:cNvSpPr txBox="1">
            <a:spLocks noChangeArrowheads="1"/>
          </p:cNvSpPr>
          <p:nvPr/>
        </p:nvSpPr>
        <p:spPr bwMode="auto">
          <a:xfrm>
            <a:off x="4716463" y="4941888"/>
            <a:ext cx="4603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H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943" name="Line 55"/>
          <p:cNvSpPr>
            <a:spLocks noChangeShapeType="1"/>
          </p:cNvSpPr>
          <p:nvPr/>
        </p:nvSpPr>
        <p:spPr bwMode="auto">
          <a:xfrm>
            <a:off x="5795963" y="1052513"/>
            <a:ext cx="0" cy="2232025"/>
          </a:xfrm>
          <a:prstGeom prst="lin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7944" name="Line 56"/>
          <p:cNvSpPr>
            <a:spLocks noChangeShapeType="1"/>
          </p:cNvSpPr>
          <p:nvPr/>
        </p:nvSpPr>
        <p:spPr bwMode="auto">
          <a:xfrm flipH="1">
            <a:off x="4643438" y="980728"/>
            <a:ext cx="1081087" cy="0"/>
          </a:xfrm>
          <a:prstGeom prst="lin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7945" name="Text Box 57"/>
          <p:cNvSpPr txBox="1">
            <a:spLocks noChangeArrowheads="1"/>
          </p:cNvSpPr>
          <p:nvPr/>
        </p:nvSpPr>
        <p:spPr bwMode="auto">
          <a:xfrm>
            <a:off x="5940425" y="476250"/>
            <a:ext cx="8763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(3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;6)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946" name="Line 58"/>
          <p:cNvSpPr>
            <a:spLocks noChangeShapeType="1"/>
          </p:cNvSpPr>
          <p:nvPr/>
        </p:nvSpPr>
        <p:spPr bwMode="auto">
          <a:xfrm>
            <a:off x="3059113" y="1484313"/>
            <a:ext cx="0" cy="1800225"/>
          </a:xfrm>
          <a:prstGeom prst="lin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7947" name="Line 59"/>
          <p:cNvSpPr>
            <a:spLocks noChangeShapeType="1"/>
          </p:cNvSpPr>
          <p:nvPr/>
        </p:nvSpPr>
        <p:spPr bwMode="auto">
          <a:xfrm>
            <a:off x="1547813" y="3284538"/>
            <a:ext cx="0" cy="1512887"/>
          </a:xfrm>
          <a:prstGeom prst="lin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7949" name="Line 61"/>
          <p:cNvSpPr>
            <a:spLocks noChangeShapeType="1"/>
          </p:cNvSpPr>
          <p:nvPr/>
        </p:nvSpPr>
        <p:spPr bwMode="auto">
          <a:xfrm flipH="1">
            <a:off x="3132138" y="1340768"/>
            <a:ext cx="1511300" cy="0"/>
          </a:xfrm>
          <a:prstGeom prst="lin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7950" name="Line 62"/>
          <p:cNvSpPr>
            <a:spLocks noChangeShapeType="1"/>
          </p:cNvSpPr>
          <p:nvPr/>
        </p:nvSpPr>
        <p:spPr bwMode="auto">
          <a:xfrm flipH="1">
            <a:off x="1619250" y="4868863"/>
            <a:ext cx="3024188" cy="0"/>
          </a:xfrm>
          <a:prstGeom prst="lin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7952" name="Text Box 64"/>
          <p:cNvSpPr txBox="1">
            <a:spLocks noChangeArrowheads="1"/>
          </p:cNvSpPr>
          <p:nvPr/>
        </p:nvSpPr>
        <p:spPr bwMode="auto">
          <a:xfrm>
            <a:off x="3072581" y="821655"/>
            <a:ext cx="9953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(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-4;5)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953" name="Text Box 65"/>
          <p:cNvSpPr txBox="1">
            <a:spLocks noChangeArrowheads="1"/>
          </p:cNvSpPr>
          <p:nvPr/>
        </p:nvSpPr>
        <p:spPr bwMode="auto">
          <a:xfrm>
            <a:off x="1619250" y="4868863"/>
            <a:ext cx="11144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(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-8;-4)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956" name="Text Box 68"/>
          <p:cNvSpPr txBox="1">
            <a:spLocks noChangeArrowheads="1"/>
          </p:cNvSpPr>
          <p:nvPr/>
        </p:nvSpPr>
        <p:spPr bwMode="auto">
          <a:xfrm>
            <a:off x="7092950" y="2708275"/>
            <a:ext cx="8763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(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6;0)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957" name="Text Box 69"/>
          <p:cNvSpPr txBox="1">
            <a:spLocks noChangeArrowheads="1"/>
          </p:cNvSpPr>
          <p:nvPr/>
        </p:nvSpPr>
        <p:spPr bwMode="auto">
          <a:xfrm>
            <a:off x="5076825" y="4941888"/>
            <a:ext cx="9953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(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0;-5)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Line 61"/>
          <p:cNvSpPr>
            <a:spLocks noChangeShapeType="1"/>
          </p:cNvSpPr>
          <p:nvPr/>
        </p:nvSpPr>
        <p:spPr bwMode="auto">
          <a:xfrm flipH="1">
            <a:off x="4572000" y="3284984"/>
            <a:ext cx="2304256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" name="Line 58"/>
          <p:cNvSpPr>
            <a:spLocks noChangeShapeType="1"/>
          </p:cNvSpPr>
          <p:nvPr/>
        </p:nvSpPr>
        <p:spPr bwMode="auto">
          <a:xfrm>
            <a:off x="4644008" y="3140968"/>
            <a:ext cx="0" cy="2016224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7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37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7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7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7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7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7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37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37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37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29" grpId="0" animBg="1"/>
      <p:bldP spid="37930" grpId="0" animBg="1"/>
      <p:bldP spid="37931" grpId="0" animBg="1"/>
      <p:bldP spid="37934" grpId="0" animBg="1"/>
      <p:bldP spid="37935" grpId="0" animBg="1"/>
      <p:bldP spid="37936" grpId="0"/>
      <p:bldP spid="37937" grpId="0"/>
      <p:bldP spid="37938" grpId="0"/>
      <p:bldP spid="37941" grpId="0"/>
      <p:bldP spid="37942" grpId="0"/>
      <p:bldP spid="37943" grpId="0" animBg="1"/>
      <p:bldP spid="37944" grpId="0" animBg="1"/>
      <p:bldP spid="37945" grpId="0"/>
      <p:bldP spid="37946" grpId="0" animBg="1"/>
      <p:bldP spid="37947" grpId="0" animBg="1"/>
      <p:bldP spid="37949" grpId="0" animBg="1"/>
      <p:bldP spid="37950" grpId="0" animBg="1"/>
      <p:bldP spid="37952" grpId="0"/>
      <p:bldP spid="37953" grpId="0"/>
      <p:bldP spid="37956" grpId="0"/>
      <p:bldP spid="37957" grpId="0"/>
      <p:bldP spid="70" grpId="0" animBg="1"/>
      <p:bldP spid="7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screen"/>
          <a:srcRect l="17322" r="19385"/>
          <a:stretch>
            <a:fillRect/>
          </a:stretch>
        </p:blipFill>
        <p:spPr bwMode="auto">
          <a:xfrm>
            <a:off x="900113" y="211138"/>
            <a:ext cx="7993062" cy="6208712"/>
          </a:xfrm>
          <a:prstGeom prst="rect">
            <a:avLst/>
          </a:prstGeom>
          <a:noFill/>
        </p:spPr>
      </p:pic>
      <p:sp>
        <p:nvSpPr>
          <p:cNvPr id="38915" name="Line 3"/>
          <p:cNvSpPr>
            <a:spLocks noChangeShapeType="1"/>
          </p:cNvSpPr>
          <p:nvPr/>
        </p:nvSpPr>
        <p:spPr bwMode="auto">
          <a:xfrm>
            <a:off x="1116013" y="3284538"/>
            <a:ext cx="7416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916" name="Line 4"/>
          <p:cNvSpPr>
            <a:spLocks noChangeShapeType="1"/>
          </p:cNvSpPr>
          <p:nvPr/>
        </p:nvSpPr>
        <p:spPr bwMode="auto">
          <a:xfrm flipV="1">
            <a:off x="4643438" y="404813"/>
            <a:ext cx="0" cy="58324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4859338" y="3284538"/>
            <a:ext cx="298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1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5219700" y="3284538"/>
            <a:ext cx="298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2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5651500" y="3284538"/>
            <a:ext cx="298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3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920" name="Text Box 8"/>
          <p:cNvSpPr txBox="1">
            <a:spLocks noChangeArrowheads="1"/>
          </p:cNvSpPr>
          <p:nvPr/>
        </p:nvSpPr>
        <p:spPr bwMode="auto">
          <a:xfrm>
            <a:off x="6011863" y="3284538"/>
            <a:ext cx="298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4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921" name="Text Box 9"/>
          <p:cNvSpPr txBox="1">
            <a:spLocks noChangeArrowheads="1"/>
          </p:cNvSpPr>
          <p:nvPr/>
        </p:nvSpPr>
        <p:spPr bwMode="auto">
          <a:xfrm>
            <a:off x="6443663" y="3284538"/>
            <a:ext cx="298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5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922" name="Text Box 10"/>
          <p:cNvSpPr txBox="1">
            <a:spLocks noChangeArrowheads="1"/>
          </p:cNvSpPr>
          <p:nvPr/>
        </p:nvSpPr>
        <p:spPr bwMode="auto">
          <a:xfrm>
            <a:off x="6804025" y="3284538"/>
            <a:ext cx="298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6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923" name="Text Box 11"/>
          <p:cNvSpPr txBox="1">
            <a:spLocks noChangeArrowheads="1"/>
          </p:cNvSpPr>
          <p:nvPr/>
        </p:nvSpPr>
        <p:spPr bwMode="auto">
          <a:xfrm>
            <a:off x="7164388" y="3284538"/>
            <a:ext cx="298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7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924" name="Text Box 12"/>
          <p:cNvSpPr txBox="1">
            <a:spLocks noChangeArrowheads="1"/>
          </p:cNvSpPr>
          <p:nvPr/>
        </p:nvSpPr>
        <p:spPr bwMode="auto">
          <a:xfrm>
            <a:off x="7596188" y="3284538"/>
            <a:ext cx="298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8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925" name="Text Box 13"/>
          <p:cNvSpPr txBox="1">
            <a:spLocks noChangeArrowheads="1"/>
          </p:cNvSpPr>
          <p:nvPr/>
        </p:nvSpPr>
        <p:spPr bwMode="auto">
          <a:xfrm>
            <a:off x="1331913" y="3284538"/>
            <a:ext cx="374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-8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926" name="Text Box 14"/>
          <p:cNvSpPr txBox="1">
            <a:spLocks noChangeArrowheads="1"/>
          </p:cNvSpPr>
          <p:nvPr/>
        </p:nvSpPr>
        <p:spPr bwMode="auto">
          <a:xfrm>
            <a:off x="1692275" y="3284538"/>
            <a:ext cx="374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-7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927" name="Text Box 15"/>
          <p:cNvSpPr txBox="1">
            <a:spLocks noChangeArrowheads="1"/>
          </p:cNvSpPr>
          <p:nvPr/>
        </p:nvSpPr>
        <p:spPr bwMode="auto">
          <a:xfrm>
            <a:off x="2124075" y="3284538"/>
            <a:ext cx="374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-6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928" name="Text Box 16"/>
          <p:cNvSpPr txBox="1">
            <a:spLocks noChangeArrowheads="1"/>
          </p:cNvSpPr>
          <p:nvPr/>
        </p:nvSpPr>
        <p:spPr bwMode="auto">
          <a:xfrm>
            <a:off x="2484438" y="3284538"/>
            <a:ext cx="374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-5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929" name="Text Box 17"/>
          <p:cNvSpPr txBox="1">
            <a:spLocks noChangeArrowheads="1"/>
          </p:cNvSpPr>
          <p:nvPr/>
        </p:nvSpPr>
        <p:spPr bwMode="auto">
          <a:xfrm>
            <a:off x="2916238" y="3284538"/>
            <a:ext cx="374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-4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930" name="Text Box 18"/>
          <p:cNvSpPr txBox="1">
            <a:spLocks noChangeArrowheads="1"/>
          </p:cNvSpPr>
          <p:nvPr/>
        </p:nvSpPr>
        <p:spPr bwMode="auto">
          <a:xfrm>
            <a:off x="3276600" y="3284538"/>
            <a:ext cx="374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-3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931" name="Text Box 19"/>
          <p:cNvSpPr txBox="1">
            <a:spLocks noChangeArrowheads="1"/>
          </p:cNvSpPr>
          <p:nvPr/>
        </p:nvSpPr>
        <p:spPr bwMode="auto">
          <a:xfrm>
            <a:off x="3636963" y="3284538"/>
            <a:ext cx="374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-2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932" name="Text Box 20"/>
          <p:cNvSpPr txBox="1">
            <a:spLocks noChangeArrowheads="1"/>
          </p:cNvSpPr>
          <p:nvPr/>
        </p:nvSpPr>
        <p:spPr bwMode="auto">
          <a:xfrm>
            <a:off x="4068763" y="3284538"/>
            <a:ext cx="374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-1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933" name="Text Box 21"/>
          <p:cNvSpPr txBox="1">
            <a:spLocks noChangeArrowheads="1"/>
          </p:cNvSpPr>
          <p:nvPr/>
        </p:nvSpPr>
        <p:spPr bwMode="auto">
          <a:xfrm>
            <a:off x="4643438" y="2708275"/>
            <a:ext cx="298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1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934" name="Text Box 22"/>
          <p:cNvSpPr txBox="1">
            <a:spLocks noChangeArrowheads="1"/>
          </p:cNvSpPr>
          <p:nvPr/>
        </p:nvSpPr>
        <p:spPr bwMode="auto">
          <a:xfrm>
            <a:off x="4643438" y="2349500"/>
            <a:ext cx="298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2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935" name="Text Box 23"/>
          <p:cNvSpPr txBox="1">
            <a:spLocks noChangeArrowheads="1"/>
          </p:cNvSpPr>
          <p:nvPr/>
        </p:nvSpPr>
        <p:spPr bwMode="auto">
          <a:xfrm>
            <a:off x="4643438" y="1989138"/>
            <a:ext cx="298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3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936" name="Text Box 24"/>
          <p:cNvSpPr txBox="1">
            <a:spLocks noChangeArrowheads="1"/>
          </p:cNvSpPr>
          <p:nvPr/>
        </p:nvSpPr>
        <p:spPr bwMode="auto">
          <a:xfrm>
            <a:off x="4643438" y="1557338"/>
            <a:ext cx="298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4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937" name="Text Box 25"/>
          <p:cNvSpPr txBox="1">
            <a:spLocks noChangeArrowheads="1"/>
          </p:cNvSpPr>
          <p:nvPr/>
        </p:nvSpPr>
        <p:spPr bwMode="auto">
          <a:xfrm>
            <a:off x="4643438" y="1196975"/>
            <a:ext cx="298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5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938" name="Text Box 26"/>
          <p:cNvSpPr txBox="1">
            <a:spLocks noChangeArrowheads="1"/>
          </p:cNvSpPr>
          <p:nvPr/>
        </p:nvSpPr>
        <p:spPr bwMode="auto">
          <a:xfrm>
            <a:off x="4643438" y="765175"/>
            <a:ext cx="298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6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939" name="Text Box 27"/>
          <p:cNvSpPr txBox="1">
            <a:spLocks noChangeArrowheads="1"/>
          </p:cNvSpPr>
          <p:nvPr/>
        </p:nvSpPr>
        <p:spPr bwMode="auto">
          <a:xfrm>
            <a:off x="4284663" y="5443538"/>
            <a:ext cx="374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-6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940" name="Text Box 28"/>
          <p:cNvSpPr txBox="1">
            <a:spLocks noChangeArrowheads="1"/>
          </p:cNvSpPr>
          <p:nvPr/>
        </p:nvSpPr>
        <p:spPr bwMode="auto">
          <a:xfrm>
            <a:off x="4284663" y="5084763"/>
            <a:ext cx="374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-5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941" name="Text Box 29"/>
          <p:cNvSpPr txBox="1">
            <a:spLocks noChangeArrowheads="1"/>
          </p:cNvSpPr>
          <p:nvPr/>
        </p:nvSpPr>
        <p:spPr bwMode="auto">
          <a:xfrm>
            <a:off x="4284663" y="4652963"/>
            <a:ext cx="374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-4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942" name="Text Box 30"/>
          <p:cNvSpPr txBox="1">
            <a:spLocks noChangeArrowheads="1"/>
          </p:cNvSpPr>
          <p:nvPr/>
        </p:nvSpPr>
        <p:spPr bwMode="auto">
          <a:xfrm>
            <a:off x="4284663" y="4292600"/>
            <a:ext cx="374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-3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943" name="Text Box 31"/>
          <p:cNvSpPr txBox="1">
            <a:spLocks noChangeArrowheads="1"/>
          </p:cNvSpPr>
          <p:nvPr/>
        </p:nvSpPr>
        <p:spPr bwMode="auto">
          <a:xfrm>
            <a:off x="4284663" y="3932238"/>
            <a:ext cx="374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-2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944" name="Text Box 32"/>
          <p:cNvSpPr txBox="1">
            <a:spLocks noChangeArrowheads="1"/>
          </p:cNvSpPr>
          <p:nvPr/>
        </p:nvSpPr>
        <p:spPr bwMode="auto">
          <a:xfrm>
            <a:off x="4284663" y="3500438"/>
            <a:ext cx="374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-1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945" name="Text Box 33"/>
          <p:cNvSpPr txBox="1">
            <a:spLocks noChangeArrowheads="1"/>
          </p:cNvSpPr>
          <p:nvPr/>
        </p:nvSpPr>
        <p:spPr bwMode="auto">
          <a:xfrm>
            <a:off x="4284663" y="5805488"/>
            <a:ext cx="374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-7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946" name="Text Box 34"/>
          <p:cNvSpPr txBox="1">
            <a:spLocks noChangeArrowheads="1"/>
          </p:cNvSpPr>
          <p:nvPr/>
        </p:nvSpPr>
        <p:spPr bwMode="auto">
          <a:xfrm>
            <a:off x="4356100" y="2997200"/>
            <a:ext cx="298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0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948" name="Text Box 36"/>
          <p:cNvSpPr txBox="1">
            <a:spLocks noChangeArrowheads="1"/>
          </p:cNvSpPr>
          <p:nvPr/>
        </p:nvSpPr>
        <p:spPr bwMode="auto">
          <a:xfrm>
            <a:off x="8316913" y="3357563"/>
            <a:ext cx="336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Х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949" name="Text Box 37"/>
          <p:cNvSpPr txBox="1">
            <a:spLocks noChangeArrowheads="1"/>
          </p:cNvSpPr>
          <p:nvPr/>
        </p:nvSpPr>
        <p:spPr bwMode="auto">
          <a:xfrm>
            <a:off x="4284663" y="404813"/>
            <a:ext cx="323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Y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950" name="Text Box 38"/>
          <p:cNvSpPr txBox="1">
            <a:spLocks noChangeArrowheads="1"/>
          </p:cNvSpPr>
          <p:nvPr/>
        </p:nvSpPr>
        <p:spPr bwMode="auto">
          <a:xfrm>
            <a:off x="7956550" y="3284538"/>
            <a:ext cx="298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9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951" name="Text Box 39"/>
          <p:cNvSpPr txBox="1">
            <a:spLocks noChangeArrowheads="1"/>
          </p:cNvSpPr>
          <p:nvPr/>
        </p:nvSpPr>
        <p:spPr bwMode="auto">
          <a:xfrm>
            <a:off x="4643438" y="404813"/>
            <a:ext cx="298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7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952" name="Text Box 40"/>
          <p:cNvSpPr txBox="1">
            <a:spLocks noChangeArrowheads="1"/>
          </p:cNvSpPr>
          <p:nvPr/>
        </p:nvSpPr>
        <p:spPr bwMode="auto">
          <a:xfrm>
            <a:off x="179512" y="116632"/>
            <a:ext cx="121219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smtClean="0">
                <a:latin typeface="Times New Roman" pitchFamily="18" charset="0"/>
                <a:cs typeface="Arial" pitchFamily="34" charset="0"/>
              </a:rPr>
              <a:t>B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(4;3)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953" name="Line 41"/>
          <p:cNvSpPr>
            <a:spLocks noChangeShapeType="1"/>
          </p:cNvSpPr>
          <p:nvPr/>
        </p:nvSpPr>
        <p:spPr bwMode="auto">
          <a:xfrm>
            <a:off x="4716463" y="3284538"/>
            <a:ext cx="1439862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954" name="Line 42"/>
          <p:cNvSpPr>
            <a:spLocks noChangeShapeType="1"/>
          </p:cNvSpPr>
          <p:nvPr/>
        </p:nvSpPr>
        <p:spPr bwMode="auto">
          <a:xfrm flipV="1">
            <a:off x="6156325" y="2133600"/>
            <a:ext cx="0" cy="1150938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955" name="AutoShape 43"/>
          <p:cNvSpPr>
            <a:spLocks noChangeArrowheads="1"/>
          </p:cNvSpPr>
          <p:nvPr/>
        </p:nvSpPr>
        <p:spPr bwMode="auto">
          <a:xfrm flipV="1">
            <a:off x="6084888" y="2060575"/>
            <a:ext cx="142875" cy="142875"/>
          </a:xfrm>
          <a:prstGeom prst="flowChartConnector">
            <a:avLst/>
          </a:prstGeom>
          <a:solidFill>
            <a:srgbClr val="9966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964" name="Text Box 52"/>
          <p:cNvSpPr txBox="1">
            <a:spLocks noChangeArrowheads="1"/>
          </p:cNvSpPr>
          <p:nvPr/>
        </p:nvSpPr>
        <p:spPr bwMode="auto">
          <a:xfrm>
            <a:off x="107504" y="116632"/>
            <a:ext cx="147348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smtClean="0">
                <a:latin typeface="Times New Roman" pitchFamily="18" charset="0"/>
                <a:cs typeface="Arial" pitchFamily="34" charset="0"/>
              </a:rPr>
              <a:t>C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(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-3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;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-5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965" name="Line 53"/>
          <p:cNvSpPr>
            <a:spLocks noChangeShapeType="1"/>
          </p:cNvSpPr>
          <p:nvPr/>
        </p:nvSpPr>
        <p:spPr bwMode="auto">
          <a:xfrm>
            <a:off x="3492500" y="3284538"/>
            <a:ext cx="1079500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966" name="Line 54"/>
          <p:cNvSpPr>
            <a:spLocks noChangeShapeType="1"/>
          </p:cNvSpPr>
          <p:nvPr/>
        </p:nvSpPr>
        <p:spPr bwMode="auto">
          <a:xfrm flipV="1">
            <a:off x="3492500" y="3284538"/>
            <a:ext cx="0" cy="1944687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967" name="AutoShape 55"/>
          <p:cNvSpPr>
            <a:spLocks noChangeArrowheads="1"/>
          </p:cNvSpPr>
          <p:nvPr/>
        </p:nvSpPr>
        <p:spPr bwMode="auto">
          <a:xfrm flipV="1">
            <a:off x="3419475" y="5157788"/>
            <a:ext cx="142875" cy="142875"/>
          </a:xfrm>
          <a:prstGeom prst="flowChartConnector">
            <a:avLst/>
          </a:prstGeom>
          <a:solidFill>
            <a:srgbClr val="9966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" name="Text Box 48"/>
          <p:cNvSpPr txBox="1">
            <a:spLocks noChangeArrowheads="1"/>
          </p:cNvSpPr>
          <p:nvPr/>
        </p:nvSpPr>
        <p:spPr bwMode="auto">
          <a:xfrm>
            <a:off x="107504" y="116632"/>
            <a:ext cx="142321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A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(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0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;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-2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Line 42"/>
          <p:cNvSpPr>
            <a:spLocks noChangeShapeType="1"/>
          </p:cNvSpPr>
          <p:nvPr/>
        </p:nvSpPr>
        <p:spPr bwMode="auto">
          <a:xfrm flipV="1">
            <a:off x="4644008" y="3284984"/>
            <a:ext cx="0" cy="71889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947" name="AutoShape 35"/>
          <p:cNvSpPr>
            <a:spLocks noChangeArrowheads="1"/>
          </p:cNvSpPr>
          <p:nvPr/>
        </p:nvSpPr>
        <p:spPr bwMode="auto">
          <a:xfrm flipV="1">
            <a:off x="4572000" y="3213100"/>
            <a:ext cx="142875" cy="142875"/>
          </a:xfrm>
          <a:prstGeom prst="flowChartConnector">
            <a:avLst/>
          </a:prstGeom>
          <a:solidFill>
            <a:srgbClr val="9966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9" name="AutoShape 43"/>
          <p:cNvSpPr>
            <a:spLocks noChangeArrowheads="1"/>
          </p:cNvSpPr>
          <p:nvPr/>
        </p:nvSpPr>
        <p:spPr bwMode="auto">
          <a:xfrm flipV="1">
            <a:off x="4572000" y="4005064"/>
            <a:ext cx="142875" cy="142875"/>
          </a:xfrm>
          <a:prstGeom prst="flowChartConnector">
            <a:avLst/>
          </a:prstGeom>
          <a:solidFill>
            <a:srgbClr val="9966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59259E-6 L 0.49705 0.5393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" y="2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8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8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552 0.025 L 0.58732 0.20347 " pathEditMode="relative" ptsTypes="AA">
                                      <p:cBhvr>
                                        <p:cTn id="39" dur="2000" fill="hold"/>
                                        <p:tgtEl>
                                          <p:spTgt spid="389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38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38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691 0.04584 L 0.25799 0.74931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389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" y="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52" grpId="0"/>
      <p:bldP spid="38952" grpId="1"/>
      <p:bldP spid="38953" grpId="0" animBg="1"/>
      <p:bldP spid="38954" grpId="0" animBg="1"/>
      <p:bldP spid="38955" grpId="0" animBg="1"/>
      <p:bldP spid="38964" grpId="0"/>
      <p:bldP spid="38964" grpId="1"/>
      <p:bldP spid="38965" grpId="0" animBg="1"/>
      <p:bldP spid="38966" grpId="0" animBg="1"/>
      <p:bldP spid="38967" grpId="0" animBg="1"/>
      <p:bldP spid="56" grpId="0"/>
      <p:bldP spid="56" grpId="1"/>
      <p:bldP spid="60" grpId="0" animBg="1"/>
      <p:bldP spid="5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Вертикальный свиток 4"/>
          <p:cNvSpPr/>
          <p:nvPr/>
        </p:nvSpPr>
        <p:spPr>
          <a:xfrm>
            <a:off x="0" y="188640"/>
            <a:ext cx="8964488" cy="6669360"/>
          </a:xfrm>
          <a:prstGeom prst="verticalScroll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Игра «Остров Сокровищ</a:t>
            </a:r>
          </a:p>
          <a:p>
            <a:pPr algn="ctr"/>
            <a:endParaRPr lang="ru-RU" sz="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острове сокровищ была пещера, в которой капитан Флинт спрятал свои сокровища. Вход в пещеру был тщательно замаскирован, и найти его мог только старый пират Бен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Ган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Перед смертью Бен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Ган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решил оставить для потомков шифрованное письмо – описание пути, ведущего к кладу, и места, где он спрятан.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Поскольку старый пират получил в свое 	время неплохое образование, он решил 	для своих целей воспользоваться 				методом координат. Он взял карту 			острова, нарисовал на ней оси 				координат, выбрал единицу. В 				качестве главных ориентиров 				он указал координаты четырех дубов: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		(3; 5), (-2, -7), (-3; 3), (4, -2).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	Клад находится в точке пересечения 			прямых, соединяющих первый и 				третий, второй и четвертый дубы.</a:t>
            </a:r>
          </a:p>
          <a:p>
            <a:pPr algn="ctr"/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/>
              <a:t>»</a:t>
            </a:r>
          </a:p>
          <a:p>
            <a:pPr algn="ctr"/>
            <a:endParaRPr lang="ru-RU" dirty="0"/>
          </a:p>
        </p:txBody>
      </p:sp>
      <p:pic>
        <p:nvPicPr>
          <p:cNvPr id="41988" name="Picture 4" descr="http://www.the-ebook.org/rus/wp-content/uploads/2014/04/pirat500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396552" y="3461526"/>
            <a:ext cx="4032448" cy="38734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5776" y="188640"/>
            <a:ext cx="4680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Игра «Остров Сокровищ»</a:t>
            </a:r>
            <a:endParaRPr lang="ru-RU" sz="3200" dirty="0"/>
          </a:p>
        </p:txBody>
      </p:sp>
      <p:pic>
        <p:nvPicPr>
          <p:cNvPr id="39938" name="Picture 2" descr="D:\Работа\Математика\Открытый урок\карта2.jpg"/>
          <p:cNvPicPr>
            <a:picLocks noChangeAspect="1" noChangeArrowheads="1"/>
          </p:cNvPicPr>
          <p:nvPr/>
        </p:nvPicPr>
        <p:blipFill>
          <a:blip r:embed="rId2" cstate="screen">
            <a:lum contrast="10000"/>
          </a:blip>
          <a:srcRect/>
          <a:stretch>
            <a:fillRect/>
          </a:stretch>
        </p:blipFill>
        <p:spPr bwMode="auto">
          <a:xfrm>
            <a:off x="-662921" y="188640"/>
            <a:ext cx="9699417" cy="6858000"/>
          </a:xfrm>
          <a:prstGeom prst="rect">
            <a:avLst/>
          </a:prstGeom>
          <a:noFill/>
        </p:spPr>
      </p:pic>
      <p:sp>
        <p:nvSpPr>
          <p:cNvPr id="5" name="Line 54"/>
          <p:cNvSpPr>
            <a:spLocks noChangeShapeType="1"/>
          </p:cNvSpPr>
          <p:nvPr/>
        </p:nvSpPr>
        <p:spPr bwMode="auto">
          <a:xfrm flipV="1">
            <a:off x="5220072" y="3140968"/>
            <a:ext cx="0" cy="1584647"/>
          </a:xfrm>
          <a:prstGeom prst="line">
            <a:avLst/>
          </a:prstGeom>
          <a:ln>
            <a:prstDash val="dash"/>
            <a:headEnd/>
            <a:tailEnd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Line 41"/>
          <p:cNvSpPr>
            <a:spLocks noChangeShapeType="1"/>
          </p:cNvSpPr>
          <p:nvPr/>
        </p:nvSpPr>
        <p:spPr bwMode="auto">
          <a:xfrm>
            <a:off x="4211960" y="4725144"/>
            <a:ext cx="1008112" cy="0"/>
          </a:xfrm>
          <a:prstGeom prst="line">
            <a:avLst/>
          </a:prstGeom>
          <a:ln>
            <a:prstDash val="dash"/>
            <a:headEnd/>
            <a:tailEnd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55"/>
          <p:cNvSpPr>
            <a:spLocks noChangeArrowheads="1"/>
          </p:cNvSpPr>
          <p:nvPr/>
        </p:nvSpPr>
        <p:spPr bwMode="auto">
          <a:xfrm flipV="1">
            <a:off x="5148064" y="3070101"/>
            <a:ext cx="142875" cy="142875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Line 41"/>
          <p:cNvSpPr>
            <a:spLocks noChangeShapeType="1"/>
          </p:cNvSpPr>
          <p:nvPr/>
        </p:nvSpPr>
        <p:spPr bwMode="auto">
          <a:xfrm>
            <a:off x="3563888" y="4725144"/>
            <a:ext cx="648072" cy="0"/>
          </a:xfrm>
          <a:prstGeom prst="line">
            <a:avLst/>
          </a:prstGeom>
          <a:ln>
            <a:prstDash val="dash"/>
            <a:headEnd/>
            <a:tailEnd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Line 54"/>
          <p:cNvSpPr>
            <a:spLocks noChangeShapeType="1"/>
          </p:cNvSpPr>
          <p:nvPr/>
        </p:nvSpPr>
        <p:spPr bwMode="auto">
          <a:xfrm flipV="1">
            <a:off x="3563888" y="2492895"/>
            <a:ext cx="0" cy="2232719"/>
          </a:xfrm>
          <a:prstGeom prst="line">
            <a:avLst/>
          </a:prstGeom>
          <a:ln>
            <a:prstDash val="dash"/>
            <a:headEnd/>
            <a:tailEnd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55"/>
          <p:cNvSpPr>
            <a:spLocks noChangeArrowheads="1"/>
          </p:cNvSpPr>
          <p:nvPr/>
        </p:nvSpPr>
        <p:spPr bwMode="auto">
          <a:xfrm flipV="1">
            <a:off x="3491880" y="2422029"/>
            <a:ext cx="142875" cy="142875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Line 41"/>
          <p:cNvSpPr>
            <a:spLocks noChangeShapeType="1"/>
          </p:cNvSpPr>
          <p:nvPr/>
        </p:nvSpPr>
        <p:spPr bwMode="auto">
          <a:xfrm>
            <a:off x="3275856" y="4725144"/>
            <a:ext cx="1008112" cy="0"/>
          </a:xfrm>
          <a:prstGeom prst="line">
            <a:avLst/>
          </a:prstGeom>
          <a:ln>
            <a:prstDash val="dash"/>
            <a:headEnd/>
            <a:tailEnd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Line 54"/>
          <p:cNvSpPr>
            <a:spLocks noChangeShapeType="1"/>
          </p:cNvSpPr>
          <p:nvPr/>
        </p:nvSpPr>
        <p:spPr bwMode="auto">
          <a:xfrm flipV="1">
            <a:off x="3275856" y="3789039"/>
            <a:ext cx="0" cy="936575"/>
          </a:xfrm>
          <a:prstGeom prst="line">
            <a:avLst/>
          </a:prstGeom>
          <a:ln>
            <a:prstDash val="dash"/>
            <a:headEnd/>
            <a:tailEnd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55"/>
          <p:cNvSpPr>
            <a:spLocks noChangeArrowheads="1"/>
          </p:cNvSpPr>
          <p:nvPr/>
        </p:nvSpPr>
        <p:spPr bwMode="auto">
          <a:xfrm flipV="1">
            <a:off x="3203848" y="3717032"/>
            <a:ext cx="142875" cy="142875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Line 41"/>
          <p:cNvSpPr>
            <a:spLocks noChangeShapeType="1"/>
          </p:cNvSpPr>
          <p:nvPr/>
        </p:nvSpPr>
        <p:spPr bwMode="auto">
          <a:xfrm>
            <a:off x="4283968" y="4725144"/>
            <a:ext cx="1224136" cy="0"/>
          </a:xfrm>
          <a:prstGeom prst="line">
            <a:avLst/>
          </a:prstGeom>
          <a:ln>
            <a:prstDash val="dash"/>
            <a:headEnd/>
            <a:tailEnd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" name="Line 54"/>
          <p:cNvSpPr>
            <a:spLocks noChangeShapeType="1"/>
          </p:cNvSpPr>
          <p:nvPr/>
        </p:nvSpPr>
        <p:spPr bwMode="auto">
          <a:xfrm flipV="1">
            <a:off x="5508104" y="4797152"/>
            <a:ext cx="0" cy="648072"/>
          </a:xfrm>
          <a:prstGeom prst="line">
            <a:avLst/>
          </a:prstGeom>
          <a:ln>
            <a:prstDash val="dash"/>
            <a:headEnd/>
            <a:tailEnd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" name="AutoShape 55"/>
          <p:cNvSpPr>
            <a:spLocks noChangeArrowheads="1"/>
          </p:cNvSpPr>
          <p:nvPr/>
        </p:nvSpPr>
        <p:spPr bwMode="auto">
          <a:xfrm flipV="1">
            <a:off x="5436096" y="5373216"/>
            <a:ext cx="142875" cy="142875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 flipV="1">
            <a:off x="3325799" y="3140968"/>
            <a:ext cx="1894273" cy="626008"/>
          </a:xfrm>
          <a:prstGeom prst="line">
            <a:avLst/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>
            <a:stCxn id="12" idx="6"/>
            <a:endCxn id="22" idx="7"/>
          </p:cNvCxnSpPr>
          <p:nvPr/>
        </p:nvCxnSpPr>
        <p:spPr>
          <a:xfrm>
            <a:off x="3634755" y="2493466"/>
            <a:ext cx="1923292" cy="3001701"/>
          </a:xfrm>
          <a:prstGeom prst="line">
            <a:avLst/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0" name="Блок-схема: узел суммирования 29"/>
          <p:cNvSpPr/>
          <p:nvPr/>
        </p:nvSpPr>
        <p:spPr>
          <a:xfrm>
            <a:off x="4139952" y="3356992"/>
            <a:ext cx="216024" cy="216024"/>
          </a:xfrm>
          <a:prstGeom prst="flowChartSummingJuncti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940" name="Picture 4" descr="http://www.pointsrelier.com/data/images/Vieux-ch%C3%AAnes-verts,-arbre-%C3%A0-feuilles-persistantes_5086b8fdd840f-thum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276872"/>
            <a:ext cx="864096" cy="83407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" name="Picture 4" descr="http://www.pointsrelier.com/data/images/Vieux-ch%C3%AAnes-verts,-arbre-%C3%A0-feuilles-persistantes_5086b8fdd840f-thum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1556792"/>
            <a:ext cx="864096" cy="83407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3" name="Picture 4" descr="http://www.pointsrelier.com/data/images/Vieux-ch%C3%AAnes-verts,-arbre-%C3%A0-feuilles-persistantes_5086b8fdd840f-thum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2996952"/>
            <a:ext cx="864096" cy="83407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4" name="Picture 4" descr="http://www.pointsrelier.com/data/images/Vieux-ch%C3%AAnes-verts,-arbre-%C3%A0-feuilles-persistantes_5086b8fdd840f-thum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4797152"/>
            <a:ext cx="864096" cy="83407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7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8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8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8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9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9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9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9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4" grpId="0" animBg="1"/>
      <p:bldP spid="8" grpId="0" animBg="1"/>
      <p:bldP spid="8" grpId="1" animBg="1"/>
      <p:bldP spid="9" grpId="0" animBg="1"/>
      <p:bldP spid="9" grpId="1" animBg="1"/>
      <p:bldP spid="12" grpId="0" animBg="1"/>
      <p:bldP spid="14" grpId="0" animBg="1"/>
      <p:bldP spid="14" grpId="1" animBg="1"/>
      <p:bldP spid="15" grpId="0" animBg="1"/>
      <p:bldP spid="15" grpId="1" animBg="1"/>
      <p:bldP spid="16" grpId="0" animBg="1"/>
      <p:bldP spid="18" grpId="0" animBg="1"/>
      <p:bldP spid="18" grpId="1" animBg="1"/>
      <p:bldP spid="21" grpId="0" animBg="1"/>
      <p:bldP spid="21" grpId="1" animBg="1"/>
      <p:bldP spid="22" grpId="0" animBg="1"/>
      <p:bldP spid="3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51920" y="188640"/>
            <a:ext cx="5112568" cy="5170646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 теперь начните заполнять карту острова Сокровищ. 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Нанесите на карту различные объекты (колодец, склад, наблюдательную вышку, пальмовую рощу и т. д.), опишите их положение с помощью координат и сообщите эти координаты соседу по парте.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Пусть он восстановит вашу карту, а вы в свою очередь восстановите его карту. Сравните карты в классе. Чья получилась интереснее?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o-spide.ru/upload/iblock/c5d/c5da759557a3a74d2e641cd9de5799bc.jpg"/>
          <p:cNvPicPr>
            <a:picLocks noChangeAspect="1" noChangeArrowheads="1"/>
          </p:cNvPicPr>
          <p:nvPr/>
        </p:nvPicPr>
        <p:blipFill>
          <a:blip r:embed="rId2" cstate="screen"/>
          <a:srcRect b="-399"/>
          <a:stretch>
            <a:fillRect/>
          </a:stretch>
        </p:blipFill>
        <p:spPr bwMode="auto">
          <a:xfrm>
            <a:off x="-108520" y="-27384"/>
            <a:ext cx="9793088" cy="688538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260648"/>
            <a:ext cx="436619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Номер</a:t>
            </a:r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телефона</a:t>
            </a:r>
            <a:endParaRPr lang="ru-RU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636912"/>
            <a:ext cx="44889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Домашний адрес</a:t>
            </a:r>
            <a:endParaRPr lang="ru-RU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4797152"/>
            <a:ext cx="56296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Место работы, учебы</a:t>
            </a:r>
            <a:endParaRPr lang="ru-RU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76256" y="5805264"/>
            <a:ext cx="16882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e-mail</a:t>
            </a:r>
            <a:endParaRPr lang="ru-RU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84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1188" y="188913"/>
            <a:ext cx="7931150" cy="634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331913" y="1268413"/>
            <a:ext cx="3816350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Чтобы найти свое место в зале,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сначала мы ищем свой ряд, затем своё место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liskilife.ru/images/kinoteatri/p_zal_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404664"/>
            <a:ext cx="9144000" cy="468646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5085184"/>
            <a:ext cx="9144000" cy="27496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Определим:  5 ряд 1 место</a:t>
            </a:r>
          </a:p>
          <a:p>
            <a:pPr algn="ctr"/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ряд 5 место</a:t>
            </a:r>
          </a:p>
          <a:p>
            <a:pPr algn="ctr"/>
            <a:endParaRPr lang="ru-RU" sz="4400" dirty="0" smtClean="0"/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pic>
        <p:nvPicPr>
          <p:cNvPr id="2055" name="Picture 7" descr="http://thumbs.dreamstime.com/x/3d-small-people-magnifier-15592874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959"/>
          <a:stretch>
            <a:fillRect/>
          </a:stretch>
        </p:blipFill>
        <p:spPr bwMode="auto">
          <a:xfrm>
            <a:off x="-468560" y="4869160"/>
            <a:ext cx="2304256" cy="2565252"/>
          </a:xfrm>
          <a:prstGeom prst="rect">
            <a:avLst/>
          </a:prstGeom>
          <a:noFill/>
        </p:spPr>
      </p:pic>
      <p:pic>
        <p:nvPicPr>
          <p:cNvPr id="7" name="Picture 5" descr="http://justclickit.ru/flash/people/people%20(36)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116632" y="4149080"/>
            <a:ext cx="619125" cy="1066801"/>
          </a:xfrm>
          <a:prstGeom prst="rect">
            <a:avLst/>
          </a:prstGeom>
          <a:noFill/>
        </p:spPr>
      </p:pic>
      <p:sp>
        <p:nvSpPr>
          <p:cNvPr id="10" name="Овальная выноска 9"/>
          <p:cNvSpPr/>
          <p:nvPr/>
        </p:nvSpPr>
        <p:spPr>
          <a:xfrm>
            <a:off x="6300192" y="1772816"/>
            <a:ext cx="1872208" cy="129614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5 ряд, 1 место</a:t>
            </a:r>
            <a:endParaRPr lang="ru-RU" sz="2400" dirty="0"/>
          </a:p>
        </p:txBody>
      </p:sp>
      <p:pic>
        <p:nvPicPr>
          <p:cNvPr id="11" name="Picture 5" descr="http://justclickit.ru/flash/people/people%20(36)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116632" y="4509120"/>
            <a:ext cx="619125" cy="1066801"/>
          </a:xfrm>
          <a:prstGeom prst="rect">
            <a:avLst/>
          </a:prstGeom>
          <a:noFill/>
        </p:spPr>
      </p:pic>
      <p:sp>
        <p:nvSpPr>
          <p:cNvPr id="12" name="Овальная выноска 11"/>
          <p:cNvSpPr/>
          <p:nvPr/>
        </p:nvSpPr>
        <p:spPr>
          <a:xfrm>
            <a:off x="5148064" y="-99392"/>
            <a:ext cx="1872208" cy="129614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1 ряд, 5 место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7037E-7 L 0.14895 -3.7037E-7 L 0.14895 -0.20393 L 0.82395 -0.20393 " pathEditMode="relative" rAng="0" ptsTypes="AAAA">
                                      <p:cBhvr>
                                        <p:cTn id="1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2" y="-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0.07847 L 0.14444 0.07847 L 0.14444 -0.58172 L 0.70382 -0.58172 " pathEditMode="relative" rAng="0" ptsTypes="AAAA">
                                      <p:cBhvr>
                                        <p:cTn id="23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3" y="-3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9512" y="116632"/>
            <a:ext cx="7488832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Более чем за 100 лет до н. э. греческий ученый Гиппарх предложил разделить карту мира на параллели и меридианы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9" name="Picture 11" descr="http://geografya.ru/images/stories/geografya/geograficheskie_koordinaty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690744" y="2780928"/>
            <a:ext cx="6453256" cy="33843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7" name="Picture 9" descr="Hipparchos 1.jpe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012917" y="260648"/>
            <a:ext cx="2131083" cy="2592288"/>
          </a:xfrm>
          <a:prstGeom prst="rect">
            <a:avLst/>
          </a:prstGeom>
          <a:noFill/>
        </p:spPr>
      </p:pic>
      <p:pic>
        <p:nvPicPr>
          <p:cNvPr id="17421" name="Picture 13" descr="http://www.m-globe.ru/photo/linii.jpg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852936"/>
            <a:ext cx="3672408" cy="37023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m-globe.ru/images/terra_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268760"/>
            <a:ext cx="9241023" cy="504056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43608" y="0"/>
            <a:ext cx="56886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  <a:t>Географические координаты</a:t>
            </a:r>
            <a:endParaRPr lang="ru-RU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game-game.com.ua/images/tags/images-tag/1643ddf33f5735fd484cbb5b22be5aa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3563888" y="92333"/>
            <a:ext cx="467995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К</a:t>
            </a:r>
            <a:r>
              <a:rPr kumimoji="0" lang="pl-PL" sz="3200" b="0" i="0" u="none" strike="noStrike" cap="none" normalizeH="0" baseline="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оординаты клеток –цифры на одной ос</a:t>
            </a:r>
            <a:r>
              <a:rPr kumimoji="0" lang="ru-RU" sz="3200" b="0" i="0" u="none" strike="noStrike" cap="none" normalizeH="0" baseline="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и</a:t>
            </a:r>
            <a:r>
              <a:rPr kumimoji="0" lang="pl-PL" sz="3200" b="0" i="0" u="none" strike="noStrike" cap="none" normalizeH="0" baseline="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, буквы - на второй. </a:t>
            </a:r>
            <a:endParaRPr kumimoji="0" lang="ru-RU" sz="3200" b="0" i="0" u="none" strike="noStrike" cap="none" normalizeH="0" baseline="0" dirty="0" smtClean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9" name="Picture 5" descr="http://nn-attraction.ru/upload/medialibrary/255/255d30f6ac97918977129464998136db.g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7544" y="2276872"/>
            <a:ext cx="8064896" cy="40499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filline888.narod.ru/shess/chess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3968" y="1357332"/>
            <a:ext cx="4680520" cy="4800152"/>
          </a:xfrm>
          <a:prstGeom prst="rect">
            <a:avLst/>
          </a:prstGeom>
          <a:noFill/>
        </p:spPr>
      </p:pic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251520" y="1340768"/>
            <a:ext cx="3527425" cy="206210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Вертикали – цифры,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горизонтали – латинские буквы.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820" name="Line 4"/>
          <p:cNvSpPr>
            <a:spLocks noChangeShapeType="1"/>
          </p:cNvSpPr>
          <p:nvPr/>
        </p:nvSpPr>
        <p:spPr bwMode="auto">
          <a:xfrm flipV="1">
            <a:off x="4067944" y="1340767"/>
            <a:ext cx="0" cy="504150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821" name="Line 5"/>
          <p:cNvSpPr>
            <a:spLocks noChangeShapeType="1"/>
          </p:cNvSpPr>
          <p:nvPr/>
        </p:nvSpPr>
        <p:spPr bwMode="auto">
          <a:xfrm>
            <a:off x="4067944" y="6381328"/>
            <a:ext cx="4896544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139952" y="0"/>
            <a:ext cx="44644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Шахматы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screen"/>
          <a:srcRect l="17322" r="19385"/>
          <a:stretch>
            <a:fillRect/>
          </a:stretch>
        </p:blipFill>
        <p:spPr bwMode="auto">
          <a:xfrm>
            <a:off x="900113" y="211138"/>
            <a:ext cx="7993062" cy="6208712"/>
          </a:xfrm>
          <a:prstGeom prst="rect">
            <a:avLst/>
          </a:prstGeom>
          <a:noFill/>
        </p:spPr>
      </p:pic>
      <p:sp>
        <p:nvSpPr>
          <p:cNvPr id="35843" name="Line 3"/>
          <p:cNvSpPr>
            <a:spLocks noChangeShapeType="1"/>
          </p:cNvSpPr>
          <p:nvPr/>
        </p:nvSpPr>
        <p:spPr bwMode="auto">
          <a:xfrm>
            <a:off x="1116013" y="3284538"/>
            <a:ext cx="7416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844" name="Line 4"/>
          <p:cNvSpPr>
            <a:spLocks noChangeShapeType="1"/>
          </p:cNvSpPr>
          <p:nvPr/>
        </p:nvSpPr>
        <p:spPr bwMode="auto">
          <a:xfrm flipV="1">
            <a:off x="4643438" y="404813"/>
            <a:ext cx="0" cy="58324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4859338" y="3284538"/>
            <a:ext cx="298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1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5281662" y="3284538"/>
            <a:ext cx="298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2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5651500" y="3284538"/>
            <a:ext cx="298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3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848" name="Text Box 8"/>
          <p:cNvSpPr txBox="1">
            <a:spLocks noChangeArrowheads="1"/>
          </p:cNvSpPr>
          <p:nvPr/>
        </p:nvSpPr>
        <p:spPr bwMode="auto">
          <a:xfrm>
            <a:off x="6011863" y="3284538"/>
            <a:ext cx="298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4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849" name="Text Box 9"/>
          <p:cNvSpPr txBox="1">
            <a:spLocks noChangeArrowheads="1"/>
          </p:cNvSpPr>
          <p:nvPr/>
        </p:nvSpPr>
        <p:spPr bwMode="auto">
          <a:xfrm>
            <a:off x="6443663" y="3284538"/>
            <a:ext cx="298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5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850" name="Text Box 10"/>
          <p:cNvSpPr txBox="1">
            <a:spLocks noChangeArrowheads="1"/>
          </p:cNvSpPr>
          <p:nvPr/>
        </p:nvSpPr>
        <p:spPr bwMode="auto">
          <a:xfrm>
            <a:off x="6804025" y="3284538"/>
            <a:ext cx="298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6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851" name="Text Box 11"/>
          <p:cNvSpPr txBox="1">
            <a:spLocks noChangeArrowheads="1"/>
          </p:cNvSpPr>
          <p:nvPr/>
        </p:nvSpPr>
        <p:spPr bwMode="auto">
          <a:xfrm>
            <a:off x="7164388" y="3284538"/>
            <a:ext cx="298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7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852" name="Text Box 12"/>
          <p:cNvSpPr txBox="1">
            <a:spLocks noChangeArrowheads="1"/>
          </p:cNvSpPr>
          <p:nvPr/>
        </p:nvSpPr>
        <p:spPr bwMode="auto">
          <a:xfrm>
            <a:off x="7596188" y="3284538"/>
            <a:ext cx="298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8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853" name="Text Box 13"/>
          <p:cNvSpPr txBox="1">
            <a:spLocks noChangeArrowheads="1"/>
          </p:cNvSpPr>
          <p:nvPr/>
        </p:nvSpPr>
        <p:spPr bwMode="auto">
          <a:xfrm>
            <a:off x="1331913" y="3284538"/>
            <a:ext cx="374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-8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854" name="Text Box 14"/>
          <p:cNvSpPr txBox="1">
            <a:spLocks noChangeArrowheads="1"/>
          </p:cNvSpPr>
          <p:nvPr/>
        </p:nvSpPr>
        <p:spPr bwMode="auto">
          <a:xfrm>
            <a:off x="1692275" y="3284538"/>
            <a:ext cx="374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-7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855" name="Text Box 15"/>
          <p:cNvSpPr txBox="1">
            <a:spLocks noChangeArrowheads="1"/>
          </p:cNvSpPr>
          <p:nvPr/>
        </p:nvSpPr>
        <p:spPr bwMode="auto">
          <a:xfrm>
            <a:off x="2124075" y="3284538"/>
            <a:ext cx="374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-6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856" name="Text Box 16"/>
          <p:cNvSpPr txBox="1">
            <a:spLocks noChangeArrowheads="1"/>
          </p:cNvSpPr>
          <p:nvPr/>
        </p:nvSpPr>
        <p:spPr bwMode="auto">
          <a:xfrm>
            <a:off x="2484438" y="3284538"/>
            <a:ext cx="374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-5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857" name="Text Box 17"/>
          <p:cNvSpPr txBox="1">
            <a:spLocks noChangeArrowheads="1"/>
          </p:cNvSpPr>
          <p:nvPr/>
        </p:nvSpPr>
        <p:spPr bwMode="auto">
          <a:xfrm>
            <a:off x="2916238" y="3284538"/>
            <a:ext cx="374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-4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858" name="Text Box 18"/>
          <p:cNvSpPr txBox="1">
            <a:spLocks noChangeArrowheads="1"/>
          </p:cNvSpPr>
          <p:nvPr/>
        </p:nvSpPr>
        <p:spPr bwMode="auto">
          <a:xfrm>
            <a:off x="3276600" y="3284538"/>
            <a:ext cx="374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-3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859" name="Text Box 19"/>
          <p:cNvSpPr txBox="1">
            <a:spLocks noChangeArrowheads="1"/>
          </p:cNvSpPr>
          <p:nvPr/>
        </p:nvSpPr>
        <p:spPr bwMode="auto">
          <a:xfrm>
            <a:off x="3636963" y="3284538"/>
            <a:ext cx="374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-2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860" name="Text Box 20"/>
          <p:cNvSpPr txBox="1">
            <a:spLocks noChangeArrowheads="1"/>
          </p:cNvSpPr>
          <p:nvPr/>
        </p:nvSpPr>
        <p:spPr bwMode="auto">
          <a:xfrm>
            <a:off x="4068763" y="3284538"/>
            <a:ext cx="374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-1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861" name="Text Box 21"/>
          <p:cNvSpPr txBox="1">
            <a:spLocks noChangeArrowheads="1"/>
          </p:cNvSpPr>
          <p:nvPr/>
        </p:nvSpPr>
        <p:spPr bwMode="auto">
          <a:xfrm>
            <a:off x="4643438" y="2708275"/>
            <a:ext cx="298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1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862" name="Text Box 22"/>
          <p:cNvSpPr txBox="1">
            <a:spLocks noChangeArrowheads="1"/>
          </p:cNvSpPr>
          <p:nvPr/>
        </p:nvSpPr>
        <p:spPr bwMode="auto">
          <a:xfrm>
            <a:off x="4643438" y="2349500"/>
            <a:ext cx="298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2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863" name="Text Box 23"/>
          <p:cNvSpPr txBox="1">
            <a:spLocks noChangeArrowheads="1"/>
          </p:cNvSpPr>
          <p:nvPr/>
        </p:nvSpPr>
        <p:spPr bwMode="auto">
          <a:xfrm>
            <a:off x="4643438" y="1989138"/>
            <a:ext cx="298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3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864" name="Text Box 24"/>
          <p:cNvSpPr txBox="1">
            <a:spLocks noChangeArrowheads="1"/>
          </p:cNvSpPr>
          <p:nvPr/>
        </p:nvSpPr>
        <p:spPr bwMode="auto">
          <a:xfrm>
            <a:off x="4643438" y="1557338"/>
            <a:ext cx="298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4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865" name="Text Box 25"/>
          <p:cNvSpPr txBox="1">
            <a:spLocks noChangeArrowheads="1"/>
          </p:cNvSpPr>
          <p:nvPr/>
        </p:nvSpPr>
        <p:spPr bwMode="auto">
          <a:xfrm>
            <a:off x="4643438" y="1196975"/>
            <a:ext cx="298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5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866" name="Text Box 26"/>
          <p:cNvSpPr txBox="1">
            <a:spLocks noChangeArrowheads="1"/>
          </p:cNvSpPr>
          <p:nvPr/>
        </p:nvSpPr>
        <p:spPr bwMode="auto">
          <a:xfrm>
            <a:off x="4644008" y="765175"/>
            <a:ext cx="298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6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867" name="Text Box 27"/>
          <p:cNvSpPr txBox="1">
            <a:spLocks noChangeArrowheads="1"/>
          </p:cNvSpPr>
          <p:nvPr/>
        </p:nvSpPr>
        <p:spPr bwMode="auto">
          <a:xfrm>
            <a:off x="4284663" y="5443538"/>
            <a:ext cx="374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-6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868" name="Text Box 28"/>
          <p:cNvSpPr txBox="1">
            <a:spLocks noChangeArrowheads="1"/>
          </p:cNvSpPr>
          <p:nvPr/>
        </p:nvSpPr>
        <p:spPr bwMode="auto">
          <a:xfrm>
            <a:off x="4284663" y="5084763"/>
            <a:ext cx="374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-5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869" name="Text Box 29"/>
          <p:cNvSpPr txBox="1">
            <a:spLocks noChangeArrowheads="1"/>
          </p:cNvSpPr>
          <p:nvPr/>
        </p:nvSpPr>
        <p:spPr bwMode="auto">
          <a:xfrm>
            <a:off x="4284663" y="4652963"/>
            <a:ext cx="374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-4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870" name="Text Box 30"/>
          <p:cNvSpPr txBox="1">
            <a:spLocks noChangeArrowheads="1"/>
          </p:cNvSpPr>
          <p:nvPr/>
        </p:nvSpPr>
        <p:spPr bwMode="auto">
          <a:xfrm>
            <a:off x="4284663" y="4292600"/>
            <a:ext cx="374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-3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871" name="Text Box 31"/>
          <p:cNvSpPr txBox="1">
            <a:spLocks noChangeArrowheads="1"/>
          </p:cNvSpPr>
          <p:nvPr/>
        </p:nvSpPr>
        <p:spPr bwMode="auto">
          <a:xfrm>
            <a:off x="4284663" y="3932238"/>
            <a:ext cx="374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-2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872" name="Text Box 32"/>
          <p:cNvSpPr txBox="1">
            <a:spLocks noChangeArrowheads="1"/>
          </p:cNvSpPr>
          <p:nvPr/>
        </p:nvSpPr>
        <p:spPr bwMode="auto">
          <a:xfrm>
            <a:off x="4284663" y="3500438"/>
            <a:ext cx="374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-1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873" name="Text Box 33"/>
          <p:cNvSpPr txBox="1">
            <a:spLocks noChangeArrowheads="1"/>
          </p:cNvSpPr>
          <p:nvPr/>
        </p:nvSpPr>
        <p:spPr bwMode="auto">
          <a:xfrm>
            <a:off x="4284663" y="5805488"/>
            <a:ext cx="374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-7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874" name="Text Box 34"/>
          <p:cNvSpPr txBox="1">
            <a:spLocks noChangeArrowheads="1"/>
          </p:cNvSpPr>
          <p:nvPr/>
        </p:nvSpPr>
        <p:spPr bwMode="auto">
          <a:xfrm>
            <a:off x="4356100" y="2997200"/>
            <a:ext cx="298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0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875" name="AutoShape 35"/>
          <p:cNvSpPr>
            <a:spLocks noChangeArrowheads="1"/>
          </p:cNvSpPr>
          <p:nvPr/>
        </p:nvSpPr>
        <p:spPr bwMode="auto">
          <a:xfrm flipV="1">
            <a:off x="4572000" y="3213100"/>
            <a:ext cx="142875" cy="142875"/>
          </a:xfrm>
          <a:prstGeom prst="flowChartConnector">
            <a:avLst/>
          </a:prstGeom>
          <a:solidFill>
            <a:srgbClr val="9966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876" name="Text Box 36"/>
          <p:cNvSpPr txBox="1">
            <a:spLocks noChangeArrowheads="1"/>
          </p:cNvSpPr>
          <p:nvPr/>
        </p:nvSpPr>
        <p:spPr bwMode="auto">
          <a:xfrm>
            <a:off x="8316913" y="3357563"/>
            <a:ext cx="336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Х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877" name="Text Box 37"/>
          <p:cNvSpPr txBox="1">
            <a:spLocks noChangeArrowheads="1"/>
          </p:cNvSpPr>
          <p:nvPr/>
        </p:nvSpPr>
        <p:spPr bwMode="auto">
          <a:xfrm>
            <a:off x="4284663" y="404813"/>
            <a:ext cx="323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Y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878" name="Text Box 38"/>
          <p:cNvSpPr txBox="1">
            <a:spLocks noChangeArrowheads="1"/>
          </p:cNvSpPr>
          <p:nvPr/>
        </p:nvSpPr>
        <p:spPr bwMode="auto">
          <a:xfrm>
            <a:off x="7956550" y="3284538"/>
            <a:ext cx="298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9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879" name="Text Box 39"/>
          <p:cNvSpPr txBox="1">
            <a:spLocks noChangeArrowheads="1"/>
          </p:cNvSpPr>
          <p:nvPr/>
        </p:nvSpPr>
        <p:spPr bwMode="auto">
          <a:xfrm>
            <a:off x="4643438" y="404813"/>
            <a:ext cx="298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7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880" name="AutoShape 40"/>
          <p:cNvSpPr>
            <a:spLocks noChangeArrowheads="1"/>
          </p:cNvSpPr>
          <p:nvPr/>
        </p:nvSpPr>
        <p:spPr bwMode="auto">
          <a:xfrm>
            <a:off x="6372225" y="1628775"/>
            <a:ext cx="2160588" cy="576263"/>
          </a:xfrm>
          <a:prstGeom prst="wedgeRoundRectCallout">
            <a:avLst>
              <a:gd name="adj1" fmla="val -57787"/>
              <a:gd name="adj2" fmla="val 235125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Ось абсцисс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881" name="AutoShape 41"/>
          <p:cNvSpPr>
            <a:spLocks noChangeArrowheads="1"/>
          </p:cNvSpPr>
          <p:nvPr/>
        </p:nvSpPr>
        <p:spPr bwMode="auto">
          <a:xfrm>
            <a:off x="1547813" y="1341438"/>
            <a:ext cx="2160587" cy="576262"/>
          </a:xfrm>
          <a:prstGeom prst="wedgeRoundRectCallout">
            <a:avLst>
              <a:gd name="adj1" fmla="val 93426"/>
              <a:gd name="adj2" fmla="val 161296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Ось ординат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882" name="WordArt 42"/>
          <p:cNvSpPr>
            <a:spLocks noChangeArrowheads="1" noChangeShapeType="1" noTextEdit="1"/>
          </p:cNvSpPr>
          <p:nvPr/>
        </p:nvSpPr>
        <p:spPr bwMode="auto">
          <a:xfrm>
            <a:off x="4787900" y="3933825"/>
            <a:ext cx="3960813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chemeClr val="hlink"/>
                    </a:gs>
                    <a:gs pos="100000">
                      <a:srgbClr val="85472B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Координатная</a:t>
            </a:r>
          </a:p>
          <a:p>
            <a:pPr algn="ctr" rtl="0"/>
            <a:r>
              <a:rPr lang="ru-RU" sz="3600" kern="10" spc="0" dirty="0" smtClean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chemeClr val="hlink"/>
                    </a:gs>
                    <a:gs pos="100000">
                      <a:srgbClr val="85472B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плоскость</a:t>
            </a:r>
            <a:endParaRPr lang="ru-RU" sz="3600" kern="10" spc="0" dirty="0">
              <a:ln w="9525">
                <a:solidFill>
                  <a:schemeClr val="tx2"/>
                </a:solidFill>
                <a:round/>
                <a:headEnd/>
                <a:tailEnd/>
              </a:ln>
              <a:gradFill rotWithShape="0">
                <a:gsLst>
                  <a:gs pos="0">
                    <a:schemeClr val="hlink"/>
                  </a:gs>
                  <a:gs pos="100000">
                    <a:srgbClr val="85472B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47" name="Picture 5" descr="http://justclickit.ru/flash/people/people%20(36)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995936" y="2276872"/>
            <a:ext cx="648072" cy="1066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5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5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5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5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5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5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5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5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5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5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35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5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35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8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35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500"/>
                                        <p:tgtEl>
                                          <p:spTgt spid="35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500"/>
                                        <p:tgtEl>
                                          <p:spTgt spid="35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6" dur="500"/>
                                        <p:tgtEl>
                                          <p:spTgt spid="35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9" dur="500"/>
                                        <p:tgtEl>
                                          <p:spTgt spid="35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2" dur="500"/>
                                        <p:tgtEl>
                                          <p:spTgt spid="35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5" dur="500"/>
                                        <p:tgtEl>
                                          <p:spTgt spid="35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8" dur="500"/>
                                        <p:tgtEl>
                                          <p:spTgt spid="35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22222E-6 L 0.00399 0.52084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2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35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500"/>
                                        <p:tgtEl>
                                          <p:spTgt spid="35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500"/>
                                        <p:tgtEl>
                                          <p:spTgt spid="35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6" dur="500"/>
                                        <p:tgtEl>
                                          <p:spTgt spid="35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9" dur="500"/>
                                        <p:tgtEl>
                                          <p:spTgt spid="35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2" dur="500"/>
                                        <p:tgtEl>
                                          <p:spTgt spid="35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5" dur="500"/>
                                        <p:tgtEl>
                                          <p:spTgt spid="35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2000"/>
                                        <p:tgtEl>
                                          <p:spTgt spid="35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2000"/>
                            </p:stCondLst>
                            <p:childTnLst>
                              <p:par>
                                <p:cTn id="1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1000" fill="hold"/>
                                        <p:tgtEl>
                                          <p:spTgt spid="358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1000" fill="hold"/>
                                        <p:tgtEl>
                                          <p:spTgt spid="35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animBg="1"/>
      <p:bldP spid="35845" grpId="0"/>
      <p:bldP spid="35846" grpId="0"/>
      <p:bldP spid="35847" grpId="0"/>
      <p:bldP spid="35848" grpId="0"/>
      <p:bldP spid="35849" grpId="0"/>
      <p:bldP spid="35850" grpId="0"/>
      <p:bldP spid="35851" grpId="0"/>
      <p:bldP spid="35852" grpId="0"/>
      <p:bldP spid="35853" grpId="0"/>
      <p:bldP spid="35854" grpId="0"/>
      <p:bldP spid="35855" grpId="0"/>
      <p:bldP spid="35856" grpId="0"/>
      <p:bldP spid="35857" grpId="0"/>
      <p:bldP spid="35858" grpId="0"/>
      <p:bldP spid="35859" grpId="0"/>
      <p:bldP spid="35860" grpId="0"/>
      <p:bldP spid="35861" grpId="0"/>
      <p:bldP spid="35862" grpId="0"/>
      <p:bldP spid="35863" grpId="0"/>
      <p:bldP spid="35864" grpId="0"/>
      <p:bldP spid="35865" grpId="0"/>
      <p:bldP spid="35866" grpId="0"/>
      <p:bldP spid="35867" grpId="0"/>
      <p:bldP spid="35868" grpId="0"/>
      <p:bldP spid="35869" grpId="0"/>
      <p:bldP spid="35870" grpId="0"/>
      <p:bldP spid="35871" grpId="0"/>
      <p:bldP spid="35872" grpId="0"/>
      <p:bldP spid="35873" grpId="0"/>
      <p:bldP spid="35874" grpId="0"/>
      <p:bldP spid="35875" grpId="0" animBg="1"/>
      <p:bldP spid="35876" grpId="0"/>
      <p:bldP spid="35877" grpId="0"/>
      <p:bldP spid="35878" grpId="0"/>
      <p:bldP spid="35879" grpId="0"/>
      <p:bldP spid="35880" grpId="0" animBg="1"/>
      <p:bldP spid="35881" grpId="0" animBg="1"/>
      <p:bldP spid="3588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3d17bc6aa631148ab21f25af554aee1592939b3"/>
</p:tagLst>
</file>

<file path=ppt/theme/theme1.xml><?xml version="1.0" encoding="utf-8"?>
<a:theme xmlns:a="http://schemas.openxmlformats.org/drawingml/2006/main" name="Автоматический карандаш 1302090041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Автоматический карандаш 1302090041</Template>
  <TotalTime>352</TotalTime>
  <Words>444</Words>
  <Application>Microsoft Office PowerPoint</Application>
  <PresentationFormat>Экран (4:3)</PresentationFormat>
  <Paragraphs>153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Автоматический карандаш 1302090041</vt:lpstr>
      <vt:lpstr>Тема Office</vt:lpstr>
      <vt:lpstr>«Дорогу осилит идущий, а математику — мыслящий»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Krokoz™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Автоматический карандаш 1302090041</dc:title>
  <dc:creator>Aniri</dc:creator>
  <cp:lastModifiedBy>Aniri</cp:lastModifiedBy>
  <cp:revision>39</cp:revision>
  <dcterms:created xsi:type="dcterms:W3CDTF">2015-12-23T16:48:08Z</dcterms:created>
  <dcterms:modified xsi:type="dcterms:W3CDTF">2016-03-15T20:43:30Z</dcterms:modified>
</cp:coreProperties>
</file>