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74" r:id="rId6"/>
    <p:sldId id="279" r:id="rId7"/>
    <p:sldId id="272" r:id="rId8"/>
    <p:sldId id="275" r:id="rId9"/>
    <p:sldId id="271" r:id="rId10"/>
    <p:sldId id="273" r:id="rId11"/>
    <p:sldId id="278" r:id="rId12"/>
    <p:sldId id="26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4D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775C-87B8-4037-A026-78F613C68416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BF0B2-ACA2-4D80-8FE4-CD14E06F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5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5184576" cy="2664296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CFBD6-B749-4D32-B983-4C4C1CD8D2CD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AEC36-ABEB-4E31-B5C2-0E4B33AB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012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F988-70F3-4269-976F-B7F7D650504D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DBFA-9FE0-43DA-93D9-78EDC802A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000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6C3C-A68C-48AC-9288-8144A90C370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583A-E57C-4939-B845-498435FF2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947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E392-AF1F-4D21-9AFF-7737D53786EA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18B3-9107-4F0A-B3E5-E76D00B8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485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984776" cy="1512168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4509120"/>
            <a:ext cx="6048672" cy="12121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220121-9035-430E-83AE-DA1BCAB40E3B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7640E6-1B26-4BD1-BA2D-14772E20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209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8724-B80D-4B3C-AA05-0E0A5846C3A4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713C-2984-42F5-9D0D-2B127021F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229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4740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37AB-827B-4D6B-9AB2-552697052B53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2122-3527-4427-9162-0ED22689C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776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C454-E457-46F2-AC58-B8FC9AC78E1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0111-C04E-4152-B8BB-408B289DF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542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4B73CB-1BA8-4F44-A2A1-539182B17626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0668F-C330-4983-BF30-0F6D8EB1B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572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2952328" cy="1512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73050"/>
            <a:ext cx="50509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015A9F-0C18-4C8F-A4AE-4AB27822FF8E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015B7E-F350-4C1E-A085-E733A1C8F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339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9712" y="980727"/>
            <a:ext cx="5040560" cy="33123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9CC8A-E94C-43AB-91FF-4A5F01D307B5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7C02C5-5AC3-43A9-9E67-BACA11D2C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41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404813"/>
            <a:ext cx="7848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844675"/>
            <a:ext cx="843597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E44BE-1993-49D6-9B71-1562D24CE1D3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9AC4B4-54A8-44F4-A3D3-2AB5BB9EB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376092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376092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376092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376092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376092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Users\&#1055;&#1086;&#1083;&#1100;&#1079;&#1086;&#1074;&#1072;&#1090;&#1077;&#1083;&#1100;\Desktop\&#1058;&#1069;&#1044;\&#1101;&#1083;&#1077;&#1082;&#1090;&#1088;%20&#1076;&#1080;&#1089;&#1089;&#1086;&#1094;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Users\&#1055;&#1086;&#1083;&#1100;&#1079;&#1086;&#1074;&#1072;&#1090;&#1077;&#1083;&#1100;\Desktop\&#1058;&#1069;&#1044;\&#1084;&#1077;&#1093;&#1072;&#1085;&#1080;&#1079;&#1084;%20&#1076;&#1080;&#1089;&#1089;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404664"/>
            <a:ext cx="2016224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3461" y="548680"/>
            <a:ext cx="1692275" cy="6477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fld id="{45C80BDB-DA8A-4128-BD0B-01288D35FBC6}" type="datetime3">
              <a:rPr lang="ru-RU" sz="2800" smtClean="0">
                <a:solidFill>
                  <a:schemeClr val="bg1"/>
                </a:solidFill>
              </a:rPr>
              <a:pPr algn="ctr"/>
              <a:t>21/02/12</a:t>
            </a:fld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6433" y="908720"/>
            <a:ext cx="63596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Теория </a:t>
            </a:r>
          </a:p>
          <a:p>
            <a:pPr algn="ctr"/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электролитической </a:t>
            </a:r>
          </a:p>
          <a:p>
            <a:pPr algn="ctr"/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диссоциации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7557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3565"/>
            <a:ext cx="735516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ТЭД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500" y="1207487"/>
            <a:ext cx="6696744" cy="2103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Свойства растворов электролитов определяются свойствами тех ионов, которые они образуют при диссоциации.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248708"/>
            <a:ext cx="1043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14602"/>
            <a:ext cx="10436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99081"/>
            <a:ext cx="10436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75145"/>
            <a:ext cx="10436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551209"/>
            <a:ext cx="1043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127273"/>
            <a:ext cx="104360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61500" y="3888955"/>
            <a:ext cx="30909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i="1" dirty="0" err="1" smtClean="0"/>
              <a:t>МеОН</a:t>
            </a:r>
            <a:r>
              <a:rPr lang="ru-RU" sz="2800" i="1" dirty="0" smtClean="0"/>
              <a:t> = </a:t>
            </a:r>
            <a:r>
              <a:rPr lang="en-US" sz="2800" i="1" dirty="0" smtClean="0"/>
              <a:t>Me</a:t>
            </a:r>
            <a:r>
              <a:rPr lang="en-US" sz="2800" i="1" dirty="0" smtClean="0">
                <a:latin typeface="Calibri"/>
                <a:cs typeface="Calibri"/>
              </a:rPr>
              <a:t>⁺ + </a:t>
            </a:r>
            <a:r>
              <a:rPr lang="en-US" sz="2800" i="1" u="sng" dirty="0" smtClean="0">
                <a:latin typeface="Calibri"/>
                <a:cs typeface="Calibri"/>
              </a:rPr>
              <a:t>OH⁻</a:t>
            </a:r>
            <a:endParaRPr lang="ru-RU" sz="28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613319" y="3888955"/>
            <a:ext cx="23253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/>
              <a:t>H</a:t>
            </a:r>
            <a:r>
              <a:rPr lang="ru-RU" sz="2800" i="1" dirty="0" smtClean="0"/>
              <a:t>Ко = </a:t>
            </a:r>
            <a:r>
              <a:rPr lang="ru-RU" sz="2800" i="1" u="sng" dirty="0" smtClean="0"/>
              <a:t>Н</a:t>
            </a:r>
            <a:r>
              <a:rPr lang="ru-RU" sz="2800" i="1" u="sng" dirty="0" smtClean="0">
                <a:latin typeface="Calibri"/>
                <a:cs typeface="Calibri"/>
              </a:rPr>
              <a:t>⁺ </a:t>
            </a:r>
            <a:r>
              <a:rPr lang="ru-RU" sz="2800" i="1" dirty="0" smtClean="0">
                <a:latin typeface="Calibri"/>
                <a:cs typeface="Calibri"/>
              </a:rPr>
              <a:t>+ Ко⁻</a:t>
            </a:r>
            <a:endParaRPr lang="ru-RU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821619"/>
            <a:ext cx="29429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i="1" dirty="0" err="1" smtClean="0"/>
              <a:t>МеКо</a:t>
            </a:r>
            <a:r>
              <a:rPr lang="ru-RU" sz="2800" i="1" dirty="0" smtClean="0"/>
              <a:t> = </a:t>
            </a:r>
            <a:r>
              <a:rPr lang="ru-RU" sz="2800" i="1" dirty="0" err="1" smtClean="0"/>
              <a:t>Ме</a:t>
            </a:r>
            <a:r>
              <a:rPr lang="ru-RU" sz="2800" i="1" dirty="0" smtClean="0">
                <a:latin typeface="Calibri"/>
                <a:cs typeface="Calibri"/>
              </a:rPr>
              <a:t>⁺ + Ко⁻</a:t>
            </a:r>
            <a:endParaRPr lang="ru-RU" sz="2800" i="1" dirty="0"/>
          </a:p>
        </p:txBody>
      </p:sp>
      <p:pic>
        <p:nvPicPr>
          <p:cNvPr id="1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" y="4150565"/>
            <a:ext cx="1017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88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22240"/>
            <a:ext cx="2383743" cy="35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08963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§ 3</a:t>
            </a:r>
            <a:r>
              <a:rPr lang="ru-RU" sz="3600" dirty="0" smtClean="0"/>
              <a:t>6; задание 5 на с. 203</a:t>
            </a:r>
            <a:endParaRPr lang="en-US" sz="3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9" y="3352119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868496"/>
            <a:ext cx="47431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u="sng" dirty="0">
                <a:solidFill>
                  <a:prstClr val="black"/>
                </a:solidFill>
              </a:rPr>
              <a:t>Творческое задание: </a:t>
            </a:r>
          </a:p>
          <a:p>
            <a:pPr lvl="0" algn="ctr"/>
            <a:r>
              <a:rPr lang="ru-RU" sz="3600" dirty="0">
                <a:solidFill>
                  <a:prstClr val="black"/>
                </a:solidFill>
              </a:rPr>
              <a:t>подумайте, где вы можете использовать полученные знания по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12481668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/>
              <a:t>Рефлексия</a:t>
            </a:r>
            <a:r>
              <a:rPr lang="ru-RU" sz="2800" smtClean="0"/>
              <a:t>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53381"/>
            <a:ext cx="7920880" cy="436909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Оцените свою работу на уроке  по следующим критериям: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мне всё понятно, урок мне понравился</a:t>
            </a:r>
          </a:p>
          <a:p>
            <a:pPr eaLnBrk="1" hangingPunct="1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- урок понравился, но понятно не все, есть некоторые вопросы;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урок был скучный и неинтересный, я плохо понял тему.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673100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Рефлексия</a:t>
            </a:r>
            <a:r>
              <a:rPr lang="ru-RU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19001" y="1772816"/>
            <a:ext cx="24607" cy="50851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Улыбающееся лицо 1"/>
          <p:cNvSpPr/>
          <p:nvPr/>
        </p:nvSpPr>
        <p:spPr>
          <a:xfrm>
            <a:off x="161501" y="2828857"/>
            <a:ext cx="695473" cy="648072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61501" y="3722978"/>
            <a:ext cx="695472" cy="648072"/>
          </a:xfrm>
          <a:prstGeom prst="smileyFace">
            <a:avLst>
              <a:gd name="adj" fmla="val 436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61501" y="4725144"/>
            <a:ext cx="695473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611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Тезаурус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95288" y="1844675"/>
            <a:ext cx="8435975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</a:rPr>
              <a:t>Ионы</a:t>
            </a:r>
            <a:r>
              <a:rPr lang="ru-RU" sz="3200" dirty="0" smtClean="0">
                <a:solidFill>
                  <a:schemeClr val="tx1"/>
                </a:solidFill>
              </a:rPr>
              <a:t> (ион(лат.)- странствующий)– заряженные частицы.</a:t>
            </a:r>
          </a:p>
          <a:p>
            <a:endParaRPr lang="ru-RU" sz="3200" u="sng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68836" y="45811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3200" u="sng" dirty="0">
                <a:latin typeface="Cambria" pitchFamily="18" charset="0"/>
              </a:rPr>
              <a:t>Электролитическая диссоциация </a:t>
            </a:r>
            <a:r>
              <a:rPr lang="ru-RU" sz="3200" dirty="0" smtClean="0">
                <a:latin typeface="Cambria" pitchFamily="18" charset="0"/>
              </a:rPr>
              <a:t>– </a:t>
            </a:r>
            <a:r>
              <a:rPr lang="ru-RU" sz="3200" dirty="0">
                <a:latin typeface="Cambria" pitchFamily="18" charset="0"/>
              </a:rPr>
              <a:t>это процесс распада электролита на ионы при растворении его в воде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836" y="292494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3200" u="sng" dirty="0">
                <a:latin typeface="Cambria" pitchFamily="18" charset="0"/>
              </a:rPr>
              <a:t>Степень диссоциации </a:t>
            </a:r>
            <a:r>
              <a:rPr lang="ru-RU" sz="3200" dirty="0">
                <a:latin typeface="Cambria" pitchFamily="18" charset="0"/>
              </a:rPr>
              <a:t>– отношение числа распавшихся в воде молекул на ионы к общему числу молекул.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956376" y="5877272"/>
            <a:ext cx="744985" cy="79208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668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6979" y="654565"/>
            <a:ext cx="313601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</a:rPr>
              <a:t>Цель: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806" y="2132856"/>
            <a:ext cx="806229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Обобщить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основы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теории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электролитической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диссоциации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в виде четких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положений.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4571" y="2220992"/>
            <a:ext cx="75815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-Как бы вы сформулировали  цель урока?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3791" y="4015582"/>
            <a:ext cx="595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Выполните тестовые задания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9" y="466191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6463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08340"/>
            <a:ext cx="64997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ea typeface="+mj-ea"/>
                <a:cs typeface="+mj-cs"/>
              </a:rPr>
              <a:t>Основоположник ТЭД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/>
          <a:stretch/>
        </p:blipFill>
        <p:spPr bwMode="auto">
          <a:xfrm>
            <a:off x="5292080" y="1916832"/>
            <a:ext cx="3405430" cy="4537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5201" y="2276872"/>
            <a:ext cx="3141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u="sng" dirty="0" err="1" smtClean="0">
                <a:solidFill>
                  <a:srgbClr val="000000"/>
                </a:solidFill>
              </a:rPr>
              <a:t>Сванте</a:t>
            </a:r>
            <a:r>
              <a:rPr lang="ru-RU" sz="3200" u="sng" dirty="0" smtClean="0">
                <a:solidFill>
                  <a:srgbClr val="000000"/>
                </a:solidFill>
              </a:rPr>
              <a:t> Аррениус</a:t>
            </a:r>
            <a:endParaRPr lang="ru-RU" sz="3200" u="sng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9805" y="3068960"/>
            <a:ext cx="2052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(1859-1927 гг.)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1740" y="40050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3200" dirty="0" smtClean="0"/>
              <a:t>В 1903 г. награжден Нобелевской премией.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86042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530" y="262698"/>
            <a:ext cx="735516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положения ТЭД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458" y="848005"/>
            <a:ext cx="7283152" cy="16869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Все вещества по способности проводить электрический ток в растворах делятся на электролиты и неэлектролиты.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248708"/>
            <a:ext cx="1043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14602"/>
            <a:ext cx="10436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99081"/>
            <a:ext cx="10436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75145"/>
            <a:ext cx="10436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551209"/>
            <a:ext cx="1043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127273"/>
            <a:ext cx="1043608" cy="576064"/>
          </a:xfrm>
          <a:prstGeom prst="roundRect">
            <a:avLst/>
          </a:prstGeom>
          <a:gradFill flip="none" rotWithShape="1">
            <a:gsLst>
              <a:gs pos="35000">
                <a:srgbClr val="FFFF00"/>
              </a:gs>
              <a:gs pos="100000">
                <a:srgbClr val="F4DF5E"/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1" name="Овал 10"/>
          <p:cNvSpPr/>
          <p:nvPr/>
        </p:nvSpPr>
        <p:spPr>
          <a:xfrm>
            <a:off x="1043608" y="814602"/>
            <a:ext cx="4370309" cy="169767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Найди электролиты</a:t>
            </a:r>
            <a:endParaRPr lang="ru-RU" sz="3600" i="1" dirty="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615520" y="2580126"/>
            <a:ext cx="6720050" cy="3515882"/>
            <a:chOff x="1625884" y="2580126"/>
            <a:chExt cx="6720050" cy="351588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641620" y="4456039"/>
              <a:ext cx="170431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C</a:t>
              </a:r>
              <a:r>
                <a:rPr lang="en-US" sz="3600" b="1" spc="50" dirty="0" smtClean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alibri"/>
                </a:rPr>
                <a:t>₂H₅OH</a:t>
              </a:r>
              <a:endParaRPr lang="ru-RU" sz="3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625884" y="2580126"/>
              <a:ext cx="6622803" cy="3515882"/>
              <a:chOff x="1481076" y="2417883"/>
              <a:chExt cx="6622803" cy="3515882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6883673" y="3429000"/>
                <a:ext cx="122020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FeCl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₃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481076" y="5265131"/>
                <a:ext cx="136287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H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Calibri"/>
                  </a:rPr>
                  <a:t>₂SO₄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798513" y="2480942"/>
                <a:ext cx="10412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K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OH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483462" y="2417883"/>
                <a:ext cx="1816523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Ba(OH)</a:t>
                </a:r>
                <a:r>
                  <a:rPr lang="en-US" sz="48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₂</a:t>
                </a:r>
                <a:endParaRPr lang="ru-RU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725452" y="3305538"/>
                <a:ext cx="1234633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HNO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₃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093029" y="3485046"/>
                <a:ext cx="6543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N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₂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553954" y="2548978"/>
                <a:ext cx="145103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CaCO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₃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875520" y="5287434"/>
                <a:ext cx="197201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Mg(NO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₃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)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₂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169860" y="4338067"/>
                <a:ext cx="145103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BaCO</a:t>
                </a:r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  <a:cs typeface="Calibri"/>
                  </a:rPr>
                  <a:t>₃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495309" y="5287434"/>
                <a:ext cx="1260281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NaOH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981192" y="4293797"/>
                <a:ext cx="914033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CuS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535523" y="3485046"/>
                <a:ext cx="67999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spc="50" dirty="0" smtClean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As</a:t>
                </a:r>
                <a:endParaRPr lang="ru-RU" sz="3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44" name="Блок-схема: альтернативный процесс 43"/>
          <p:cNvSpPr/>
          <p:nvPr/>
        </p:nvSpPr>
        <p:spPr>
          <a:xfrm>
            <a:off x="1744539" y="2785671"/>
            <a:ext cx="1640943" cy="571882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3805" y="2711222"/>
            <a:ext cx="1414173" cy="57829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70260" y="3533842"/>
            <a:ext cx="1234633" cy="5802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28481" y="3703337"/>
            <a:ext cx="1220206" cy="5342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640117" y="5449677"/>
            <a:ext cx="1400070" cy="62402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20328" y="5449677"/>
            <a:ext cx="2073758" cy="6463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683156" y="5449677"/>
            <a:ext cx="1305602" cy="62402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2747" b="11693"/>
          <a:stretch/>
        </p:blipFill>
        <p:spPr bwMode="auto">
          <a:xfrm>
            <a:off x="5470116" y="207298"/>
            <a:ext cx="3556138" cy="234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665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 animBg="1"/>
      <p:bldP spid="1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ТЭД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312" y="824772"/>
            <a:ext cx="7067128" cy="11503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В растворе электролиты диссоциируют, то есть распадаются на ионы.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248708"/>
            <a:ext cx="1043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14602"/>
            <a:ext cx="10436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99081"/>
            <a:ext cx="10436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75145"/>
            <a:ext cx="10436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551209"/>
            <a:ext cx="1043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127273"/>
            <a:ext cx="104360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3177"/>
            <a:ext cx="71628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132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279" y="692696"/>
            <a:ext cx="7427168" cy="63408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ЭЛЕКТРОННЫЕ ФОРМУЛЫ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168479" y="2171945"/>
            <a:ext cx="7416824" cy="399335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baseline="-25000" dirty="0"/>
              <a:t>+</a:t>
            </a:r>
            <a:r>
              <a:rPr lang="ru-RU" sz="40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4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ē 8ē 1ē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</a:t>
            </a:r>
            <a:r>
              <a:rPr lang="ru-RU" sz="40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+17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</a:t>
            </a:r>
            <a:r>
              <a:rPr lang="en-US" sz="40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 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ē 8ē 7ē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None/>
            </a:pPr>
            <a:endParaRPr lang="ru-RU" sz="4000" b="1" baseline="-25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None/>
            </a:pPr>
            <a:endParaRPr lang="ru-RU" sz="4000" b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None/>
            </a:pPr>
            <a:endParaRPr lang="ru-RU" sz="4000" b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None/>
            </a:pPr>
            <a:r>
              <a:rPr lang="ru-RU" sz="40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+11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40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ē 8ē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</a:t>
            </a:r>
            <a:r>
              <a:rPr lang="ru-RU" sz="40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+17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</a:t>
            </a:r>
            <a:r>
              <a:rPr lang="en-US" sz="40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⁻</a:t>
            </a:r>
            <a:r>
              <a:rPr lang="en-US" sz="40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ē 8ē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8ē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4000" b="1" baseline="-25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buFontTx/>
              <a:buNone/>
            </a:pP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43608" y="1772816"/>
            <a:ext cx="1" cy="50851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2348880"/>
            <a:ext cx="10436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атом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4013775"/>
            <a:ext cx="10436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ион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8678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ТЭД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798227"/>
            <a:ext cx="6851104" cy="26208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Под действием электрического тока положительно заряженные ионы движутся к катоду (катионы), а отрицательно заряженные – к аноду (анионы).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248708"/>
            <a:ext cx="1043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14602"/>
            <a:ext cx="10436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99081"/>
            <a:ext cx="10436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75145"/>
            <a:ext cx="10436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551209"/>
            <a:ext cx="1043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127273"/>
            <a:ext cx="104360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93" y="3531581"/>
            <a:ext cx="4632584" cy="2965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n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1175"/>
            <a:ext cx="4310739" cy="31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212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ТЭД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447" y="1024136"/>
            <a:ext cx="7272808" cy="1527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Причиной диссоциации является взаимодействие вещества с молекулами воды, то есть гидратация.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248708"/>
            <a:ext cx="1043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14602"/>
            <a:ext cx="10436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99081"/>
            <a:ext cx="10436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75145"/>
            <a:ext cx="10436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551209"/>
            <a:ext cx="1043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127273"/>
            <a:ext cx="104360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49" y="2839241"/>
            <a:ext cx="4909168" cy="353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915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01" y="4295089"/>
            <a:ext cx="2304762" cy="24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883" y="453937"/>
            <a:ext cx="7067128" cy="550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ТЭД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248708"/>
            <a:ext cx="10436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14602"/>
            <a:ext cx="10436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399081"/>
            <a:ext cx="10436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75145"/>
            <a:ext cx="104360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551209"/>
            <a:ext cx="10436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127273"/>
            <a:ext cx="104360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9083" y="1004489"/>
            <a:ext cx="655272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Разные электролиты по-разному диссоциируют на ионы.</a:t>
            </a:r>
            <a:endParaRPr lang="ru-RU" sz="2800" dirty="0"/>
          </a:p>
        </p:txBody>
      </p:sp>
      <p:sp>
        <p:nvSpPr>
          <p:cNvPr id="16" name="Овал 15"/>
          <p:cNvSpPr/>
          <p:nvPr/>
        </p:nvSpPr>
        <p:spPr>
          <a:xfrm>
            <a:off x="1114268" y="428425"/>
            <a:ext cx="4198460" cy="115212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Собери сильные электролиты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6803" y="3092139"/>
            <a:ext cx="9963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KOH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5035" y="1952724"/>
            <a:ext cx="13556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CaCO</a:t>
            </a:r>
            <a:r>
              <a:rPr lang="en-US" sz="3600" dirty="0" smtClean="0">
                <a:latin typeface="Calibri"/>
                <a:cs typeface="Calibri"/>
              </a:rPr>
              <a:t>₃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99180" y="2982466"/>
            <a:ext cx="12634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K</a:t>
            </a:r>
            <a:r>
              <a:rPr lang="en-US" sz="3600" dirty="0" smtClean="0">
                <a:latin typeface="Calibri"/>
                <a:cs typeface="Calibri"/>
              </a:rPr>
              <a:t>₂SO₄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614768" y="2302802"/>
            <a:ext cx="14045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H</a:t>
            </a:r>
            <a:r>
              <a:rPr lang="en-US" sz="3600" dirty="0" err="1" smtClean="0">
                <a:latin typeface="Calibri"/>
                <a:cs typeface="Calibri"/>
              </a:rPr>
              <a:t>₂SiO</a:t>
            </a:r>
            <a:r>
              <a:rPr lang="en-US" sz="3600" dirty="0" smtClean="0">
                <a:latin typeface="Calibri"/>
                <a:cs typeface="Calibri"/>
              </a:rPr>
              <a:t>₃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9106" y="3875902"/>
            <a:ext cx="18501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Ba(NO</a:t>
            </a:r>
            <a:r>
              <a:rPr lang="en-US" sz="3600" dirty="0" smtClean="0">
                <a:latin typeface="Calibri"/>
                <a:cs typeface="Calibri"/>
              </a:rPr>
              <a:t>₃</a:t>
            </a:r>
            <a:r>
              <a:rPr lang="en-US" sz="3600" dirty="0" smtClean="0"/>
              <a:t>)</a:t>
            </a:r>
            <a:r>
              <a:rPr lang="en-US" sz="3600" dirty="0" smtClean="0">
                <a:latin typeface="Calibri"/>
                <a:cs typeface="Calibri"/>
              </a:rPr>
              <a:t>₂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44670" y="3229571"/>
            <a:ext cx="15680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Na</a:t>
            </a:r>
            <a:r>
              <a:rPr lang="en-US" sz="3600" dirty="0" err="1" smtClean="0">
                <a:latin typeface="Calibri"/>
                <a:cs typeface="Calibri"/>
              </a:rPr>
              <a:t>₃PO</a:t>
            </a:r>
            <a:r>
              <a:rPr lang="en-US" sz="3600" dirty="0" smtClean="0">
                <a:latin typeface="Calibri"/>
                <a:cs typeface="Calibri"/>
              </a:rPr>
              <a:t>₄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16568" y="2186849"/>
            <a:ext cx="10230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AgCl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337347" y="3855800"/>
            <a:ext cx="16446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Fe(OH)</a:t>
            </a:r>
            <a:r>
              <a:rPr lang="en-US" sz="3600" dirty="0" smtClean="0">
                <a:latin typeface="Calibri"/>
                <a:cs typeface="Calibri"/>
              </a:rPr>
              <a:t>₃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108905" y="2336135"/>
            <a:ext cx="15840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Al(OH)</a:t>
            </a:r>
            <a:r>
              <a:rPr lang="en-US" sz="3600" dirty="0" smtClean="0">
                <a:latin typeface="Calibri"/>
                <a:cs typeface="Calibri"/>
              </a:rPr>
              <a:t>₃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2342" y="3648758"/>
            <a:ext cx="11817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CuCl</a:t>
            </a:r>
            <a:r>
              <a:rPr lang="en-US" sz="3600" dirty="0" smtClean="0">
                <a:latin typeface="Calibri"/>
                <a:cs typeface="Calibri"/>
              </a:rPr>
              <a:t>₂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5560466" y="2837951"/>
            <a:ext cx="13099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dirty="0" smtClean="0">
                <a:latin typeface="Calibri"/>
                <a:cs typeface="Calibri"/>
              </a:rPr>
              <a:t>₂SO₄</a:t>
            </a:r>
            <a:endParaRPr lang="ru-RU" sz="36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97125"/>
              </p:ext>
            </p:extLst>
          </p:nvPr>
        </p:nvGraphicFramePr>
        <p:xfrm>
          <a:off x="1539062" y="2833180"/>
          <a:ext cx="6912769" cy="15455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12769"/>
              </a:tblGrid>
              <a:tr h="1545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hlinkClick r:id="" action="ppaction://hlinkshowjump?jump=lastslide"/>
                        </a:rPr>
                        <a:t>-Как </a:t>
                      </a:r>
                      <a:r>
                        <a:rPr lang="ru-RU" sz="3200" dirty="0">
                          <a:effectLst/>
                          <a:hlinkClick r:id="" action="ppaction://hlinkshowjump?jump=lastslide"/>
                        </a:rPr>
                        <a:t>называется величина, которая характеризует силу электролита?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hlinkClick r:id="" action="ppaction://hlinkshowjump?jump=lastslide"/>
                        </a:rPr>
                        <a:t>-</a:t>
                      </a:r>
                      <a:r>
                        <a:rPr lang="ru-RU" sz="3200" dirty="0">
                          <a:effectLst/>
                          <a:hlinkClick r:id="" action="ppaction://hlinkshowjump?jump=lastslide"/>
                        </a:rPr>
                        <a:t>Что она показывает?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28" y="0"/>
            <a:ext cx="35607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216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7828E-6 L -0.36944 0.160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8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6247E-6 L -0.37205 0.2537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1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2926E-6 L -0.00173 0.4894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4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79639E-7 L -0.16215 0.1726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8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4206E-6 L -0.19549 0.322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16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71019E-7 L 0.24289 0.5216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2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6536E-6 L -0.00747 0.5454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27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2205E-7 L -0.10677 0.473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23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7929E-6 L 0.19045 0.2905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  <p:bldP spid="18" grpId="2" animBg="1"/>
      <p:bldP spid="18" grpId="3" animBg="1"/>
      <p:bldP spid="20" grpId="1" animBg="1"/>
      <p:bldP spid="20" grpId="2" animBg="1"/>
      <p:bldP spid="21" grpId="2" animBg="1"/>
      <p:bldP spid="21" grpId="3" animBg="1"/>
      <p:bldP spid="22" grpId="1" animBg="1"/>
      <p:bldP spid="22" grpId="2" animBg="1"/>
      <p:bldP spid="23" grpId="2" animBg="1"/>
      <p:bldP spid="23" grpId="3" animBg="1"/>
      <p:bldP spid="24" grpId="2" animBg="1"/>
      <p:bldP spid="24" grpId="3" animBg="1"/>
      <p:bldP spid="25" grpId="1" animBg="1"/>
      <p:bldP spid="25" grpId="2" animBg="1"/>
      <p:bldP spid="26" grpId="1" animBg="1"/>
      <p:bldP spid="26" grpId="2" animBg="1"/>
      <p:bldP spid="27" grpId="1" animBg="1"/>
      <p:bldP spid="27" grpId="2" animBg="1"/>
      <p:bldP spid="29" grpId="2" animBg="1"/>
      <p:bldP spid="29" grpId="3" animBg="1"/>
      <p:bldP spid="31" grpId="2" animBg="1"/>
      <p:bldP spid="31" grpId="3" animBg="1"/>
    </p:bld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1108</TotalTime>
  <Words>427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Тема7</vt:lpstr>
      <vt:lpstr>Презентация PowerPoint</vt:lpstr>
      <vt:lpstr>Презентация PowerPoint</vt:lpstr>
      <vt:lpstr>Презентация PowerPoint</vt:lpstr>
      <vt:lpstr>Основные положения ТЭД</vt:lpstr>
      <vt:lpstr>Основные положения ТЭД</vt:lpstr>
      <vt:lpstr>ЭЛЕКТРОННЫЕ ФОРМУЛЫ</vt:lpstr>
      <vt:lpstr>Основные положения ТЭД</vt:lpstr>
      <vt:lpstr>Основные положения ТЭД</vt:lpstr>
      <vt:lpstr>Основные положения ТЭД</vt:lpstr>
      <vt:lpstr>Основные положения ТЭД</vt:lpstr>
      <vt:lpstr>Домашнее задание</vt:lpstr>
      <vt:lpstr>Рефлексия </vt:lpstr>
      <vt:lpstr>Тезаурус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электролитической диссоциации</dc:title>
  <dc:creator>LesTa</dc:creator>
  <cp:lastModifiedBy>Пользователь</cp:lastModifiedBy>
  <cp:revision>64</cp:revision>
  <dcterms:created xsi:type="dcterms:W3CDTF">2012-02-19T08:31:10Z</dcterms:created>
  <dcterms:modified xsi:type="dcterms:W3CDTF">2012-02-21T01:15:20Z</dcterms:modified>
</cp:coreProperties>
</file>