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2" r:id="rId2"/>
    <p:sldId id="262" r:id="rId3"/>
    <p:sldId id="256" r:id="rId4"/>
    <p:sldId id="257" r:id="rId5"/>
    <p:sldId id="271" r:id="rId6"/>
    <p:sldId id="272" r:id="rId7"/>
    <p:sldId id="264" r:id="rId8"/>
    <p:sldId id="273" r:id="rId9"/>
    <p:sldId id="274" r:id="rId10"/>
    <p:sldId id="266" r:id="rId11"/>
    <p:sldId id="265" r:id="rId12"/>
    <p:sldId id="275" r:id="rId13"/>
    <p:sldId id="277" r:id="rId14"/>
    <p:sldId id="288" r:id="rId15"/>
    <p:sldId id="290" r:id="rId16"/>
    <p:sldId id="267" r:id="rId17"/>
    <p:sldId id="268" r:id="rId18"/>
    <p:sldId id="278" r:id="rId19"/>
    <p:sldId id="279" r:id="rId20"/>
    <p:sldId id="269" r:id="rId21"/>
    <p:sldId id="270" r:id="rId22"/>
    <p:sldId id="280" r:id="rId23"/>
    <p:sldId id="285" r:id="rId24"/>
    <p:sldId id="291" r:id="rId25"/>
    <p:sldId id="282" r:id="rId26"/>
    <p:sldId id="287" r:id="rId27"/>
    <p:sldId id="283" r:id="rId28"/>
    <p:sldId id="284" r:id="rId29"/>
    <p:sldId id="259" r:id="rId30"/>
    <p:sldId id="263" r:id="rId31"/>
    <p:sldId id="286" r:id="rId32"/>
    <p:sldId id="29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54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70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1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4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3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0B1F1-6434-48E5-9198-58C6F0D50E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9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2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9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0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5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2FBC-6A08-4C9C-A4E0-F26FA8523C1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3DFAEF-CD0E-44AF-836C-AF7441C2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CH_3A02_01Nd.av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sp5.turek.net.pl/images/motyl.gi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ector.relarn.ru/nsm/chemistry/Rus/chemy.html" TargetMode="External"/><Relationship Id="rId2" Type="http://schemas.openxmlformats.org/officeDocument/2006/relationships/hyperlink" Target="http://school-sector.relarn.ru/nsm/chemistry/STA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himikov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Шамординская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химии 9 класса «Предмет органической химии. Теория химического строения органических веществ»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Учителя высшей квалификационной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категории       Шевелевой Г.Н.</a:t>
            </a: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Шамордино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- 2016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9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2160589"/>
            <a:ext cx="962613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органической химии.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3-tub-ru.yandex.net/i?id=408714267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3" y="564329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f5.ifotki.info/org/64507b97d89406c392f78584351784bf5f6a0a5117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3" y="4274012"/>
            <a:ext cx="3206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darudar.org/var/files/img/cc/41/cc41ddc40bd1c17bce109a6257314dfc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1" y="4419600"/>
            <a:ext cx="3502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www.opa.kg/uploads/posts/2009-08/1250052209_post-3-12499794911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468" y="-126392"/>
            <a:ext cx="3419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f4.foto.rambler.ru/preview/r/668x501/4a14563d-0eb2-2937-c952-629ec4675267/f3fdb90652318341951e0ac6320140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3" y="2579675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http://www.kafepauza.mk/wp-content/uploads/2012/11/2-sedum-metodi-za-reduciranje-na-stresot-kaj-zhenite-www.kafepauza.mk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52400"/>
            <a:ext cx="340201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http://im5-tub-ru.yandex.net/i?id=442286730-10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386" y="351208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http://im6-tub-ru.yandex.net/i?id=194386861-29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63" y="2960675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8" descr="http://www.akvilon.biz/images/080903_23115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44" y="2328337"/>
            <a:ext cx="17827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1" y="2160589"/>
            <a:ext cx="972589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8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aseline="-25000" dirty="0"/>
              <a:t> </a:t>
            </a:r>
            <a:r>
              <a:rPr lang="en-US" sz="2800" dirty="0"/>
              <a:t>H</a:t>
            </a:r>
            <a:r>
              <a:rPr lang="ru-RU" sz="2800" baseline="-25000" dirty="0"/>
              <a:t>2</a:t>
            </a:r>
            <a:r>
              <a:rPr lang="ru-RU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8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aseline="-2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/>
              <a:t>H</a:t>
            </a:r>
            <a:r>
              <a:rPr lang="ru-RU" sz="2800" baseline="-25000" dirty="0"/>
              <a:t>5 </a:t>
            </a:r>
            <a:r>
              <a:rPr lang="en-US" sz="2800" dirty="0"/>
              <a:t>O</a:t>
            </a:r>
            <a:r>
              <a:rPr lang="en-US" sz="2800" baseline="-25000" dirty="0"/>
              <a:t> </a:t>
            </a:r>
            <a:r>
              <a:rPr lang="en-US" sz="2800" dirty="0"/>
              <a:t>H</a:t>
            </a:r>
            <a:r>
              <a:rPr lang="ru-RU" sz="2800" dirty="0" smtClean="0"/>
              <a:t>,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en-US" sz="2800" baseline="-25000" dirty="0" smtClean="0"/>
              <a:t> </a:t>
            </a:r>
            <a:r>
              <a:rPr lang="en-US" sz="2800" dirty="0"/>
              <a:t>H</a:t>
            </a:r>
            <a:r>
              <a:rPr lang="ru-RU" sz="2800" baseline="-25000" dirty="0"/>
              <a:t>3</a:t>
            </a:r>
            <a:r>
              <a:rPr lang="ru-RU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800" dirty="0"/>
              <a:t>OO</a:t>
            </a:r>
            <a:r>
              <a:rPr lang="en-US" sz="2800" baseline="-25000" dirty="0"/>
              <a:t> </a:t>
            </a:r>
            <a:r>
              <a:rPr lang="en-US" sz="2800" dirty="0" smtClean="0"/>
              <a:t>H</a:t>
            </a:r>
            <a:r>
              <a:rPr lang="ru-RU" sz="2800" dirty="0"/>
              <a:t>,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800" baseline="-25000" dirty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n-US" sz="2800" dirty="0"/>
              <a:t>H</a:t>
            </a:r>
            <a:r>
              <a:rPr lang="ru-RU" sz="2800" baseline="-25000" dirty="0"/>
              <a:t>12 </a:t>
            </a:r>
            <a:r>
              <a:rPr lang="en-US" sz="2800" dirty="0"/>
              <a:t>O</a:t>
            </a:r>
            <a:r>
              <a:rPr lang="ru-RU" sz="2800" baseline="-25000" dirty="0" smtClean="0"/>
              <a:t>6.</a:t>
            </a:r>
          </a:p>
          <a:p>
            <a:pPr marL="0" indent="0">
              <a:buNone/>
            </a:pPr>
            <a:endParaRPr lang="ru-RU" sz="2800" baseline="-25000" dirty="0" smtClean="0"/>
          </a:p>
          <a:p>
            <a:pPr marL="0" indent="0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глеродсодержащие вещества, как те, которые образуются в живых организмах, так и те, которые синтезируют.</a:t>
            </a:r>
            <a:endParaRPr lang="ru-RU" sz="32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книгой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Рассмотреть рисунок 115 на странице 194.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Ответить на вопрос: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продукцию производит органическая химия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химия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химия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химия соединений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sz="4800" baseline="-250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dirty="0"/>
              <a:t>H</a:t>
            </a:r>
            <a:r>
              <a:rPr lang="ru-RU" sz="4800" baseline="-25000" dirty="0"/>
              <a:t>2</a:t>
            </a:r>
            <a:r>
              <a:rPr lang="ru-RU" sz="4800" dirty="0"/>
              <a:t>,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sz="48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800" baseline="-2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dirty="0"/>
              <a:t>H</a:t>
            </a:r>
            <a:r>
              <a:rPr lang="ru-RU" sz="4800" baseline="-25000" dirty="0"/>
              <a:t>5 </a:t>
            </a:r>
            <a:r>
              <a:rPr lang="en-US" sz="4800" dirty="0"/>
              <a:t>O</a:t>
            </a:r>
            <a:r>
              <a:rPr lang="en-US" sz="4800" baseline="-25000" dirty="0"/>
              <a:t> </a:t>
            </a:r>
            <a:r>
              <a:rPr lang="en-US" sz="4800" dirty="0"/>
              <a:t>H</a:t>
            </a:r>
            <a:r>
              <a:rPr lang="ru-RU" sz="4800" dirty="0"/>
              <a:t>,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en-US" sz="4800" baseline="-25000" dirty="0"/>
              <a:t> </a:t>
            </a:r>
            <a:r>
              <a:rPr lang="en-US" sz="4800" dirty="0"/>
              <a:t>H</a:t>
            </a:r>
            <a:r>
              <a:rPr lang="ru-RU" sz="4800" baseline="-25000" dirty="0"/>
              <a:t>3</a:t>
            </a:r>
            <a:r>
              <a:rPr lang="ru-RU" sz="4800" dirty="0"/>
              <a:t>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4800" dirty="0"/>
              <a:t>OO</a:t>
            </a:r>
            <a:r>
              <a:rPr lang="en-US" sz="4800" baseline="-25000" dirty="0"/>
              <a:t> </a:t>
            </a:r>
            <a:r>
              <a:rPr lang="en-US" sz="4800" dirty="0"/>
              <a:t>H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sz="4800" baseline="-25000" dirty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en-US" sz="4800" dirty="0"/>
              <a:t>H</a:t>
            </a:r>
            <a:r>
              <a:rPr lang="ru-RU" sz="4800" baseline="-25000" dirty="0"/>
              <a:t>12 </a:t>
            </a:r>
            <a:r>
              <a:rPr lang="en-US" sz="4800" dirty="0"/>
              <a:t>O</a:t>
            </a:r>
            <a:r>
              <a:rPr lang="ru-RU" sz="4800" baseline="-25000" dirty="0"/>
              <a:t>6.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                                 Неорганические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98475"/>
            <a:ext cx="9144000" cy="9144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</a:t>
            </a:r>
            <a:r>
              <a:rPr lang="ru-RU" sz="3200" dirty="0"/>
              <a:t>Органические вещества горючи</a:t>
            </a:r>
          </a:p>
        </p:txBody>
      </p:sp>
      <p:pic>
        <p:nvPicPr>
          <p:cNvPr id="14339" name="Picture 7" descr="L05p7p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628776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L05p5p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8776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L05p5p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51301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L05p8p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2889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8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L1p06p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771651"/>
            <a:ext cx="31638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L1p06p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71651"/>
            <a:ext cx="3163888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L1p06p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771651"/>
            <a:ext cx="31638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42938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Органические вещества </a:t>
            </a:r>
            <a:r>
              <a:rPr lang="ru-RU" sz="3200" dirty="0" smtClean="0"/>
              <a:t>обугливаются </a:t>
            </a:r>
            <a:r>
              <a:rPr lang="ru-RU" sz="3200" dirty="0"/>
              <a:t>при нагревании</a:t>
            </a:r>
          </a:p>
        </p:txBody>
      </p:sp>
      <p:pic>
        <p:nvPicPr>
          <p:cNvPr id="15366" name="Picture 7" descr="L1p06p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295776"/>
            <a:ext cx="31638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L1p06p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295776"/>
            <a:ext cx="31638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L1p06p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295776"/>
            <a:ext cx="31638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063750" y="3916363"/>
            <a:ext cx="2376488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Древесина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943475" y="3916363"/>
            <a:ext cx="2376488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Мясо  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824789" y="3916363"/>
            <a:ext cx="2376487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Сахар  </a:t>
            </a:r>
          </a:p>
        </p:txBody>
      </p:sp>
    </p:spTree>
    <p:extLst>
      <p:ext uri="{BB962C8B-B14F-4D97-AF65-F5344CB8AC3E}">
        <p14:creationId xmlns:p14="http://schemas.microsoft.com/office/powerpoint/2010/main" val="3611843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Органические вещества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endParaRPr lang="ru-RU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два элемента углерод и водород образуют так много органических веществ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атомы углерода и водорода соединены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молекулах органических веществ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Михайлович Бутлеров</a:t>
            </a:r>
            <a:endParaRPr lang="ru-RU" dirty="0"/>
          </a:p>
        </p:txBody>
      </p:sp>
      <p:pic>
        <p:nvPicPr>
          <p:cNvPr id="2050" name="Picture 2" descr="http://history-kazan.ru/images/uploads/2010/04/%D0%91%D1%83%D1%82%D0%BB%D0%B5%D1%80%D0%BE%D0%B2-236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672555"/>
            <a:ext cx="2625249" cy="30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Проверка эмоционального настроя учащихся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54CA1D-DBDF-48C1-B131-085C063511ED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33936"/>
              </p:ext>
            </p:extLst>
          </p:nvPr>
        </p:nvGraphicFramePr>
        <p:xfrm>
          <a:off x="2495550" y="1773239"/>
          <a:ext cx="7562850" cy="4228550"/>
        </p:xfrm>
        <a:graphic>
          <a:graphicData uri="http://schemas.openxmlformats.org/drawingml/2006/table">
            <a:tbl>
              <a:tblPr/>
              <a:tblGrid>
                <a:gridCol w="1081088"/>
                <a:gridCol w="1295400"/>
                <a:gridCol w="1295400"/>
                <a:gridCol w="1263650"/>
                <a:gridCol w="1331912"/>
                <a:gridCol w="1295400"/>
              </a:tblGrid>
              <a:tr h="2374899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Плохое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Так себе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Хорошее 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На начало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На начало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На 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начало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конец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2349500"/>
            <a:ext cx="187166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2349500"/>
            <a:ext cx="165576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420939"/>
            <a:ext cx="20875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612670" y="539750"/>
            <a:ext cx="8458200" cy="9906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Типы связей между атомами С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896226" y="4652963"/>
            <a:ext cx="2043113" cy="1077912"/>
          </a:xfrm>
        </p:spPr>
        <p:txBody>
          <a:bodyPr/>
          <a:lstStyle/>
          <a:p>
            <a:pPr marL="0" indent="0">
              <a:buNone/>
            </a:pPr>
            <a:r>
              <a:rPr lang="ru-RU" sz="2800"/>
              <a:t>Тройная связь</a:t>
            </a:r>
          </a:p>
        </p:txBody>
      </p:sp>
      <p:pic>
        <p:nvPicPr>
          <p:cNvPr id="9223" name="Picture 7" descr="од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063751"/>
            <a:ext cx="28813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д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r="16299"/>
          <a:stretch>
            <a:fillRect/>
          </a:stretch>
        </p:blipFill>
        <p:spPr bwMode="auto">
          <a:xfrm>
            <a:off x="5087939" y="2060575"/>
            <a:ext cx="2016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т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/>
          <a:stretch>
            <a:fillRect/>
          </a:stretch>
        </p:blipFill>
        <p:spPr bwMode="auto">
          <a:xfrm>
            <a:off x="7391400" y="2060575"/>
            <a:ext cx="29162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232401" y="4652963"/>
            <a:ext cx="1755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Двойная  связь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8214" y="4656138"/>
            <a:ext cx="1944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Одинарная   связь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711451" y="5924550"/>
            <a:ext cx="69834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ru-RU" sz="3600">
                <a:solidFill>
                  <a:schemeClr val="tx2"/>
                </a:solidFill>
                <a:latin typeface="Times New Roman" panose="02020603050405020304" pitchFamily="18" charset="0"/>
              </a:rPr>
              <a:t>Связь  - ковалентная!</a:t>
            </a:r>
          </a:p>
        </p:txBody>
      </p:sp>
    </p:spTree>
    <p:extLst>
      <p:ext uri="{BB962C8B-B14F-4D97-AF65-F5344CB8AC3E}">
        <p14:creationId xmlns:p14="http://schemas.microsoft.com/office/powerpoint/2010/main" val="363470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9226" grpId="0"/>
      <p:bldP spid="9227" grpId="0"/>
      <p:bldP spid="92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0" y="549275"/>
            <a:ext cx="9144000" cy="9144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Виды углеродных цепей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681913" y="5446714"/>
            <a:ext cx="2590800" cy="100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Разветвленная цепь</a:t>
            </a:r>
          </a:p>
        </p:txBody>
      </p:sp>
      <p:pic>
        <p:nvPicPr>
          <p:cNvPr id="7185" name="Picture 17" descr="развнетвл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20691"/>
          <a:stretch>
            <a:fillRect/>
          </a:stretch>
        </p:blipFill>
        <p:spPr bwMode="auto">
          <a:xfrm>
            <a:off x="7594600" y="1770063"/>
            <a:ext cx="27495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цик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1907" r="15060" b="1726"/>
          <a:stretch>
            <a:fillRect/>
          </a:stretch>
        </p:blipFill>
        <p:spPr bwMode="auto">
          <a:xfrm>
            <a:off x="1906588" y="1773238"/>
            <a:ext cx="33258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прям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r="27245" b="1550"/>
          <a:stretch>
            <a:fillRect/>
          </a:stretch>
        </p:blipFill>
        <p:spPr bwMode="auto">
          <a:xfrm>
            <a:off x="5418139" y="1773239"/>
            <a:ext cx="20462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446714" y="5445126"/>
            <a:ext cx="1944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Прямая цепь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352675" y="5446714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Циклическая  цепь</a:t>
            </a:r>
          </a:p>
        </p:txBody>
      </p:sp>
    </p:spTree>
    <p:extLst>
      <p:ext uri="{BB962C8B-B14F-4D97-AF65-F5344CB8AC3E}">
        <p14:creationId xmlns:p14="http://schemas.microsoft.com/office/powerpoint/2010/main" val="108599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build="p"/>
      <p:bldP spid="71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Валентность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 Август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Кекуле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Валентность и степень окисления.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Валентные свойства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08326" y="2124075"/>
            <a:ext cx="47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600">
                <a:latin typeface="Garamond" panose="02020404030301010803" pitchFamily="18" charset="0"/>
              </a:rPr>
              <a:t>C</a:t>
            </a:r>
            <a:endParaRPr lang="ru-RU" sz="3600">
              <a:latin typeface="Garamond" panose="02020404030301010803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48000" y="4724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>
                <a:latin typeface="Garamond" panose="02020404030301010803" pitchFamily="18" charset="0"/>
              </a:rPr>
              <a:t>C</a:t>
            </a:r>
            <a:endParaRPr lang="ru-RU" sz="3600">
              <a:latin typeface="Garamond" panose="02020404030301010803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870325" y="2182813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+6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717925" y="4773613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+6</a:t>
            </a:r>
            <a:endParaRPr lang="ru-RU" sz="1800">
              <a:latin typeface="Garamond" panose="02020404030301010803" pitchFamily="18" charset="0"/>
            </a:endParaRPr>
          </a:p>
        </p:txBody>
      </p: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1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1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1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1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4267200" y="2743201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4572000" y="2743201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4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3946525" y="5307013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78" name="Text Box 28"/>
          <p:cNvSpPr txBox="1">
            <a:spLocks noChangeArrowheads="1"/>
          </p:cNvSpPr>
          <p:nvPr/>
        </p:nvSpPr>
        <p:spPr bwMode="auto">
          <a:xfrm>
            <a:off x="4267200" y="5334001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4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79" name="Rectangle 29"/>
          <p:cNvSpPr>
            <a:spLocks noChangeArrowheads="1"/>
          </p:cNvSpPr>
          <p:nvPr/>
        </p:nvSpPr>
        <p:spPr bwMode="auto">
          <a:xfrm>
            <a:off x="5410200" y="2362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0" name="Rectangle 30"/>
          <p:cNvSpPr>
            <a:spLocks noChangeArrowheads="1"/>
          </p:cNvSpPr>
          <p:nvPr/>
        </p:nvSpPr>
        <p:spPr bwMode="auto">
          <a:xfrm>
            <a:off x="5715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1" name="Rectangle 31"/>
          <p:cNvSpPr>
            <a:spLocks noChangeArrowheads="1"/>
          </p:cNvSpPr>
          <p:nvPr/>
        </p:nvSpPr>
        <p:spPr bwMode="auto">
          <a:xfrm>
            <a:off x="57150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2" name="Rectangle 32"/>
          <p:cNvSpPr>
            <a:spLocks noChangeArrowheads="1"/>
          </p:cNvSpPr>
          <p:nvPr/>
        </p:nvSpPr>
        <p:spPr bwMode="auto">
          <a:xfrm>
            <a:off x="54102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3" name="Rectangle 33"/>
          <p:cNvSpPr>
            <a:spLocks noChangeArrowheads="1"/>
          </p:cNvSpPr>
          <p:nvPr/>
        </p:nvSpPr>
        <p:spPr bwMode="auto">
          <a:xfrm>
            <a:off x="5105400" y="4876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4" name="Rectangle 34"/>
          <p:cNvSpPr>
            <a:spLocks noChangeArrowheads="1"/>
          </p:cNvSpPr>
          <p:nvPr/>
        </p:nvSpPr>
        <p:spPr bwMode="auto">
          <a:xfrm>
            <a:off x="6324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5" name="Rectangle 35"/>
          <p:cNvSpPr>
            <a:spLocks noChangeArrowheads="1"/>
          </p:cNvSpPr>
          <p:nvPr/>
        </p:nvSpPr>
        <p:spPr bwMode="auto">
          <a:xfrm>
            <a:off x="6019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6" name="Rectangle 36"/>
          <p:cNvSpPr>
            <a:spLocks noChangeArrowheads="1"/>
          </p:cNvSpPr>
          <p:nvPr/>
        </p:nvSpPr>
        <p:spPr bwMode="auto">
          <a:xfrm>
            <a:off x="60198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sz="18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1287" name="Line 37"/>
          <p:cNvSpPr>
            <a:spLocks noChangeShapeType="1"/>
          </p:cNvSpPr>
          <p:nvPr/>
        </p:nvSpPr>
        <p:spPr bwMode="auto">
          <a:xfrm>
            <a:off x="5257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Line 38"/>
          <p:cNvSpPr>
            <a:spLocks noChangeShapeType="1"/>
          </p:cNvSpPr>
          <p:nvPr/>
        </p:nvSpPr>
        <p:spPr bwMode="auto">
          <a:xfrm flipV="1">
            <a:off x="5562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Line 39"/>
          <p:cNvSpPr>
            <a:spLocks noChangeShapeType="1"/>
          </p:cNvSpPr>
          <p:nvPr/>
        </p:nvSpPr>
        <p:spPr bwMode="auto">
          <a:xfrm flipV="1">
            <a:off x="6172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Line 40"/>
          <p:cNvSpPr>
            <a:spLocks noChangeShapeType="1"/>
          </p:cNvSpPr>
          <p:nvPr/>
        </p:nvSpPr>
        <p:spPr bwMode="auto">
          <a:xfrm>
            <a:off x="5867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Line 41"/>
          <p:cNvSpPr>
            <a:spLocks noChangeShapeType="1"/>
          </p:cNvSpPr>
          <p:nvPr/>
        </p:nvSpPr>
        <p:spPr bwMode="auto">
          <a:xfrm>
            <a:off x="55626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 flipV="1">
            <a:off x="5867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3" name="Line 43"/>
          <p:cNvSpPr>
            <a:spLocks noChangeShapeType="1"/>
          </p:cNvSpPr>
          <p:nvPr/>
        </p:nvSpPr>
        <p:spPr bwMode="auto">
          <a:xfrm>
            <a:off x="61722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4" name="Line 44"/>
          <p:cNvSpPr>
            <a:spLocks noChangeShapeType="1"/>
          </p:cNvSpPr>
          <p:nvPr/>
        </p:nvSpPr>
        <p:spPr bwMode="auto">
          <a:xfrm flipV="1">
            <a:off x="56388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5" name="Text Box 45"/>
          <p:cNvSpPr txBox="1">
            <a:spLocks noChangeArrowheads="1"/>
          </p:cNvSpPr>
          <p:nvPr/>
        </p:nvSpPr>
        <p:spPr bwMode="auto">
          <a:xfrm>
            <a:off x="5318125" y="2640013"/>
            <a:ext cx="37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2s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96" name="Text Box 46"/>
          <p:cNvSpPr txBox="1">
            <a:spLocks noChangeArrowheads="1"/>
          </p:cNvSpPr>
          <p:nvPr/>
        </p:nvSpPr>
        <p:spPr bwMode="auto">
          <a:xfrm>
            <a:off x="5851525" y="241141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2p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97" name="Text Box 47"/>
          <p:cNvSpPr txBox="1">
            <a:spLocks noChangeArrowheads="1"/>
          </p:cNvSpPr>
          <p:nvPr/>
        </p:nvSpPr>
        <p:spPr bwMode="auto">
          <a:xfrm>
            <a:off x="5013325" y="5154613"/>
            <a:ext cx="37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2s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98" name="Text Box 48"/>
          <p:cNvSpPr txBox="1">
            <a:spLocks noChangeArrowheads="1"/>
          </p:cNvSpPr>
          <p:nvPr/>
        </p:nvSpPr>
        <p:spPr bwMode="auto">
          <a:xfrm>
            <a:off x="5699125" y="492601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aramond" panose="02020404030301010803" pitchFamily="18" charset="0"/>
              </a:rPr>
              <a:t>2p</a:t>
            </a:r>
            <a:endParaRPr lang="ru-RU" sz="1800">
              <a:latin typeface="Garamond" panose="02020404030301010803" pitchFamily="18" charset="0"/>
            </a:endParaRPr>
          </a:p>
        </p:txBody>
      </p:sp>
      <p:sp>
        <p:nvSpPr>
          <p:cNvPr id="11299" name="Text Box 49"/>
          <p:cNvSpPr txBox="1">
            <a:spLocks noChangeArrowheads="1"/>
          </p:cNvSpPr>
          <p:nvPr/>
        </p:nvSpPr>
        <p:spPr bwMode="auto">
          <a:xfrm>
            <a:off x="5181600" y="5105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Garamond" panose="02020404030301010803" pitchFamily="18" charset="0"/>
              </a:rPr>
              <a:t>1</a:t>
            </a:r>
            <a:endParaRPr lang="ru-RU" sz="1400">
              <a:latin typeface="Garamond" panose="02020404030301010803" pitchFamily="18" charset="0"/>
            </a:endParaRPr>
          </a:p>
        </p:txBody>
      </p:sp>
      <p:sp>
        <p:nvSpPr>
          <p:cNvPr id="11300" name="Text Box 50"/>
          <p:cNvSpPr txBox="1">
            <a:spLocks noChangeArrowheads="1"/>
          </p:cNvSpPr>
          <p:nvPr/>
        </p:nvSpPr>
        <p:spPr bwMode="auto">
          <a:xfrm>
            <a:off x="5927725" y="4843464"/>
            <a:ext cx="255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Garamond" panose="02020404030301010803" pitchFamily="18" charset="0"/>
              </a:rPr>
              <a:t>3</a:t>
            </a:r>
            <a:endParaRPr lang="ru-RU" sz="1200">
              <a:latin typeface="Garamond" panose="02020404030301010803" pitchFamily="18" charset="0"/>
            </a:endParaRPr>
          </a:p>
        </p:txBody>
      </p:sp>
      <p:sp>
        <p:nvSpPr>
          <p:cNvPr id="11301" name="Text Box 51"/>
          <p:cNvSpPr txBox="1">
            <a:spLocks noChangeArrowheads="1"/>
          </p:cNvSpPr>
          <p:nvPr/>
        </p:nvSpPr>
        <p:spPr bwMode="auto">
          <a:xfrm>
            <a:off x="5546725" y="260985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Garamond" panose="02020404030301010803" pitchFamily="18" charset="0"/>
              </a:rPr>
              <a:t>2</a:t>
            </a:r>
            <a:endParaRPr lang="ru-RU" sz="1400">
              <a:latin typeface="Garamond" panose="02020404030301010803" pitchFamily="18" charset="0"/>
            </a:endParaRPr>
          </a:p>
        </p:txBody>
      </p:sp>
      <p:sp>
        <p:nvSpPr>
          <p:cNvPr id="11302" name="Text Box 52"/>
          <p:cNvSpPr txBox="1">
            <a:spLocks noChangeArrowheads="1"/>
          </p:cNvSpPr>
          <p:nvPr/>
        </p:nvSpPr>
        <p:spPr bwMode="auto">
          <a:xfrm>
            <a:off x="6080125" y="2405064"/>
            <a:ext cx="255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Garamond" panose="02020404030301010803" pitchFamily="18" charset="0"/>
              </a:rPr>
              <a:t>2</a:t>
            </a:r>
            <a:endParaRPr lang="ru-RU" sz="1200">
              <a:latin typeface="Garamond" panose="02020404030301010803" pitchFamily="18" charset="0"/>
            </a:endParaRPr>
          </a:p>
        </p:txBody>
      </p:sp>
      <p:sp>
        <p:nvSpPr>
          <p:cNvPr id="11303" name="Text Box 53"/>
          <p:cNvSpPr txBox="1">
            <a:spLocks noChangeArrowheads="1"/>
          </p:cNvSpPr>
          <p:nvPr/>
        </p:nvSpPr>
        <p:spPr bwMode="auto">
          <a:xfrm>
            <a:off x="3413126" y="4551363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latin typeface="Garamond" panose="02020404030301010803" pitchFamily="18" charset="0"/>
              </a:rPr>
              <a:t>*</a:t>
            </a:r>
            <a:endParaRPr lang="ru-RU" sz="2400">
              <a:latin typeface="Garamond" panose="02020404030301010803" pitchFamily="18" charset="0"/>
            </a:endParaRPr>
          </a:p>
        </p:txBody>
      </p:sp>
      <p:sp>
        <p:nvSpPr>
          <p:cNvPr id="11304" name="Text Box 54"/>
          <p:cNvSpPr txBox="1">
            <a:spLocks noChangeArrowheads="1"/>
          </p:cNvSpPr>
          <p:nvPr/>
        </p:nvSpPr>
        <p:spPr bwMode="auto">
          <a:xfrm>
            <a:off x="8534400" y="3352800"/>
            <a:ext cx="53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 dirty="0">
                <a:latin typeface="Garamond" panose="02020404030301010803" pitchFamily="18" charset="0"/>
              </a:rPr>
              <a:t>C</a:t>
            </a:r>
            <a:endParaRPr lang="ru-RU" sz="4400" dirty="0">
              <a:latin typeface="Garamond" panose="02020404030301010803" pitchFamily="18" charset="0"/>
            </a:endParaRPr>
          </a:p>
        </p:txBody>
      </p:sp>
      <p:sp>
        <p:nvSpPr>
          <p:cNvPr id="11305" name="Line 55"/>
          <p:cNvSpPr>
            <a:spLocks noChangeShapeType="1"/>
          </p:cNvSpPr>
          <p:nvPr/>
        </p:nvSpPr>
        <p:spPr bwMode="auto">
          <a:xfrm>
            <a:off x="8839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6" name="Line 56"/>
          <p:cNvSpPr>
            <a:spLocks noChangeShapeType="1"/>
          </p:cNvSpPr>
          <p:nvPr/>
        </p:nvSpPr>
        <p:spPr bwMode="auto">
          <a:xfrm>
            <a:off x="8839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7" name="Line 57"/>
          <p:cNvSpPr>
            <a:spLocks noChangeShapeType="1"/>
          </p:cNvSpPr>
          <p:nvPr/>
        </p:nvSpPr>
        <p:spPr bwMode="auto">
          <a:xfrm>
            <a:off x="79248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8" name="Line 58"/>
          <p:cNvSpPr>
            <a:spLocks noChangeShapeType="1"/>
          </p:cNvSpPr>
          <p:nvPr/>
        </p:nvSpPr>
        <p:spPr bwMode="auto">
          <a:xfrm>
            <a:off x="922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строение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порядок соединения атомов химических элементов в молекуле согласно их валентности.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формулы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органических веществ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с книгой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199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основные положения теории химического строения органических веществ А.М. Бутлерова.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9942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органических и неорганических соединений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67548"/>
              </p:ext>
            </p:extLst>
          </p:nvPr>
        </p:nvGraphicFramePr>
        <p:xfrm>
          <a:off x="365760" y="1828800"/>
          <a:ext cx="9576261" cy="494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87"/>
                <a:gridCol w="3192087"/>
                <a:gridCol w="3192087"/>
              </a:tblGrid>
              <a:tr h="6400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сравнения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Органические вещества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Неорганические вещества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соединений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640029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5986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Горючесть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640029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640029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5986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Явление изомерии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5389"/>
            <a:ext cx="10972800" cy="142009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 сегодня на уроке?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материале показалось трудным?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справились легко?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 ли материал сегодняшнего урока?</a:t>
            </a:r>
          </a:p>
          <a:p>
            <a:pPr marL="0" lvl="0" indent="0"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параграф 32; стр. 200 выполнить упр.№1, решить задачу №6.</a:t>
            </a:r>
            <a:endParaRPr lang="ru-RU" dirty="0"/>
          </a:p>
        </p:txBody>
      </p:sp>
      <p:pic>
        <p:nvPicPr>
          <p:cNvPr id="4" name="Picture 2" descr="school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297" y="2822501"/>
            <a:ext cx="3408219" cy="3419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2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" y="0"/>
            <a:ext cx="9274002" cy="17308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Орешек знанья твёрд, но всё же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мы не привыкли отступать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 Нам расколоть его поможет девиз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dirty="0" smtClean="0"/>
              <a:t>(</a:t>
            </a:r>
            <a:r>
              <a:rPr lang="ru-RU" sz="3100" dirty="0"/>
              <a:t>Игорь </a:t>
            </a:r>
            <a:r>
              <a:rPr lang="ru-RU" sz="3100" dirty="0" err="1"/>
              <a:t>Раздорский</a:t>
            </a:r>
            <a:r>
              <a:rPr lang="ru-RU" sz="3100" dirty="0"/>
              <a:t>)</a:t>
            </a:r>
          </a:p>
        </p:txBody>
      </p:sp>
      <p:pic>
        <p:nvPicPr>
          <p:cNvPr id="1026" name="Picture 2" descr="Хочу-всё-зн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2044931"/>
            <a:ext cx="7082444" cy="48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Проверка эмоционального настроя учащихся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54CA1D-DBDF-48C1-B131-085C063511ED}" type="slidenum">
              <a:rPr lang="ru-RU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20545"/>
              </p:ext>
            </p:extLst>
          </p:nvPr>
        </p:nvGraphicFramePr>
        <p:xfrm>
          <a:off x="349133" y="1930400"/>
          <a:ext cx="9709267" cy="4437064"/>
        </p:xfrm>
        <a:graphic>
          <a:graphicData uri="http://schemas.openxmlformats.org/drawingml/2006/table">
            <a:tbl>
              <a:tblPr/>
              <a:tblGrid>
                <a:gridCol w="1387912"/>
                <a:gridCol w="1663048"/>
                <a:gridCol w="1663048"/>
                <a:gridCol w="1622288"/>
                <a:gridCol w="1709923"/>
                <a:gridCol w="1663048"/>
              </a:tblGrid>
              <a:tr h="229365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Плохое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Так себе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Хорошее 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5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На начало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На начало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На 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начало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На конец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78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36" y="2589214"/>
            <a:ext cx="187166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1" y="2798387"/>
            <a:ext cx="165576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420939"/>
            <a:ext cx="20875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 rot="-1104238">
            <a:off x="1720850" y="1184275"/>
            <a:ext cx="8286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5400">
                <a:solidFill>
                  <a:srgbClr val="FFC000"/>
                </a:solidFill>
              </a:rPr>
              <a:t>Спасибо за активную работу на уроке!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5400">
                <a:solidFill>
                  <a:srgbClr val="FFC000"/>
                </a:solidFill>
              </a:rPr>
              <a:t>Желаю успехов в освоении наук!!!</a:t>
            </a:r>
          </a:p>
        </p:txBody>
      </p:sp>
      <p:pic>
        <p:nvPicPr>
          <p:cNvPr id="65539" name="Picture 10" descr="Картинка 237 из 96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3643314"/>
            <a:ext cx="2809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Литература</a:t>
            </a:r>
            <a:endParaRPr lang="ru-RU" smtClean="0"/>
          </a:p>
          <a:p>
            <a:r>
              <a:rPr lang="ru-RU" sz="1200"/>
              <a:t>1.Габриелян О.С. Химия. 9класс. – М.: Дрофа, 2012.</a:t>
            </a:r>
            <a:r>
              <a:rPr lang="ru-RU" sz="1200" i="1"/>
              <a:t> </a:t>
            </a:r>
            <a:endParaRPr lang="ru-RU" sz="1200"/>
          </a:p>
          <a:p>
            <a:r>
              <a:rPr lang="ru-RU" sz="1200"/>
              <a:t>2.Габриелян О. С., Воскобойникова Н. П., Настольная книга учителя. Химия. 9 кл.: Методическое пособие. - М.: Дрофа, 2007. </a:t>
            </a:r>
          </a:p>
          <a:p>
            <a:r>
              <a:rPr lang="ru-RU" sz="1200"/>
              <a:t>3.Горкавенко М.Ю., Поурочные разработки по химии.9кл.,- М.: Вако, 2004.</a:t>
            </a:r>
          </a:p>
          <a:p>
            <a:r>
              <a:rPr lang="ru-RU" sz="1200"/>
              <a:t> </a:t>
            </a:r>
            <a:r>
              <a:rPr lang="ru-RU" sz="1200" b="1"/>
              <a:t>CD и учебные сайты</a:t>
            </a:r>
            <a:endParaRPr lang="ru-RU" sz="1200"/>
          </a:p>
          <a:p>
            <a:pPr>
              <a:buFont typeface="Wingdings" panose="05000000000000000000" pitchFamily="2" charset="2"/>
              <a:buNone/>
            </a:pPr>
            <a:r>
              <a:rPr lang="ru-RU" sz="1200"/>
              <a:t>         1. </a:t>
            </a:r>
            <a:r>
              <a:rPr lang="ru-RU" sz="1200" u="sng">
                <a:hlinkClick r:id="rId2"/>
              </a:rPr>
              <a:t>school-sector.relarn.ru</a:t>
            </a:r>
            <a:r>
              <a:rPr lang="ru-RU" sz="1200"/>
              <a:t> - "Химия для ВСЕХ" из серии "Обучающие энциклопедии". Сайт содержит текстовые и графические материалы ( </a:t>
            </a:r>
            <a:r>
              <a:rPr lang="ru-RU" sz="1200" u="sng">
                <a:hlinkClick r:id="rId3"/>
              </a:rPr>
              <a:t>school-sector.relarn.ru</a:t>
            </a:r>
            <a:r>
              <a:rPr lang="ru-RU" sz="1200"/>
              <a:t> ) размещенные во 2-м издании CDROM "Химия для ВСЕХ" 1999г </a:t>
            </a:r>
          </a:p>
          <a:p>
            <a:r>
              <a:rPr lang="ru-RU" sz="1200"/>
              <a:t>2.. </a:t>
            </a:r>
            <a:r>
              <a:rPr lang="ru-RU" sz="1200" u="sng">
                <a:hlinkClick r:id="rId4"/>
              </a:rPr>
              <a:t>alhimikov.net</a:t>
            </a:r>
            <a:r>
              <a:rPr lang="ru-RU" sz="1200"/>
              <a:t> - сайт "Alhimikov.net". Содержание: электронный учебник "Основы общей и неорганической химии" для 8-9 кл.;  </a:t>
            </a:r>
          </a:p>
          <a:p>
            <a:r>
              <a:rPr lang="ru-RU" sz="1200"/>
              <a:t>3.</a:t>
            </a:r>
            <a:r>
              <a:rPr lang="en-US" sz="1200">
                <a:solidFill>
                  <a:srgbClr val="0070C0"/>
                </a:solidFill>
              </a:rPr>
              <a:t>it-n</a:t>
            </a:r>
            <a:r>
              <a:rPr lang="ru-RU" sz="1200">
                <a:solidFill>
                  <a:srgbClr val="0070C0"/>
                </a:solidFill>
              </a:rPr>
              <a:t>.</a:t>
            </a:r>
            <a:r>
              <a:rPr lang="en-US" sz="1200">
                <a:solidFill>
                  <a:srgbClr val="0070C0"/>
                </a:solidFill>
              </a:rPr>
              <a:t>ru</a:t>
            </a:r>
            <a:r>
              <a:rPr lang="ru-RU" sz="1200">
                <a:solidFill>
                  <a:srgbClr val="0070C0"/>
                </a:solidFill>
              </a:rPr>
              <a:t> «Сеть творческих учителей»</a:t>
            </a:r>
            <a:r>
              <a:rPr lang="en-US" sz="1200">
                <a:solidFill>
                  <a:srgbClr val="0070C0"/>
                </a:solidFill>
              </a:rPr>
              <a:t> </a:t>
            </a:r>
            <a:r>
              <a:rPr lang="ru-RU" sz="1200">
                <a:solidFill>
                  <a:srgbClr val="0070C0"/>
                </a:solidFill>
              </a:rPr>
              <a:t>Химоза</a:t>
            </a:r>
            <a:r>
              <a:rPr lang="ru-RU" sz="1200"/>
              <a:t>  презентация «Органическая химия» Демидова О.Э, учитель химии  МОУ Гимназия № 44  г. Иркутска</a:t>
            </a:r>
          </a:p>
        </p:txBody>
      </p:sp>
    </p:spTree>
    <p:extLst>
      <p:ext uri="{BB962C8B-B14F-4D97-AF65-F5344CB8AC3E}">
        <p14:creationId xmlns:p14="http://schemas.microsoft.com/office/powerpoint/2010/main" val="156043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экспериментальной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вещества: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 натрия, хлорид бария, карбонат калия.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их можно распознать, используя один единственный реактив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молекулярное, полное и сокращённое ионные уравнения.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атмосферу выделяется много углекислого газа. Но концентрация его в чистом воздухе постоянна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03%).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1313410" y="1981201"/>
            <a:ext cx="149629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/>
          </a:p>
        </p:txBody>
      </p:sp>
      <p:pic>
        <p:nvPicPr>
          <p:cNvPr id="7172" name="Picture 6" descr="Копия WB01243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2636838"/>
            <a:ext cx="23050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311900" y="2133600"/>
            <a:ext cx="647700" cy="7191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672263" y="1989139"/>
            <a:ext cx="647700" cy="7191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032625" y="1844675"/>
            <a:ext cx="647700" cy="7191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8401051" y="2133601"/>
            <a:ext cx="576263" cy="5048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8688388" y="4508500"/>
            <a:ext cx="576262" cy="64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rot="-1832512">
            <a:off x="6167438" y="4149725"/>
            <a:ext cx="1225550" cy="827088"/>
          </a:xfrm>
          <a:prstGeom prst="rightArrow">
            <a:avLst>
              <a:gd name="adj1" fmla="val 50000"/>
              <a:gd name="adj2" fmla="val 37044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040688" y="177323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</a:rPr>
              <a:t>КИСЛОРОД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608888" y="5013325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Углекислый газ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024563" y="15573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chemeClr val="folHlink"/>
                </a:solidFill>
              </a:rPr>
              <a:t>СВЕТ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 rot="-1923442">
            <a:off x="6240463" y="44370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ВОДА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9912351" y="1412876"/>
            <a:ext cx="5048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Ф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О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Т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О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С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Н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Т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Е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З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659938" y="5876926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СВЕТ</a:t>
            </a:r>
          </a:p>
        </p:txBody>
      </p:sp>
    </p:spTree>
    <p:extLst>
      <p:ext uri="{BB962C8B-B14F-4D97-AF65-F5344CB8AC3E}">
        <p14:creationId xmlns:p14="http://schemas.microsoft.com/office/powerpoint/2010/main" val="11577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4" grpId="0" animBg="1"/>
      <p:bldP spid="18447" grpId="0" animBg="1"/>
      <p:bldP spid="184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2160589"/>
            <a:ext cx="1025790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Даны вещества. Разделите их на две группы.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№1: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№2: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22545"/>
              </p:ext>
            </p:extLst>
          </p:nvPr>
        </p:nvGraphicFramePr>
        <p:xfrm>
          <a:off x="149629" y="1662544"/>
          <a:ext cx="8545483" cy="5092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2283"/>
                <a:gridCol w="4273200"/>
              </a:tblGrid>
              <a:tr h="93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Неорганические </a:t>
                      </a:r>
                      <a:r>
                        <a:rPr lang="ru-RU" sz="2800" dirty="0" smtClean="0">
                          <a:effectLst/>
                        </a:rPr>
                        <a:t>вещества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Органические вещества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57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Вариант №1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Na</a:t>
                      </a:r>
                      <a:r>
                        <a:rPr lang="ru-RU" sz="2800" baseline="-25000">
                          <a:effectLst/>
                        </a:rPr>
                        <a:t>2 </a:t>
                      </a:r>
                      <a:r>
                        <a:rPr lang="en-US" sz="2800">
                          <a:effectLst/>
                        </a:rPr>
                        <a:t>O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ru-RU" sz="2800" baseline="-25000" dirty="0">
                          <a:effectLst/>
                        </a:rPr>
                        <a:t>2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HNO</a:t>
                      </a:r>
                      <a:r>
                        <a:rPr lang="ru-RU" sz="2800" baseline="-25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ru-RU" sz="2800" baseline="-25000" dirty="0">
                          <a:effectLst/>
                        </a:rPr>
                        <a:t>2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5 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CaCO</a:t>
                      </a:r>
                      <a:r>
                        <a:rPr lang="ru-RU" sz="2800" baseline="-250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en-US" sz="2800" baseline="-250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3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COO</a:t>
                      </a:r>
                      <a:r>
                        <a:rPr lang="en-US" sz="2800" baseline="-250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Вариант №2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NH</a:t>
                      </a:r>
                      <a:r>
                        <a:rPr lang="ru-RU" sz="2800" baseline="-25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en-US" sz="2800" baseline="-250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KOH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ru-RU" sz="2800" baseline="-25000" dirty="0">
                          <a:effectLst/>
                        </a:rPr>
                        <a:t>6 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12 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  <a:r>
                        <a:rPr lang="ru-RU" sz="2800" baseline="-250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HCl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r>
                        <a:rPr lang="ru-RU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738</Words>
  <Application>Microsoft Office PowerPoint</Application>
  <PresentationFormat>Широкоэкранный</PresentationFormat>
  <Paragraphs>181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Garamond</vt:lpstr>
      <vt:lpstr>Tahoma</vt:lpstr>
      <vt:lpstr>Times New Roman</vt:lpstr>
      <vt:lpstr>Trebuchet MS</vt:lpstr>
      <vt:lpstr>Wingdings</vt:lpstr>
      <vt:lpstr>Wingdings 3</vt:lpstr>
      <vt:lpstr>Грань</vt:lpstr>
      <vt:lpstr>МБОУ Шамординская основная общеобразовательная школа</vt:lpstr>
      <vt:lpstr>Проверка эмоционального настроя учащихся</vt:lpstr>
      <vt:lpstr>Орешек знанья твёрд, но всё же мы не привыкли отступать! Нам расколоть его поможет девиз            (Игорь Раздорский)</vt:lpstr>
      <vt:lpstr>Решение экспериментальной задачи</vt:lpstr>
      <vt:lpstr>Задание № 1</vt:lpstr>
      <vt:lpstr>Проблемный вопрос</vt:lpstr>
      <vt:lpstr>Фотосинтез</vt:lpstr>
      <vt:lpstr>Задание № 2</vt:lpstr>
      <vt:lpstr>Взаимопроверка</vt:lpstr>
      <vt:lpstr>Тема урока</vt:lpstr>
      <vt:lpstr>Презентация PowerPoint</vt:lpstr>
      <vt:lpstr>Органические вещества</vt:lpstr>
      <vt:lpstr>Самостоятельная работа с книгой</vt:lpstr>
      <vt:lpstr>Органическая химия</vt:lpstr>
      <vt:lpstr>Сравнительная характеристика</vt:lpstr>
      <vt:lpstr> Органические вещества горючи</vt:lpstr>
      <vt:lpstr> Органические вещества обугливаются при нагревании</vt:lpstr>
      <vt:lpstr>Органические вещества</vt:lpstr>
      <vt:lpstr>Александр Михайлович Бутлеров</vt:lpstr>
      <vt:lpstr>Типы связей между атомами С</vt:lpstr>
      <vt:lpstr>Виды углеродных цепей</vt:lpstr>
      <vt:lpstr>Валентность</vt:lpstr>
      <vt:lpstr>Валентные свойства</vt:lpstr>
      <vt:lpstr>Химическое строение</vt:lpstr>
      <vt:lpstr>Структурные формулы  строения органических веществ</vt:lpstr>
      <vt:lpstr>Самостоятельная работа с книгой</vt:lpstr>
      <vt:lpstr>Сравнительная характеристика органических и неорганических соединений</vt:lpstr>
      <vt:lpstr>Рефлексия. </vt:lpstr>
      <vt:lpstr>Домашнее задание:</vt:lpstr>
      <vt:lpstr>Проверка эмоционального настроя учащихся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Шамординская ООШ</dc:title>
  <dc:creator>Admin</dc:creator>
  <cp:lastModifiedBy>Admin</cp:lastModifiedBy>
  <cp:revision>64</cp:revision>
  <dcterms:created xsi:type="dcterms:W3CDTF">2016-03-14T19:25:36Z</dcterms:created>
  <dcterms:modified xsi:type="dcterms:W3CDTF">2016-03-18T19:04:00Z</dcterms:modified>
</cp:coreProperties>
</file>