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8"/>
  </p:notesMasterIdLst>
  <p:sldIdLst>
    <p:sldId id="269" r:id="rId2"/>
    <p:sldId id="257" r:id="rId3"/>
    <p:sldId id="293" r:id="rId4"/>
    <p:sldId id="262" r:id="rId5"/>
    <p:sldId id="263" r:id="rId6"/>
    <p:sldId id="264" r:id="rId7"/>
    <p:sldId id="265" r:id="rId8"/>
    <p:sldId id="282" r:id="rId9"/>
    <p:sldId id="274" r:id="rId10"/>
    <p:sldId id="283" r:id="rId11"/>
    <p:sldId id="284" r:id="rId12"/>
    <p:sldId id="275" r:id="rId13"/>
    <p:sldId id="267" r:id="rId14"/>
    <p:sldId id="270" r:id="rId15"/>
    <p:sldId id="287" r:id="rId16"/>
    <p:sldId id="29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2" autoAdjust="0"/>
    <p:restoredTop sz="94660"/>
  </p:normalViewPr>
  <p:slideViewPr>
    <p:cSldViewPr>
      <p:cViewPr>
        <p:scale>
          <a:sx n="90" d="100"/>
          <a:sy n="90" d="100"/>
        </p:scale>
        <p:origin x="-708" y="71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75958E-3142-4AB5-976C-503562504142}" type="datetimeFigureOut">
              <a:rPr lang="ru-RU" smtClean="0"/>
              <a:pPr/>
              <a:t>24.12.2011</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468F5C-546F-46E8-B52B-B6B32DB1BE17}" type="slidenum">
              <a:rPr lang="ru-RU" smtClean="0"/>
              <a:pPr/>
              <a:t>‹#›</a:t>
            </a:fld>
            <a:endParaRPr lang="ru-RU" dirty="0"/>
          </a:p>
        </p:txBody>
      </p:sp>
    </p:spTree>
    <p:extLst>
      <p:ext uri="{BB962C8B-B14F-4D97-AF65-F5344CB8AC3E}">
        <p14:creationId xmlns:p14="http://schemas.microsoft.com/office/powerpoint/2010/main" xmlns="" val="843751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8468F5C-546F-46E8-B52B-B6B32DB1BE17}" type="slidenum">
              <a:rPr lang="ru-RU" smtClean="0"/>
              <a:pPr/>
              <a:t>4</a:t>
            </a:fld>
            <a:endParaRPr lang="ru-RU"/>
          </a:p>
        </p:txBody>
      </p:sp>
    </p:spTree>
    <p:extLst>
      <p:ext uri="{BB962C8B-B14F-4D97-AF65-F5344CB8AC3E}">
        <p14:creationId xmlns:p14="http://schemas.microsoft.com/office/powerpoint/2010/main" xmlns="" val="3009866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err="1" smtClean="0"/>
              <a:t>ва</a:t>
            </a:r>
            <a:endParaRPr lang="ru-RU" dirty="0"/>
          </a:p>
        </p:txBody>
      </p:sp>
      <p:sp>
        <p:nvSpPr>
          <p:cNvPr id="4" name="Номер слайда 3"/>
          <p:cNvSpPr>
            <a:spLocks noGrp="1"/>
          </p:cNvSpPr>
          <p:nvPr>
            <p:ph type="sldNum" sz="quarter" idx="10"/>
          </p:nvPr>
        </p:nvSpPr>
        <p:spPr/>
        <p:txBody>
          <a:bodyPr/>
          <a:lstStyle/>
          <a:p>
            <a:fld id="{98468F5C-546F-46E8-B52B-B6B32DB1BE17}" type="slidenum">
              <a:rPr lang="ru-RU" smtClean="0"/>
              <a:pPr/>
              <a:t>5</a:t>
            </a:fld>
            <a:endParaRPr lang="ru-RU"/>
          </a:p>
        </p:txBody>
      </p:sp>
    </p:spTree>
    <p:extLst>
      <p:ext uri="{BB962C8B-B14F-4D97-AF65-F5344CB8AC3E}">
        <p14:creationId xmlns:p14="http://schemas.microsoft.com/office/powerpoint/2010/main" xmlns="" val="37256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20" name="Нижний колонтитул 19"/>
          <p:cNvSpPr>
            <a:spLocks noGrp="1"/>
          </p:cNvSpPr>
          <p:nvPr>
            <p:ph type="ftr" sz="quarter" idx="11"/>
          </p:nvPr>
        </p:nvSpPr>
        <p:spPr/>
        <p:txBody>
          <a:bodyPr/>
          <a:lstStyle>
            <a:extLst/>
          </a:lstStyle>
          <a:p>
            <a:endParaRPr lang="ru-RU" dirty="0"/>
          </a:p>
        </p:txBody>
      </p:sp>
      <p:sp>
        <p:nvSpPr>
          <p:cNvPr id="10" name="Номер слайда 9"/>
          <p:cNvSpPr>
            <a:spLocks noGrp="1"/>
          </p:cNvSpPr>
          <p:nvPr>
            <p:ph type="sldNum" sz="quarter" idx="12"/>
          </p:nvPr>
        </p:nvSpPr>
        <p:spPr/>
        <p:txBody>
          <a:bodyPr/>
          <a:lstStyle>
            <a:extLst/>
          </a:lstStyle>
          <a:p>
            <a:fld id="{C448F4FD-3B99-4DA1-ADEF-B85E66BA136C}" type="slidenum">
              <a:rPr lang="ru-RU" smtClean="0"/>
              <a:pPr/>
              <a:t>‹#›</a:t>
            </a:fld>
            <a:endParaRPr lang="ru-RU" dirty="0"/>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C448F4FD-3B99-4DA1-ADEF-B85E66BA136C}" type="slidenum">
              <a:rPr lang="ru-RU" smtClean="0"/>
              <a:pPr/>
              <a:t>‹#›</a:t>
            </a:fld>
            <a:endParaRPr lang="ru-RU" dirty="0"/>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3" name="Нижний колонтитул 2"/>
          <p:cNvSpPr>
            <a:spLocks noGrp="1"/>
          </p:cNvSpPr>
          <p:nvPr>
            <p:ph type="ftr" sz="quarter" idx="11"/>
          </p:nvPr>
        </p:nvSpPr>
        <p:spPr/>
        <p:txBody>
          <a:bodyPr/>
          <a:lstStyle>
            <a:extLst/>
          </a:lstStyle>
          <a:p>
            <a:endParaRPr lang="ru-RU" dirty="0"/>
          </a:p>
        </p:txBody>
      </p:sp>
      <p:sp>
        <p:nvSpPr>
          <p:cNvPr id="4" name="Номер слайда 3"/>
          <p:cNvSpPr>
            <a:spLocks noGrp="1"/>
          </p:cNvSpPr>
          <p:nvPr>
            <p:ph type="sldNum" sz="quarter" idx="12"/>
          </p:nvPr>
        </p:nvSpPr>
        <p:spPr/>
        <p:txBody>
          <a:bodyPr/>
          <a:lstStyle>
            <a:extLst/>
          </a:lstStyle>
          <a:p>
            <a:fld id="{C448F4FD-3B99-4DA1-ADEF-B85E66BA136C}" type="slidenum">
              <a:rPr lang="ru-RU" smtClean="0"/>
              <a:pPr/>
              <a:t>‹#›</a:t>
            </a:fld>
            <a:endParaRPr lang="ru-RU" dirty="0"/>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C448F4FD-3B99-4DA1-ADEF-B85E66BA136C}" type="slidenum">
              <a:rPr lang="ru-RU" smtClean="0"/>
              <a:pPr/>
              <a:t>‹#›</a:t>
            </a:fld>
            <a:endParaRPr lang="ru-RU" dirty="0"/>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E6414D9-2F67-42C3-82E5-F89CC0E1D02F}" type="datetimeFigureOut">
              <a:rPr lang="ru-RU" smtClean="0"/>
              <a:pPr/>
              <a:t>24.12.2011</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C448F4FD-3B99-4DA1-ADEF-B85E66BA136C}" type="slidenum">
              <a:rPr lang="ru-RU" smtClean="0"/>
              <a:pPr/>
              <a:t>‹#›</a:t>
            </a:fld>
            <a:endParaRPr lang="ru-RU" dirty="0"/>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6414D9-2F67-42C3-82E5-F89CC0E1D02F}" type="datetimeFigureOut">
              <a:rPr lang="ru-RU" smtClean="0"/>
              <a:pPr/>
              <a:t>24.12.2011</a:t>
            </a:fld>
            <a:endParaRPr lang="ru-RU" dirty="0"/>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dirty="0"/>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448F4FD-3B99-4DA1-ADEF-B85E66BA136C}" type="slidenum">
              <a:rPr lang="ru-RU" smtClean="0"/>
              <a:pPr/>
              <a:t>‹#›</a:t>
            </a:fld>
            <a:endParaRPr lang="ru-RU" dirty="0"/>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spd="med">
    <p:fade/>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sz="1000" dirty="0"/>
          </a:p>
        </p:txBody>
      </p:sp>
      <p:sp>
        <p:nvSpPr>
          <p:cNvPr id="3" name="Текст 2"/>
          <p:cNvSpPr>
            <a:spLocks noGrp="1"/>
          </p:cNvSpPr>
          <p:nvPr>
            <p:ph type="body" idx="1"/>
          </p:nvPr>
        </p:nvSpPr>
        <p:spPr>
          <a:xfrm>
            <a:off x="457200" y="1"/>
            <a:ext cx="7715200" cy="1340767"/>
          </a:xfrm>
        </p:spPr>
        <p:txBody>
          <a:bodyPr>
            <a:noAutofit/>
          </a:bodyPr>
          <a:lstStyle/>
          <a:p>
            <a:pPr algn="ctr">
              <a:lnSpc>
                <a:spcPct val="100000"/>
              </a:lnSpc>
            </a:pPr>
            <a:r>
              <a:rPr lang="ru-RU" sz="4000" b="1" dirty="0" smtClean="0">
                <a:solidFill>
                  <a:schemeClr val="accent3">
                    <a:lumMod val="75000"/>
                  </a:schemeClr>
                </a:solidFill>
                <a:latin typeface="Times New Roman" pitchFamily="18" charset="0"/>
                <a:cs typeface="Times New Roman" pitchFamily="18" charset="0"/>
              </a:rPr>
              <a:t>Все профессии нужны, все профессии важны!!!</a:t>
            </a:r>
            <a:endParaRPr lang="ru-RU" sz="4000" b="1" dirty="0">
              <a:solidFill>
                <a:schemeClr val="accent3">
                  <a:lumMod val="75000"/>
                </a:schemeClr>
              </a:solidFill>
              <a:latin typeface="Times New Roman" pitchFamily="18" charset="0"/>
              <a:cs typeface="Times New Roman" pitchFamily="18" charset="0"/>
            </a:endParaRPr>
          </a:p>
        </p:txBody>
      </p:sp>
      <p:pic>
        <p:nvPicPr>
          <p:cNvPr id="1026" name="Picture 2" descr="C:\Users\Катюня и Олег\Desktop\0_69237_c56cb989_L.gif"/>
          <p:cNvPicPr>
            <a:picLocks noChangeAspect="1" noChangeArrowheads="1"/>
          </p:cNvPicPr>
          <p:nvPr/>
        </p:nvPicPr>
        <p:blipFill>
          <a:blip r:embed="rId2" cstate="print"/>
          <a:srcRect/>
          <a:stretch>
            <a:fillRect/>
          </a:stretch>
        </p:blipFill>
        <p:spPr bwMode="auto">
          <a:xfrm>
            <a:off x="1115616" y="980728"/>
            <a:ext cx="3171825" cy="4762500"/>
          </a:xfrm>
          <a:prstGeom prst="rect">
            <a:avLst/>
          </a:prstGeom>
          <a:noFill/>
        </p:spPr>
      </p:pic>
      <p:pic>
        <p:nvPicPr>
          <p:cNvPr id="1028" name="Picture 4" descr="C:\Users\Катюня и Олег\Desktop\231e49c45b80f18576a8e052b7c1fcd4.jpg"/>
          <p:cNvPicPr>
            <a:picLocks noChangeAspect="1" noChangeArrowheads="1"/>
          </p:cNvPicPr>
          <p:nvPr/>
        </p:nvPicPr>
        <p:blipFill>
          <a:blip r:embed="rId3" cstate="print"/>
          <a:srcRect/>
          <a:stretch>
            <a:fillRect/>
          </a:stretch>
        </p:blipFill>
        <p:spPr bwMode="auto">
          <a:xfrm>
            <a:off x="5580112" y="1484784"/>
            <a:ext cx="2376264" cy="4384287"/>
          </a:xfrm>
          <a:prstGeom prst="rect">
            <a:avLst/>
          </a:prstGeom>
          <a:noFill/>
        </p:spPr>
      </p:pic>
    </p:spTree>
    <p:extLst>
      <p:ext uri="{BB962C8B-B14F-4D97-AF65-F5344CB8AC3E}">
        <p14:creationId xmlns:p14="http://schemas.microsoft.com/office/powerpoint/2010/main" xmlns="" val="1402405762"/>
      </p:ext>
    </p:extLst>
  </p:cSld>
  <p:clrMapOvr>
    <a:masterClrMapping/>
  </p:clrMapOvr>
  <mc:AlternateContent xmlns:mc="http://schemas.openxmlformats.org/markup-compatibility/2006">
    <mc:Choice xmlns:p14="http://schemas.microsoft.com/office/powerpoint/2010/main" xmlns="" Requires="p14">
      <p:transition spd="slow" p14:dur="1500">
        <p:fad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7848872" cy="576064"/>
          </a:xfrm>
        </p:spPr>
        <p:txBody>
          <a:bodyPr>
            <a:normAutofit/>
          </a:bodyPr>
          <a:lstStyle/>
          <a:p>
            <a:pPr algn="ctr"/>
            <a:r>
              <a:rPr lang="ru-RU" sz="2800" b="1" dirty="0" smtClean="0">
                <a:solidFill>
                  <a:schemeClr val="accent3">
                    <a:lumMod val="75000"/>
                  </a:schemeClr>
                </a:solidFill>
                <a:latin typeface="Times New Roman" pitchFamily="18" charset="0"/>
                <a:cs typeface="Times New Roman" pitchFamily="18" charset="0"/>
              </a:rPr>
              <a:t>Подвижные игры</a:t>
            </a:r>
            <a:endParaRPr lang="ru-RU" sz="2800" b="1"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467544" y="764704"/>
            <a:ext cx="8280920" cy="5976664"/>
          </a:xfrm>
        </p:spPr>
        <p:txBody>
          <a:bodyPr>
            <a:normAutofit/>
          </a:bodyPr>
          <a:lstStyle/>
          <a:p>
            <a:r>
              <a:rPr lang="ru-RU" sz="1800" dirty="0" smtClean="0">
                <a:solidFill>
                  <a:srgbClr val="C00000"/>
                </a:solidFill>
                <a:latin typeface="Times New Roman" pitchFamily="18" charset="0"/>
                <a:cs typeface="Times New Roman" pitchFamily="18" charset="0"/>
              </a:rPr>
              <a:t>Игра с мячом «Кто где трудится?» </a:t>
            </a:r>
          </a:p>
          <a:p>
            <a:r>
              <a:rPr lang="ru-RU" sz="1600" dirty="0" smtClean="0">
                <a:latin typeface="Times New Roman" pitchFamily="18" charset="0"/>
                <a:cs typeface="Times New Roman" pitchFamily="18" charset="0"/>
              </a:rPr>
              <a:t>Кто трудится в магазине?(продавец)</a:t>
            </a:r>
          </a:p>
          <a:p>
            <a:r>
              <a:rPr lang="ru-RU" sz="1600" dirty="0" smtClean="0">
                <a:latin typeface="Times New Roman" pitchFamily="18" charset="0"/>
                <a:cs typeface="Times New Roman" pitchFamily="18" charset="0"/>
              </a:rPr>
              <a:t> В детском саду?(Воспитатель)</a:t>
            </a:r>
          </a:p>
          <a:p>
            <a:r>
              <a:rPr lang="ru-RU" sz="1600" dirty="0" smtClean="0">
                <a:latin typeface="Times New Roman" pitchFamily="18" charset="0"/>
                <a:cs typeface="Times New Roman" pitchFamily="18" charset="0"/>
              </a:rPr>
              <a:t> В школе? (Учитель) </a:t>
            </a:r>
          </a:p>
          <a:p>
            <a:r>
              <a:rPr lang="ru-RU" sz="1600" dirty="0" smtClean="0">
                <a:latin typeface="Times New Roman" pitchFamily="18" charset="0"/>
                <a:cs typeface="Times New Roman" pitchFamily="18" charset="0"/>
              </a:rPr>
              <a:t> В автомастерской? (Автомеханик)</a:t>
            </a:r>
          </a:p>
          <a:p>
            <a:r>
              <a:rPr lang="ru-RU" sz="1600" dirty="0" smtClean="0">
                <a:latin typeface="Times New Roman" pitchFamily="18" charset="0"/>
                <a:cs typeface="Times New Roman" pitchFamily="18" charset="0"/>
              </a:rPr>
              <a:t> В детской поликлинике?(Врач -педиатр)</a:t>
            </a:r>
          </a:p>
          <a:p>
            <a:r>
              <a:rPr lang="ru-RU" sz="1600" dirty="0" smtClean="0">
                <a:latin typeface="Times New Roman" pitchFamily="18" charset="0"/>
                <a:cs typeface="Times New Roman" pitchFamily="18" charset="0"/>
              </a:rPr>
              <a:t> В парикмахерской? (парикмахер)</a:t>
            </a:r>
          </a:p>
          <a:p>
            <a:r>
              <a:rPr lang="ru-RU" sz="1600" dirty="0" smtClean="0">
                <a:latin typeface="Times New Roman" pitchFamily="18" charset="0"/>
                <a:cs typeface="Times New Roman" pitchFamily="18" charset="0"/>
              </a:rPr>
              <a:t> На строительстве? (Строители)и т.д</a:t>
            </a:r>
            <a:r>
              <a:rPr lang="ru-RU" sz="1600" dirty="0" smtClean="0">
                <a:latin typeface="Times New Roman" pitchFamily="18" charset="0"/>
                <a:cs typeface="Times New Roman" pitchFamily="18" charset="0"/>
              </a:rPr>
              <a:t>.</a:t>
            </a:r>
          </a:p>
          <a:p>
            <a:endParaRPr lang="ru-RU" sz="1600" dirty="0" smtClean="0">
              <a:latin typeface="Times New Roman" pitchFamily="18" charset="0"/>
              <a:cs typeface="Times New Roman" pitchFamily="18" charset="0"/>
            </a:endParaRPr>
          </a:p>
          <a:p>
            <a:r>
              <a:rPr lang="ru-RU" sz="1800" dirty="0" smtClean="0">
                <a:solidFill>
                  <a:srgbClr val="C00000"/>
                </a:solidFill>
                <a:latin typeface="Times New Roman" pitchFamily="18" charset="0"/>
                <a:cs typeface="Times New Roman" pitchFamily="18" charset="0"/>
              </a:rPr>
              <a:t>Игра с мячом «Если бы не было…»</a:t>
            </a:r>
          </a:p>
          <a:p>
            <a:r>
              <a:rPr lang="ru-RU" sz="14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Если бы не было врачей, то ….некому было бы  лечить людей.</a:t>
            </a:r>
          </a:p>
          <a:p>
            <a:r>
              <a:rPr lang="ru-RU" sz="1600" dirty="0" smtClean="0">
                <a:latin typeface="Times New Roman" pitchFamily="18" charset="0"/>
                <a:cs typeface="Times New Roman" pitchFamily="18" charset="0"/>
              </a:rPr>
              <a:t> Если бы не было учителей, то … некому было бы учить детей.</a:t>
            </a:r>
          </a:p>
          <a:p>
            <a:r>
              <a:rPr lang="ru-RU" sz="1600" dirty="0" smtClean="0">
                <a:latin typeface="Times New Roman" pitchFamily="18" charset="0"/>
                <a:cs typeface="Times New Roman" pitchFamily="18" charset="0"/>
              </a:rPr>
              <a:t> Если бы не было воспитателей, то… некому было бы воспитывать детей.</a:t>
            </a:r>
          </a:p>
          <a:p>
            <a:r>
              <a:rPr lang="ru-RU" sz="1600" dirty="0" smtClean="0">
                <a:latin typeface="Times New Roman" pitchFamily="18" charset="0"/>
                <a:cs typeface="Times New Roman" pitchFamily="18" charset="0"/>
              </a:rPr>
              <a:t> Если бы не было поваров, то… некому было бы готовить еду.</a:t>
            </a:r>
          </a:p>
          <a:p>
            <a:r>
              <a:rPr lang="ru-RU" sz="1600" dirty="0" smtClean="0">
                <a:latin typeface="Times New Roman" pitchFamily="18" charset="0"/>
                <a:cs typeface="Times New Roman" pitchFamily="18" charset="0"/>
              </a:rPr>
              <a:t> Если бы не было строителей, то некому было бы строить дома.</a:t>
            </a:r>
          </a:p>
          <a:p>
            <a:r>
              <a:rPr lang="ru-RU" sz="1600" dirty="0" smtClean="0">
                <a:latin typeface="Times New Roman" pitchFamily="18" charset="0"/>
                <a:cs typeface="Times New Roman" pitchFamily="18" charset="0"/>
              </a:rPr>
              <a:t> Если бы не было автомехаников, то…некому было бы ремонтировать автомобили.</a:t>
            </a:r>
          </a:p>
          <a:p>
            <a:r>
              <a:rPr lang="ru-RU" sz="1600" dirty="0" smtClean="0">
                <a:latin typeface="Times New Roman" pitchFamily="18" charset="0"/>
                <a:cs typeface="Times New Roman" pitchFamily="18" charset="0"/>
              </a:rPr>
              <a:t> Если бы не было ветеринаров, то…некому было бы лечить животных</a:t>
            </a:r>
          </a:p>
          <a:p>
            <a:endParaRPr lang="ru-RU" sz="1600" b="0" dirty="0">
              <a:latin typeface="Times New Roman" pitchFamily="18" charset="0"/>
              <a:cs typeface="Times New Roman" pitchFamily="18" charset="0"/>
            </a:endParaRPr>
          </a:p>
        </p:txBody>
      </p:sp>
    </p:spTree>
    <p:extLst>
      <p:ext uri="{BB962C8B-B14F-4D97-AF65-F5344CB8AC3E}">
        <p14:creationId xmlns:p14="http://schemas.microsoft.com/office/powerpoint/2010/main" xmlns="" val="403839067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08912" cy="720080"/>
          </a:xfrm>
        </p:spPr>
        <p:txBody>
          <a:bodyPr>
            <a:normAutofit/>
          </a:bodyPr>
          <a:lstStyle/>
          <a:p>
            <a:pPr algn="ctr"/>
            <a:r>
              <a:rPr lang="ru-RU" sz="2800" b="1" dirty="0" smtClean="0">
                <a:solidFill>
                  <a:schemeClr val="accent3">
                    <a:lumMod val="75000"/>
                  </a:schemeClr>
                </a:solidFill>
                <a:latin typeface="Times New Roman" pitchFamily="18" charset="0"/>
                <a:cs typeface="Times New Roman" pitchFamily="18" charset="0"/>
              </a:rPr>
              <a:t>Загадки о профессиях</a:t>
            </a:r>
            <a:endParaRPr lang="ru-RU" sz="2800" b="1" dirty="0">
              <a:solidFill>
                <a:schemeClr val="accent3">
                  <a:lumMod val="75000"/>
                </a:schemeClr>
              </a:solidFill>
              <a:latin typeface="Times New Roman" pitchFamily="18" charset="0"/>
              <a:cs typeface="Times New Roman" pitchFamily="18" charset="0"/>
            </a:endParaRPr>
          </a:p>
        </p:txBody>
      </p:sp>
      <p:sp>
        <p:nvSpPr>
          <p:cNvPr id="5" name="Содержимое 4"/>
          <p:cNvSpPr>
            <a:spLocks noGrp="1"/>
          </p:cNvSpPr>
          <p:nvPr>
            <p:ph idx="1"/>
          </p:nvPr>
        </p:nvSpPr>
        <p:spPr>
          <a:xfrm>
            <a:off x="1331640" y="836712"/>
            <a:ext cx="7498080" cy="4800600"/>
          </a:xfrm>
        </p:spPr>
        <p:txBody>
          <a:bodyPr>
            <a:normAutofit/>
          </a:bodyPr>
          <a:lstStyle/>
          <a:p>
            <a:pPr>
              <a:buNone/>
            </a:pPr>
            <a:r>
              <a:rPr lang="ru-RU" sz="1800" dirty="0" smtClean="0">
                <a:latin typeface="Times New Roman" pitchFamily="18" charset="0"/>
                <a:cs typeface="Times New Roman" pitchFamily="18" charset="0"/>
              </a:rPr>
              <a:t>Средь облаков, на высоте,</a:t>
            </a:r>
          </a:p>
          <a:p>
            <a:pPr>
              <a:buNone/>
            </a:pPr>
            <a:r>
              <a:rPr lang="ru-RU" sz="1800" dirty="0" smtClean="0">
                <a:latin typeface="Times New Roman" pitchFamily="18" charset="0"/>
                <a:cs typeface="Times New Roman" pitchFamily="18" charset="0"/>
              </a:rPr>
              <a:t>Мы дружно строим новый дом,</a:t>
            </a:r>
          </a:p>
          <a:p>
            <a:pPr>
              <a:buNone/>
            </a:pPr>
            <a:r>
              <a:rPr lang="ru-RU" sz="1800" dirty="0" smtClean="0">
                <a:latin typeface="Times New Roman" pitchFamily="18" charset="0"/>
                <a:cs typeface="Times New Roman" pitchFamily="18" charset="0"/>
              </a:rPr>
              <a:t>Чтобы в тепле и красоте</a:t>
            </a:r>
          </a:p>
          <a:p>
            <a:pPr>
              <a:buNone/>
            </a:pPr>
            <a:r>
              <a:rPr lang="ru-RU" sz="1800" dirty="0" smtClean="0">
                <a:latin typeface="Times New Roman" pitchFamily="18" charset="0"/>
                <a:cs typeface="Times New Roman" pitchFamily="18" charset="0"/>
              </a:rPr>
              <a:t>Счастливо жили люди в нём. (Строитель)</a:t>
            </a:r>
          </a:p>
          <a:p>
            <a:pPr>
              <a:buNone/>
            </a:pPr>
            <a:endParaRPr lang="ru-RU" sz="1800" dirty="0" smtClean="0">
              <a:latin typeface="Times New Roman" pitchFamily="18" charset="0"/>
              <a:cs typeface="Times New Roman" pitchFamily="18" charset="0"/>
            </a:endParaRPr>
          </a:p>
          <a:p>
            <a:pPr>
              <a:buNone/>
            </a:pPr>
            <a:r>
              <a:rPr lang="ru-RU" sz="1900" dirty="0" smtClean="0">
                <a:latin typeface="Times New Roman" pitchFamily="18" charset="0"/>
                <a:cs typeface="Times New Roman" pitchFamily="18" charset="0"/>
              </a:rPr>
              <a:t>У этой волшебницы,</a:t>
            </a:r>
          </a:p>
          <a:p>
            <a:pPr>
              <a:buNone/>
            </a:pPr>
            <a:r>
              <a:rPr lang="ru-RU" sz="1900" dirty="0" smtClean="0">
                <a:latin typeface="Times New Roman" pitchFamily="18" charset="0"/>
                <a:cs typeface="Times New Roman" pitchFamily="18" charset="0"/>
              </a:rPr>
              <a:t>Этой художницы,</a:t>
            </a:r>
          </a:p>
          <a:p>
            <a:pPr>
              <a:buNone/>
            </a:pPr>
            <a:r>
              <a:rPr lang="ru-RU" sz="1900" dirty="0" smtClean="0">
                <a:latin typeface="Times New Roman" pitchFamily="18" charset="0"/>
                <a:cs typeface="Times New Roman" pitchFamily="18" charset="0"/>
              </a:rPr>
              <a:t>Не кисти и краски,</a:t>
            </a:r>
          </a:p>
          <a:p>
            <a:pPr>
              <a:buNone/>
            </a:pPr>
            <a:r>
              <a:rPr lang="ru-RU" sz="1900" dirty="0" smtClean="0">
                <a:latin typeface="Times New Roman" pitchFamily="18" charset="0"/>
                <a:cs typeface="Times New Roman" pitchFamily="18" charset="0"/>
              </a:rPr>
              <a:t>А гребень и ножницы.</a:t>
            </a:r>
          </a:p>
          <a:p>
            <a:pPr>
              <a:buNone/>
            </a:pPr>
            <a:r>
              <a:rPr lang="ru-RU" sz="1900" dirty="0" smtClean="0">
                <a:latin typeface="Times New Roman" pitchFamily="18" charset="0"/>
                <a:cs typeface="Times New Roman" pitchFamily="18" charset="0"/>
              </a:rPr>
              <a:t>Она обладает</a:t>
            </a:r>
          </a:p>
          <a:p>
            <a:pPr>
              <a:buNone/>
            </a:pPr>
            <a:r>
              <a:rPr lang="ru-RU" sz="1900" dirty="0" smtClean="0">
                <a:latin typeface="Times New Roman" pitchFamily="18" charset="0"/>
                <a:cs typeface="Times New Roman" pitchFamily="18" charset="0"/>
              </a:rPr>
              <a:t>Таинственной силой:</a:t>
            </a:r>
          </a:p>
          <a:p>
            <a:pPr>
              <a:buNone/>
            </a:pPr>
            <a:r>
              <a:rPr lang="ru-RU" sz="1900" dirty="0" smtClean="0">
                <a:latin typeface="Times New Roman" pitchFamily="18" charset="0"/>
                <a:cs typeface="Times New Roman" pitchFamily="18" charset="0"/>
              </a:rPr>
              <a:t>К кому прикоснётся,</a:t>
            </a:r>
          </a:p>
          <a:p>
            <a:pPr>
              <a:buNone/>
            </a:pPr>
            <a:r>
              <a:rPr lang="ru-RU" sz="1900" dirty="0" smtClean="0">
                <a:latin typeface="Times New Roman" pitchFamily="18" charset="0"/>
                <a:cs typeface="Times New Roman" pitchFamily="18" charset="0"/>
              </a:rPr>
              <a:t>Тот станет красивый. (Парикмахер)</a:t>
            </a:r>
          </a:p>
          <a:p>
            <a:endParaRPr lang="ru-RU" dirty="0"/>
          </a:p>
        </p:txBody>
      </p:sp>
    </p:spTree>
    <p:extLst>
      <p:ext uri="{BB962C8B-B14F-4D97-AF65-F5344CB8AC3E}">
        <p14:creationId xmlns:p14="http://schemas.microsoft.com/office/powerpoint/2010/main" xmlns="" val="26393585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71400"/>
            <a:ext cx="8640960" cy="1584176"/>
          </a:xfrm>
        </p:spPr>
        <p:txBody>
          <a:bodyPr>
            <a:normAutofit/>
          </a:bodyPr>
          <a:lstStyle/>
          <a:p>
            <a:pPr algn="ctr"/>
            <a:r>
              <a:rPr lang="ru-RU" sz="2800" b="1" dirty="0" smtClean="0">
                <a:solidFill>
                  <a:schemeClr val="accent3">
                    <a:lumMod val="75000"/>
                  </a:schemeClr>
                </a:solidFill>
                <a:latin typeface="Times New Roman" pitchFamily="18" charset="0"/>
                <a:cs typeface="Times New Roman" pitchFamily="18" charset="0"/>
              </a:rPr>
              <a:t>Загадки:</a:t>
            </a:r>
            <a:endParaRPr lang="ru-RU" sz="2800" b="1"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0" y="980728"/>
            <a:ext cx="8964488" cy="5145435"/>
          </a:xfrm>
        </p:spPr>
        <p:txBody>
          <a:bodyPr>
            <a:normAutofit/>
          </a:bodyPr>
          <a:lstStyle/>
          <a:p>
            <a:pPr algn="ctr"/>
            <a:endParaRPr lang="ru-RU" sz="1800" dirty="0" smtClean="0">
              <a:latin typeface="Times New Roman" pitchFamily="18" charset="0"/>
              <a:cs typeface="Times New Roman" pitchFamily="18" charset="0"/>
            </a:endParaRPr>
          </a:p>
          <a:p>
            <a:pPr algn="ctr">
              <a:buNone/>
            </a:pPr>
            <a:r>
              <a:rPr lang="ru-RU" sz="1800" dirty="0" smtClean="0">
                <a:latin typeface="Times New Roman" pitchFamily="18" charset="0"/>
                <a:cs typeface="Times New Roman" pitchFamily="18" charset="0"/>
              </a:rPr>
              <a:t>Весёлая работа,</a:t>
            </a:r>
          </a:p>
          <a:p>
            <a:pPr algn="ctr">
              <a:buNone/>
            </a:pPr>
            <a:r>
              <a:rPr lang="ru-RU" sz="1800" dirty="0" smtClean="0">
                <a:latin typeface="Times New Roman" pitchFamily="18" charset="0"/>
                <a:cs typeface="Times New Roman" pitchFamily="18" charset="0"/>
              </a:rPr>
              <a:t>Завидно от души!</a:t>
            </a:r>
          </a:p>
          <a:p>
            <a:pPr algn="ctr">
              <a:buNone/>
            </a:pPr>
            <a:r>
              <a:rPr lang="ru-RU" sz="1800" dirty="0" smtClean="0">
                <a:latin typeface="Times New Roman" pitchFamily="18" charset="0"/>
                <a:cs typeface="Times New Roman" pitchFamily="18" charset="0"/>
              </a:rPr>
              <a:t>Свисти, когда охота,</a:t>
            </a:r>
          </a:p>
          <a:p>
            <a:pPr algn="ctr">
              <a:buNone/>
            </a:pPr>
            <a:r>
              <a:rPr lang="ru-RU" sz="1800" dirty="0" smtClean="0">
                <a:latin typeface="Times New Roman" pitchFamily="18" charset="0"/>
                <a:cs typeface="Times New Roman" pitchFamily="18" charset="0"/>
              </a:rPr>
              <a:t>Да палочкой маши! (Полицейский)</a:t>
            </a:r>
          </a:p>
          <a:p>
            <a:pPr algn="ctr">
              <a:buNone/>
            </a:pPr>
            <a:endParaRPr lang="ru-RU" sz="1800" dirty="0" smtClean="0">
              <a:latin typeface="Times New Roman" pitchFamily="18" charset="0"/>
              <a:cs typeface="Times New Roman" pitchFamily="18" charset="0"/>
            </a:endParaRPr>
          </a:p>
          <a:p>
            <a:pPr algn="ctr">
              <a:buNone/>
            </a:pPr>
            <a:r>
              <a:rPr lang="ru-RU" sz="1800" dirty="0" smtClean="0">
                <a:latin typeface="Times New Roman" pitchFamily="18" charset="0"/>
                <a:cs typeface="Times New Roman" pitchFamily="18" charset="0"/>
              </a:rPr>
              <a:t>Педиатра ты не бойся,</a:t>
            </a:r>
          </a:p>
          <a:p>
            <a:pPr algn="ctr">
              <a:buNone/>
            </a:pPr>
            <a:r>
              <a:rPr lang="ru-RU" sz="1800" dirty="0" smtClean="0">
                <a:latin typeface="Times New Roman" pitchFamily="18" charset="0"/>
                <a:cs typeface="Times New Roman" pitchFamily="18" charset="0"/>
              </a:rPr>
              <a:t>Не волнуйся, успокойся,</a:t>
            </a:r>
          </a:p>
          <a:p>
            <a:pPr algn="ctr">
              <a:buNone/>
            </a:pPr>
            <a:r>
              <a:rPr lang="ru-RU" sz="1800" dirty="0" smtClean="0">
                <a:latin typeface="Times New Roman" pitchFamily="18" charset="0"/>
                <a:cs typeface="Times New Roman" pitchFamily="18" charset="0"/>
              </a:rPr>
              <a:t>И, конечно же, не плачь,</a:t>
            </a:r>
          </a:p>
          <a:p>
            <a:pPr algn="ctr">
              <a:buNone/>
            </a:pPr>
            <a:r>
              <a:rPr lang="ru-RU" sz="1800" dirty="0" smtClean="0">
                <a:latin typeface="Times New Roman" pitchFamily="18" charset="0"/>
                <a:cs typeface="Times New Roman" pitchFamily="18" charset="0"/>
              </a:rPr>
              <a:t>Это просто детский ... (Врач)</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6940802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8363272" cy="1188050"/>
          </a:xfrm>
        </p:spPr>
        <p:txBody>
          <a:bodyPr>
            <a:normAutofit/>
          </a:bodyPr>
          <a:lstStyle/>
          <a:p>
            <a:pPr algn="ctr"/>
            <a:r>
              <a:rPr lang="ru-RU" sz="3200" b="1" dirty="0" smtClean="0">
                <a:solidFill>
                  <a:schemeClr val="accent3">
                    <a:lumMod val="75000"/>
                  </a:schemeClr>
                </a:solidFill>
                <a:latin typeface="Times New Roman" pitchFamily="18" charset="0"/>
                <a:cs typeface="Times New Roman" pitchFamily="18" charset="0"/>
              </a:rPr>
              <a:t>Чудесный мешочек.</a:t>
            </a:r>
            <a:endParaRPr lang="ru-RU" sz="3200" b="1"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395536" y="1268760"/>
            <a:ext cx="7681664" cy="4857403"/>
          </a:xfrm>
        </p:spPr>
        <p:txBody>
          <a:bodyPr>
            <a:normAutofit/>
          </a:bodyPr>
          <a:lstStyle/>
          <a:p>
            <a:pPr algn="ctr"/>
            <a:r>
              <a:rPr lang="ru-RU" dirty="0" smtClean="0"/>
              <a:t>Цель: узнать предмет на ощупь и определить к какой профессии принадлежит.</a:t>
            </a:r>
          </a:p>
          <a:p>
            <a:endParaRPr lang="ru-RU" dirty="0"/>
          </a:p>
        </p:txBody>
      </p:sp>
      <p:pic>
        <p:nvPicPr>
          <p:cNvPr id="2050" name="Picture 2" descr="C:\Users\Катюня и Олег\Desktop\71f13d20b062f38cde52b64384c74480_600.jpg"/>
          <p:cNvPicPr>
            <a:picLocks noChangeAspect="1" noChangeArrowheads="1"/>
          </p:cNvPicPr>
          <p:nvPr/>
        </p:nvPicPr>
        <p:blipFill>
          <a:blip r:embed="rId2" cstate="print"/>
          <a:srcRect/>
          <a:stretch>
            <a:fillRect/>
          </a:stretch>
        </p:blipFill>
        <p:spPr bwMode="auto">
          <a:xfrm>
            <a:off x="2699792" y="2924944"/>
            <a:ext cx="3793604" cy="2845203"/>
          </a:xfrm>
          <a:prstGeom prst="rect">
            <a:avLst/>
          </a:prstGeom>
          <a:noFill/>
        </p:spPr>
      </p:pic>
    </p:spTree>
    <p:extLst>
      <p:ext uri="{BB962C8B-B14F-4D97-AF65-F5344CB8AC3E}">
        <p14:creationId xmlns:p14="http://schemas.microsoft.com/office/powerpoint/2010/main" xmlns="" val="18228448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12968" cy="5472608"/>
          </a:xfrm>
        </p:spPr>
        <p:txBody>
          <a:bodyPr>
            <a:normAutofit/>
          </a:bodyPr>
          <a:lstStyle/>
          <a:p>
            <a:pPr algn="ctr">
              <a:lnSpc>
                <a:spcPct val="100000"/>
              </a:lnSpc>
            </a:pPr>
            <a:r>
              <a:rPr lang="ru-RU" sz="1600" dirty="0" smtClean="0">
                <a:solidFill>
                  <a:srgbClr val="C00000"/>
                </a:solidFill>
                <a:latin typeface="Times New Roman" pitchFamily="18" charset="0"/>
                <a:cs typeface="Times New Roman" pitchFamily="18" charset="0"/>
              </a:rPr>
              <a:t>Повар детского сада</a:t>
            </a:r>
            <a:br>
              <a:rPr lang="ru-RU" sz="1600" dirty="0" smtClean="0">
                <a:solidFill>
                  <a:srgbClr val="C00000"/>
                </a:solidFill>
                <a:latin typeface="Times New Roman" pitchFamily="18" charset="0"/>
                <a:cs typeface="Times New Roman" pitchFamily="18" charset="0"/>
              </a:rPr>
            </a:br>
            <a:r>
              <a:rPr lang="ru-RU" sz="1600" dirty="0" smtClean="0">
                <a:solidFill>
                  <a:srgbClr val="C00000"/>
                </a:solidFill>
                <a:latin typeface="Times New Roman" pitchFamily="18" charset="0"/>
                <a:cs typeface="Times New Roman" pitchFamily="18" charset="0"/>
              </a:rPr>
              <a:t/>
            </a:r>
            <a:br>
              <a:rPr lang="ru-RU" sz="1600" dirty="0" smtClean="0">
                <a:solidFill>
                  <a:srgbClr val="C00000"/>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В небе звёздочка искрится,</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Спит клубком усатый кот,</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Только повару не спится –</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Повар затемно встаёт.</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Каша булькает легонько,</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И яичница шипит,</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И под вкусный шум и гомон</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В спальни входит аппетит.</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Мы в столовой дружно сядем,</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Как огромная семья.</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Буду поваром в столовой –</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Так сама решила я!</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
            </a:r>
            <a:br>
              <a:rPr lang="ru-RU" sz="1400" b="0" dirty="0" smtClean="0">
                <a:solidFill>
                  <a:schemeClr val="tx1"/>
                </a:solidFill>
                <a:latin typeface="Times New Roman" pitchFamily="18" charset="0"/>
                <a:cs typeface="Times New Roman" pitchFamily="18" charset="0"/>
              </a:rPr>
            </a:br>
            <a:r>
              <a:rPr lang="ru-RU" sz="1400" dirty="0" smtClean="0">
                <a:solidFill>
                  <a:srgbClr val="C00000"/>
                </a:solidFill>
                <a:latin typeface="Times New Roman" pitchFamily="18" charset="0"/>
                <a:cs typeface="Times New Roman" pitchFamily="18" charset="0"/>
              </a:rPr>
              <a:t>Парикмахер</a:t>
            </a:r>
            <a:r>
              <a:rPr lang="ru-RU" sz="1400" b="0" dirty="0" smtClean="0">
                <a:solidFill>
                  <a:schemeClr val="tx1"/>
                </a:solidFill>
                <a:latin typeface="Times New Roman" pitchFamily="18" charset="0"/>
                <a:cs typeface="Times New Roman" pitchFamily="18" charset="0"/>
              </a:rPr>
              <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Дайте ножницы, расчёску,</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Он вам сделает причёску.</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Парикмахер непременно</a:t>
            </a:r>
            <a:br>
              <a:rPr lang="ru-RU" sz="1400" b="0" dirty="0" smtClean="0">
                <a:solidFill>
                  <a:schemeClr val="tx1"/>
                </a:solidFill>
                <a:latin typeface="Times New Roman" pitchFamily="18" charset="0"/>
                <a:cs typeface="Times New Roman" pitchFamily="18" charset="0"/>
              </a:rPr>
            </a:br>
            <a:r>
              <a:rPr lang="ru-RU" sz="1400" b="0" dirty="0" smtClean="0">
                <a:solidFill>
                  <a:schemeClr val="tx1"/>
                </a:solidFill>
                <a:latin typeface="Times New Roman" pitchFamily="18" charset="0"/>
                <a:cs typeface="Times New Roman" pitchFamily="18" charset="0"/>
              </a:rPr>
              <a:t>Подстрижёт вас современно.</a:t>
            </a:r>
            <a:endParaRPr lang="ru-RU" sz="1400" b="0" dirty="0">
              <a:solidFill>
                <a:schemeClr val="tx1"/>
              </a:solidFill>
              <a:latin typeface="Times New Roman" pitchFamily="18" charset="0"/>
              <a:cs typeface="Times New Roman" pitchFamily="18" charset="0"/>
            </a:endParaRPr>
          </a:p>
        </p:txBody>
      </p:sp>
      <p:sp>
        <p:nvSpPr>
          <p:cNvPr id="3" name="Текст 2"/>
          <p:cNvSpPr>
            <a:spLocks noGrp="1"/>
          </p:cNvSpPr>
          <p:nvPr>
            <p:ph type="body" idx="1"/>
          </p:nvPr>
        </p:nvSpPr>
        <p:spPr>
          <a:xfrm>
            <a:off x="457200" y="-387423"/>
            <a:ext cx="7715200" cy="936103"/>
          </a:xfrm>
        </p:spPr>
        <p:txBody>
          <a:bodyPr>
            <a:normAutofit/>
          </a:bodyPr>
          <a:lstStyle/>
          <a:p>
            <a:pPr algn="ctr"/>
            <a:r>
              <a:rPr lang="ru-RU" sz="3200" b="1" dirty="0" smtClean="0">
                <a:solidFill>
                  <a:schemeClr val="accent3">
                    <a:lumMod val="75000"/>
                  </a:schemeClr>
                </a:solidFill>
                <a:latin typeface="Times New Roman" pitchFamily="18" charset="0"/>
                <a:cs typeface="Times New Roman" pitchFamily="18" charset="0"/>
              </a:rPr>
              <a:t>Стихи про профессии</a:t>
            </a:r>
            <a:endParaRPr lang="ru-RU" sz="3200" b="1" dirty="0">
              <a:solidFill>
                <a:schemeClr val="accent3">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843638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8003232" cy="467970"/>
          </a:xfrm>
        </p:spPr>
        <p:txBody>
          <a:bodyPr>
            <a:noAutofit/>
          </a:bodyPr>
          <a:lstStyle/>
          <a:p>
            <a:pPr algn="ctr"/>
            <a:r>
              <a:rPr lang="ru-RU" sz="3200" b="1" dirty="0" smtClean="0">
                <a:solidFill>
                  <a:schemeClr val="accent3">
                    <a:lumMod val="50000"/>
                  </a:schemeClr>
                </a:solidFill>
                <a:latin typeface="Times New Roman" pitchFamily="18" charset="0"/>
                <a:cs typeface="Times New Roman" pitchFamily="18" charset="0"/>
              </a:rPr>
              <a:t>3 </a:t>
            </a:r>
            <a:r>
              <a:rPr lang="ru-RU" sz="3200" b="1" dirty="0" err="1" smtClean="0">
                <a:solidFill>
                  <a:schemeClr val="accent3">
                    <a:lumMod val="50000"/>
                  </a:schemeClr>
                </a:solidFill>
                <a:latin typeface="Times New Roman" pitchFamily="18" charset="0"/>
                <a:cs typeface="Times New Roman" pitchFamily="18" charset="0"/>
              </a:rPr>
              <a:t>этап.Творческий</a:t>
            </a:r>
            <a:r>
              <a:rPr lang="ru-RU" sz="3200" b="1" dirty="0" smtClean="0">
                <a:solidFill>
                  <a:schemeClr val="accent3">
                    <a:lumMod val="50000"/>
                  </a:schemeClr>
                </a:solidFill>
              </a:rPr>
              <a:t> </a:t>
            </a:r>
            <a:endParaRPr lang="ru-RU" sz="3200" b="1" dirty="0">
              <a:solidFill>
                <a:schemeClr val="accent3">
                  <a:lumMod val="50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251520" y="1124744"/>
            <a:ext cx="8568952" cy="5505475"/>
          </a:xfrm>
        </p:spPr>
        <p:txBody>
          <a:bodyPr/>
          <a:lstStyle/>
          <a:p>
            <a:pPr marL="342900" indent="-342900"/>
            <a:r>
              <a:rPr lang="ru-RU" sz="2400" b="0" dirty="0" smtClean="0">
                <a:latin typeface="Times New Roman" pitchFamily="18" charset="0"/>
                <a:cs typeface="Times New Roman" pitchFamily="18" charset="0"/>
              </a:rPr>
              <a:t>Развитие </a:t>
            </a:r>
            <a:r>
              <a:rPr lang="ru-RU" sz="2400" b="0" dirty="0">
                <a:latin typeface="Times New Roman" pitchFamily="18" charset="0"/>
                <a:cs typeface="Times New Roman" pitchFamily="18" charset="0"/>
              </a:rPr>
              <a:t>умений </a:t>
            </a:r>
            <a:r>
              <a:rPr lang="ru-RU" sz="2400" b="0" dirty="0" smtClean="0">
                <a:latin typeface="Times New Roman" pitchFamily="18" charset="0"/>
                <a:cs typeface="Times New Roman" pitchFamily="18" charset="0"/>
              </a:rPr>
              <a:t>сотрудничать друг с другом,</a:t>
            </a:r>
            <a:endParaRPr lang="ru-RU" sz="2400" b="0" dirty="0">
              <a:latin typeface="Times New Roman" pitchFamily="18" charset="0"/>
              <a:cs typeface="Times New Roman" pitchFamily="18" charset="0"/>
            </a:endParaRPr>
          </a:p>
          <a:p>
            <a:pPr marL="342900" indent="-342900"/>
            <a:r>
              <a:rPr lang="ru-RU" sz="2400" b="0" dirty="0">
                <a:latin typeface="Times New Roman" pitchFamily="18" charset="0"/>
                <a:cs typeface="Times New Roman" pitchFamily="18" charset="0"/>
              </a:rPr>
              <a:t>Развитие связной речи </a:t>
            </a:r>
            <a:r>
              <a:rPr lang="ru-RU" sz="2400" b="0" dirty="0" smtClean="0">
                <a:latin typeface="Times New Roman" pitchFamily="18" charset="0"/>
                <a:cs typeface="Times New Roman" pitchFamily="18" charset="0"/>
              </a:rPr>
              <a:t>детей,</a:t>
            </a:r>
            <a:endParaRPr lang="ru-RU" sz="2400" b="0" dirty="0">
              <a:latin typeface="Times New Roman" pitchFamily="18" charset="0"/>
              <a:cs typeface="Times New Roman" pitchFamily="18" charset="0"/>
            </a:endParaRPr>
          </a:p>
          <a:p>
            <a:pPr marL="342900" indent="-342900"/>
            <a:r>
              <a:rPr lang="ru-RU" sz="2400" b="0" dirty="0" smtClean="0">
                <a:latin typeface="Times New Roman" pitchFamily="18" charset="0"/>
                <a:cs typeface="Times New Roman" pitchFamily="18" charset="0"/>
              </a:rPr>
              <a:t>Разнообразить словарь </a:t>
            </a:r>
            <a:r>
              <a:rPr lang="ru-RU" sz="2400" b="0" dirty="0">
                <a:latin typeface="Times New Roman" pitchFamily="18" charset="0"/>
                <a:cs typeface="Times New Roman" pitchFamily="18" charset="0"/>
              </a:rPr>
              <a:t>по теме </a:t>
            </a:r>
            <a:r>
              <a:rPr lang="ru-RU" sz="2400" b="0"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П</a:t>
            </a:r>
            <a:r>
              <a:rPr lang="ru-RU" sz="2400" b="0" dirty="0" smtClean="0">
                <a:latin typeface="Times New Roman" pitchFamily="18" charset="0"/>
                <a:cs typeface="Times New Roman" pitchFamily="18" charset="0"/>
              </a:rPr>
              <a:t>рофессии»,</a:t>
            </a:r>
            <a:endParaRPr lang="ru-RU" sz="2400" b="0" dirty="0">
              <a:latin typeface="Times New Roman" pitchFamily="18" charset="0"/>
              <a:cs typeface="Times New Roman" pitchFamily="18" charset="0"/>
            </a:endParaRPr>
          </a:p>
          <a:p>
            <a:pPr marL="342900" indent="-342900"/>
            <a:r>
              <a:rPr lang="ru-RU" sz="2400" b="0" dirty="0">
                <a:latin typeface="Times New Roman" pitchFamily="18" charset="0"/>
                <a:cs typeface="Times New Roman" pitchFamily="18" charset="0"/>
              </a:rPr>
              <a:t>Развитие  творческих речевых </a:t>
            </a:r>
            <a:r>
              <a:rPr lang="ru-RU" sz="2400" b="0" dirty="0" smtClean="0">
                <a:latin typeface="Times New Roman" pitchFamily="18" charset="0"/>
                <a:cs typeface="Times New Roman" pitchFamily="18" charset="0"/>
              </a:rPr>
              <a:t>способностей детей.</a:t>
            </a:r>
            <a:endParaRPr lang="ru-RU" sz="2400" b="0" dirty="0">
              <a:latin typeface="Times New Roman" pitchFamily="18" charset="0"/>
              <a:cs typeface="Times New Roman" pitchFamily="18" charset="0"/>
            </a:endParaRPr>
          </a:p>
          <a:p>
            <a:pPr marL="342900" indent="-342900" algn="ctr">
              <a:buFont typeface="Wingdings" pitchFamily="2" charset="2"/>
              <a:buChar char="v"/>
            </a:pPr>
            <a:endParaRPr lang="ru-RU" sz="1800" dirty="0" smtClean="0">
              <a:latin typeface="Times New Roman" pitchFamily="18" charset="0"/>
              <a:cs typeface="Times New Roman" pitchFamily="18" charset="0"/>
            </a:endParaRPr>
          </a:p>
          <a:p>
            <a:pPr marL="342900" indent="-342900" algn="ctr">
              <a:buFont typeface="Wingdings" pitchFamily="2" charset="2"/>
              <a:buChar char="v"/>
            </a:pPr>
            <a:endParaRPr lang="ru-RU" sz="1800" b="0" dirty="0" smtClean="0">
              <a:latin typeface="Times New Roman" pitchFamily="18" charset="0"/>
              <a:cs typeface="Times New Roman" pitchFamily="18" charset="0"/>
            </a:endParaRPr>
          </a:p>
          <a:p>
            <a:pPr marL="342900" indent="-342900" algn="ctr">
              <a:buFont typeface="Wingdings" pitchFamily="2" charset="2"/>
              <a:buChar char="v"/>
            </a:pPr>
            <a:endParaRPr lang="ru-RU" sz="1800" dirty="0" smtClean="0">
              <a:latin typeface="Times New Roman" pitchFamily="18" charset="0"/>
              <a:cs typeface="Times New Roman" pitchFamily="18" charset="0"/>
            </a:endParaRPr>
          </a:p>
          <a:p>
            <a:pPr marL="342900" indent="-342900" algn="ctr">
              <a:buFont typeface="Wingdings" pitchFamily="2" charset="2"/>
              <a:buChar char="v"/>
            </a:pPr>
            <a:endParaRPr lang="ru-RU" sz="1800" b="0" dirty="0" smtClean="0">
              <a:latin typeface="Times New Roman" pitchFamily="18" charset="0"/>
              <a:cs typeface="Times New Roman" pitchFamily="18" charset="0"/>
            </a:endParaRPr>
          </a:p>
          <a:p>
            <a:pPr marL="342900" indent="-342900" algn="ctr">
              <a:buFont typeface="Wingdings" pitchFamily="2" charset="2"/>
              <a:buChar char="v"/>
            </a:pPr>
            <a:endParaRPr lang="ru-RU" sz="1800" dirty="0" smtClean="0">
              <a:latin typeface="Times New Roman" pitchFamily="18" charset="0"/>
              <a:cs typeface="Times New Roman" pitchFamily="18" charset="0"/>
            </a:endParaRPr>
          </a:p>
          <a:p>
            <a:pPr marL="342900" indent="-342900" algn="ctr">
              <a:buFont typeface="Wingdings" pitchFamily="2" charset="2"/>
              <a:buChar char="v"/>
            </a:pPr>
            <a:endParaRPr lang="ru-RU" sz="1800" b="0" dirty="0" smtClean="0">
              <a:latin typeface="Times New Roman" pitchFamily="18" charset="0"/>
              <a:cs typeface="Times New Roman" pitchFamily="18" charset="0"/>
            </a:endParaRPr>
          </a:p>
          <a:p>
            <a:pPr marL="342900" indent="-342900" algn="ctr">
              <a:buFont typeface="Wingdings" pitchFamily="2" charset="2"/>
              <a:buChar char="v"/>
            </a:pPr>
            <a:endParaRPr lang="ru-RU" sz="1800" dirty="0" smtClean="0">
              <a:latin typeface="Times New Roman" pitchFamily="18" charset="0"/>
              <a:cs typeface="Times New Roman" pitchFamily="18" charset="0"/>
            </a:endParaRPr>
          </a:p>
          <a:p>
            <a:pPr marL="342900" indent="-342900" algn="ctr">
              <a:buFont typeface="Wingdings" pitchFamily="2" charset="2"/>
              <a:buChar char="v"/>
            </a:pPr>
            <a:endParaRPr lang="ru-RU" sz="1800" b="0" dirty="0">
              <a:latin typeface="Times New Roman" pitchFamily="18" charset="0"/>
              <a:cs typeface="Times New Roman" pitchFamily="18" charset="0"/>
            </a:endParaRPr>
          </a:p>
          <a:p>
            <a:pPr marL="342900" indent="-342900" algn="ctr">
              <a:buFont typeface="Wingdings" pitchFamily="2" charset="2"/>
              <a:buChar char="v"/>
            </a:pPr>
            <a:endParaRPr lang="ru-RU" dirty="0"/>
          </a:p>
        </p:txBody>
      </p:sp>
    </p:spTree>
    <p:extLst>
      <p:ext uri="{BB962C8B-B14F-4D97-AF65-F5344CB8AC3E}">
        <p14:creationId xmlns:p14="http://schemas.microsoft.com/office/powerpoint/2010/main" xmlns="" val="21025390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0"/>
            <a:ext cx="7498080" cy="908720"/>
          </a:xfrm>
        </p:spPr>
        <p:txBody>
          <a:bodyPr>
            <a:normAutofit/>
          </a:bodyPr>
          <a:lstStyle/>
          <a:p>
            <a:pPr algn="ctr"/>
            <a:r>
              <a:rPr lang="ru-RU" sz="3200" b="1" dirty="0" smtClean="0"/>
              <a:t>Конечный результат - СТЕНГАЗЕТА</a:t>
            </a:r>
            <a:endParaRPr lang="ru-RU" sz="3200" b="1" dirty="0"/>
          </a:p>
        </p:txBody>
      </p:sp>
      <p:pic>
        <p:nvPicPr>
          <p:cNvPr id="3074" name="Picture 2" descr="C:\Users\Катюня и Олег\Desktop\презентция фото\0_7679b_9c13a846_XL.jpeg"/>
          <p:cNvPicPr>
            <a:picLocks noGrp="1" noChangeAspect="1" noChangeArrowheads="1"/>
          </p:cNvPicPr>
          <p:nvPr>
            <p:ph idx="1"/>
          </p:nvPr>
        </p:nvPicPr>
        <p:blipFill>
          <a:blip r:embed="rId2" cstate="print"/>
          <a:srcRect/>
          <a:stretch>
            <a:fillRect/>
          </a:stretch>
        </p:blipFill>
        <p:spPr bwMode="auto">
          <a:xfrm>
            <a:off x="1951831" y="836613"/>
            <a:ext cx="6400800" cy="4800600"/>
          </a:xfrm>
          <a:prstGeom prst="rect">
            <a:avLst/>
          </a:prstGeom>
          <a:noFill/>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136904" cy="648072"/>
          </a:xfrm>
        </p:spPr>
        <p:txBody>
          <a:bodyPr>
            <a:normAutofit/>
          </a:bodyPr>
          <a:lstStyle/>
          <a:p>
            <a:pPr algn="ctr"/>
            <a:r>
              <a:rPr lang="ru-RU" sz="3200" b="1" dirty="0" smtClean="0">
                <a:solidFill>
                  <a:schemeClr val="accent6"/>
                </a:solidFill>
                <a:latin typeface="Comic Sans MS" pitchFamily="66" charset="0"/>
                <a:cs typeface="Times New Roman" pitchFamily="18" charset="0"/>
              </a:rPr>
              <a:t>Цели и задачи проекта</a:t>
            </a:r>
            <a:endParaRPr lang="ru-RU" sz="3200" b="1" dirty="0">
              <a:solidFill>
                <a:schemeClr val="accent6"/>
              </a:solidFill>
              <a:latin typeface="Comic Sans MS" pitchFamily="66" charset="0"/>
              <a:cs typeface="Times New Roman" pitchFamily="18" charset="0"/>
            </a:endParaRPr>
          </a:p>
        </p:txBody>
      </p:sp>
      <p:sp>
        <p:nvSpPr>
          <p:cNvPr id="3" name="Объект 2"/>
          <p:cNvSpPr>
            <a:spLocks noGrp="1"/>
          </p:cNvSpPr>
          <p:nvPr>
            <p:ph idx="1"/>
          </p:nvPr>
        </p:nvSpPr>
        <p:spPr>
          <a:xfrm>
            <a:off x="251520" y="908720"/>
            <a:ext cx="8208912" cy="5688632"/>
          </a:xfrm>
        </p:spPr>
        <p:txBody>
          <a:bodyPr>
            <a:normAutofit fontScale="25000" lnSpcReduction="20000"/>
          </a:bodyPr>
          <a:lstStyle/>
          <a:p>
            <a:pPr algn="just"/>
            <a:r>
              <a:rPr lang="ru-RU" sz="6400" b="0" dirty="0" smtClean="0">
                <a:latin typeface="Comic Sans MS" pitchFamily="66" charset="0"/>
                <a:cs typeface="Times New Roman" pitchFamily="18" charset="0"/>
              </a:rPr>
              <a:t>расширять </a:t>
            </a:r>
            <a:r>
              <a:rPr lang="ru-RU" sz="6400" b="0" dirty="0">
                <a:latin typeface="Comic Sans MS" pitchFamily="66" charset="0"/>
                <a:cs typeface="Times New Roman" pitchFamily="18" charset="0"/>
              </a:rPr>
              <a:t>и конкретизировать представления о профессиях людей. </a:t>
            </a:r>
          </a:p>
          <a:p>
            <a:pPr algn="just"/>
            <a:r>
              <a:rPr lang="ru-RU" sz="6400" b="0" dirty="0">
                <a:latin typeface="Comic Sans MS" pitchFamily="66" charset="0"/>
                <a:cs typeface="Times New Roman" pitchFamily="18" charset="0"/>
              </a:rPr>
              <a:t>закреплять в речи существительное с обобщающим значением “профессии”.</a:t>
            </a:r>
          </a:p>
          <a:p>
            <a:pPr algn="just"/>
            <a:r>
              <a:rPr lang="ru-RU" sz="6400" b="0" dirty="0">
                <a:latin typeface="Comic Sans MS" pitchFamily="66" charset="0"/>
                <a:cs typeface="Times New Roman" pitchFamily="18" charset="0"/>
              </a:rPr>
              <a:t>уточнять и расширять словарный запас по данной теме. </a:t>
            </a:r>
          </a:p>
          <a:p>
            <a:pPr algn="just"/>
            <a:r>
              <a:rPr lang="ru-RU" sz="6400" b="0" dirty="0" smtClean="0">
                <a:latin typeface="Comic Sans MS" pitchFamily="66" charset="0"/>
                <a:cs typeface="Times New Roman" pitchFamily="18" charset="0"/>
              </a:rPr>
              <a:t>освоение слов, на основе целостного восприятия </a:t>
            </a:r>
          </a:p>
          <a:p>
            <a:pPr algn="just"/>
            <a:r>
              <a:rPr lang="ru-RU" sz="6400" b="0" dirty="0" smtClean="0">
                <a:latin typeface="Comic Sans MS" pitchFamily="66" charset="0"/>
                <a:cs typeface="Times New Roman" pitchFamily="18" charset="0"/>
              </a:rPr>
              <a:t>освоение слов, обозначающих особенности предметов и объектов.</a:t>
            </a:r>
          </a:p>
          <a:p>
            <a:pPr algn="just"/>
            <a:r>
              <a:rPr lang="ru-RU" sz="6400" b="0" dirty="0" smtClean="0">
                <a:latin typeface="Comic Sans MS" pitchFamily="66" charset="0"/>
                <a:cs typeface="Times New Roman" pitchFamily="18" charset="0"/>
              </a:rPr>
              <a:t>освоение слов, обозначающих видовые и родовые обобщения.</a:t>
            </a:r>
          </a:p>
          <a:p>
            <a:pPr algn="just"/>
            <a:r>
              <a:rPr lang="ru-RU" sz="6400" b="0" dirty="0" smtClean="0">
                <a:latin typeface="Comic Sans MS" pitchFamily="66" charset="0"/>
                <a:cs typeface="Times New Roman" pitchFamily="18" charset="0"/>
              </a:rPr>
              <a:t>совершенствовать </a:t>
            </a:r>
            <a:r>
              <a:rPr lang="ru-RU" sz="6400" b="0" dirty="0">
                <a:latin typeface="Comic Sans MS" pitchFamily="66" charset="0"/>
                <a:cs typeface="Times New Roman" pitchFamily="18" charset="0"/>
              </a:rPr>
              <a:t>грамматический строй речи (упр. в образовании прилагательных от существительных, согласование числительных с существительными)</a:t>
            </a:r>
          </a:p>
          <a:p>
            <a:pPr algn="just"/>
            <a:r>
              <a:rPr lang="ru-RU" sz="6400" b="0" dirty="0">
                <a:latin typeface="Comic Sans MS" pitchFamily="66" charset="0"/>
                <a:cs typeface="Times New Roman" pitchFamily="18" charset="0"/>
              </a:rPr>
              <a:t>совершенствовать навыки построения простого и сложного предложения.</a:t>
            </a:r>
          </a:p>
          <a:p>
            <a:pPr algn="just"/>
            <a:r>
              <a:rPr lang="ru-RU" sz="6400" b="0" dirty="0">
                <a:latin typeface="Comic Sans MS" pitchFamily="66" charset="0"/>
                <a:cs typeface="Times New Roman" pitchFamily="18" charset="0"/>
              </a:rPr>
              <a:t>развивать речевую активность, диалогическую речи (посредством ответов на вопросы, диалога) </a:t>
            </a:r>
          </a:p>
          <a:p>
            <a:pPr algn="just"/>
            <a:r>
              <a:rPr lang="ru-RU" sz="6400" b="0" dirty="0">
                <a:latin typeface="Comic Sans MS" pitchFamily="66" charset="0"/>
                <a:cs typeface="Times New Roman" pitchFamily="18" charset="0"/>
              </a:rPr>
              <a:t>развивать </a:t>
            </a:r>
            <a:r>
              <a:rPr lang="ru-RU" sz="6400" b="0" dirty="0" smtClean="0">
                <a:latin typeface="Comic Sans MS" pitchFamily="66" charset="0"/>
                <a:cs typeface="Times New Roman" pitchFamily="18" charset="0"/>
              </a:rPr>
              <a:t>фонематический слух, учить определять место звука в слове.</a:t>
            </a:r>
          </a:p>
          <a:p>
            <a:pPr algn="just"/>
            <a:r>
              <a:rPr lang="ru-RU" sz="6400" b="0" dirty="0" smtClean="0">
                <a:latin typeface="Comic Sans MS" pitchFamily="66" charset="0"/>
                <a:cs typeface="Times New Roman" pitchFamily="18" charset="0"/>
              </a:rPr>
              <a:t>воспитание чистого и правильного звукопроизношения</a:t>
            </a:r>
          </a:p>
          <a:p>
            <a:pPr algn="just"/>
            <a:r>
              <a:rPr lang="ru-RU" sz="6400" b="0" dirty="0" smtClean="0">
                <a:latin typeface="Comic Sans MS" pitchFamily="66" charset="0"/>
                <a:cs typeface="Times New Roman" pitchFamily="18" charset="0"/>
              </a:rPr>
              <a:t>воспитание правильного </a:t>
            </a:r>
            <a:r>
              <a:rPr lang="ru-RU" sz="6400" b="0" dirty="0" err="1" smtClean="0">
                <a:latin typeface="Comic Sans MS" pitchFamily="66" charset="0"/>
                <a:cs typeface="Times New Roman" pitchFamily="18" charset="0"/>
              </a:rPr>
              <a:t>словопроизношения</a:t>
            </a:r>
            <a:endParaRPr lang="ru-RU" sz="6400" b="0" dirty="0" smtClean="0">
              <a:latin typeface="Comic Sans MS" pitchFamily="66" charset="0"/>
              <a:cs typeface="Times New Roman" pitchFamily="18" charset="0"/>
            </a:endParaRPr>
          </a:p>
          <a:p>
            <a:pPr algn="just"/>
            <a:r>
              <a:rPr lang="ru-RU" sz="6400" b="0" dirty="0" smtClean="0">
                <a:latin typeface="Comic Sans MS" pitchFamily="66" charset="0"/>
                <a:cs typeface="Times New Roman" pitchFamily="18" charset="0"/>
              </a:rPr>
              <a:t>развивать </a:t>
            </a:r>
            <a:r>
              <a:rPr lang="ru-RU" sz="6400" b="0" dirty="0">
                <a:latin typeface="Comic Sans MS" pitchFamily="66" charset="0"/>
                <a:cs typeface="Times New Roman" pitchFamily="18" charset="0"/>
              </a:rPr>
              <a:t>устную связную речь (через построение грамматически верной фразы и предложения)</a:t>
            </a:r>
          </a:p>
          <a:p>
            <a:pPr algn="just"/>
            <a:r>
              <a:rPr lang="ru-RU" sz="6400" b="0" dirty="0">
                <a:latin typeface="Comic Sans MS" pitchFamily="66" charset="0"/>
                <a:cs typeface="Times New Roman" pitchFamily="18" charset="0"/>
              </a:rPr>
              <a:t>воспитывать мотивацию к обучению, эмоциональные чувства.</a:t>
            </a:r>
          </a:p>
          <a:p>
            <a:endParaRPr lang="ru-RU" sz="6400" dirty="0"/>
          </a:p>
        </p:txBody>
      </p:sp>
    </p:spTree>
    <p:extLst>
      <p:ext uri="{BB962C8B-B14F-4D97-AF65-F5344CB8AC3E}">
        <p14:creationId xmlns:p14="http://schemas.microsoft.com/office/powerpoint/2010/main" xmlns="" val="28669343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8219256" cy="683994"/>
          </a:xfrm>
        </p:spPr>
        <p:txBody>
          <a:bodyPr>
            <a:normAutofit/>
          </a:bodyPr>
          <a:lstStyle/>
          <a:p>
            <a:pPr algn="ctr"/>
            <a:r>
              <a:rPr lang="ru-RU" sz="2800" b="1" dirty="0" smtClean="0">
                <a:solidFill>
                  <a:schemeClr val="accent3">
                    <a:lumMod val="75000"/>
                  </a:schemeClr>
                </a:solidFill>
                <a:latin typeface="Times New Roman" pitchFamily="18" charset="0"/>
                <a:cs typeface="Times New Roman" pitchFamily="18" charset="0"/>
              </a:rPr>
              <a:t>1этап. МОТИВАЦИОННЫЙ </a:t>
            </a:r>
            <a:endParaRPr lang="ru-RU" sz="2800" b="1"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457200" y="764704"/>
            <a:ext cx="8219256" cy="5361459"/>
          </a:xfrm>
        </p:spPr>
        <p:txBody>
          <a:bodyPr/>
          <a:lstStyle/>
          <a:p>
            <a:pPr marL="342900" indent="-342900">
              <a:buFont typeface="Wingdings" pitchFamily="2" charset="2"/>
              <a:buChar char="v"/>
            </a:pPr>
            <a:r>
              <a:rPr lang="ru-RU" b="0" dirty="0" smtClean="0">
                <a:latin typeface="Times New Roman" pitchFamily="18" charset="0"/>
                <a:cs typeface="Times New Roman" pitchFamily="18" charset="0"/>
              </a:rPr>
              <a:t>Развитие диалогической и </a:t>
            </a:r>
            <a:r>
              <a:rPr lang="ru-RU" b="0" dirty="0" err="1" smtClean="0">
                <a:latin typeface="Times New Roman" pitchFamily="18" charset="0"/>
                <a:cs typeface="Times New Roman" pitchFamily="18" charset="0"/>
              </a:rPr>
              <a:t>полилогической</a:t>
            </a:r>
            <a:r>
              <a:rPr lang="ru-RU" b="0" dirty="0" smtClean="0">
                <a:latin typeface="Times New Roman" pitchFamily="18" charset="0"/>
                <a:cs typeface="Times New Roman" pitchFamily="18" charset="0"/>
              </a:rPr>
              <a:t> речи</a:t>
            </a:r>
          </a:p>
          <a:p>
            <a:pPr marL="342900" indent="-342900">
              <a:buFont typeface="Wingdings" pitchFamily="2" charset="2"/>
              <a:buChar char="v"/>
            </a:pPr>
            <a:r>
              <a:rPr lang="ru-RU" b="0" dirty="0" smtClean="0">
                <a:latin typeface="Times New Roman" pitchFamily="18" charset="0"/>
                <a:cs typeface="Times New Roman" pitchFamily="18" charset="0"/>
              </a:rPr>
              <a:t>Уточнить знания детей о профессиях</a:t>
            </a:r>
          </a:p>
          <a:p>
            <a:pPr marL="342900" indent="-342900">
              <a:buFont typeface="Wingdings" pitchFamily="2" charset="2"/>
              <a:buChar char="v"/>
            </a:pPr>
            <a:r>
              <a:rPr lang="ru-RU" b="0" dirty="0">
                <a:latin typeface="Times New Roman" pitchFamily="18" charset="0"/>
                <a:cs typeface="Times New Roman" pitchFamily="18" charset="0"/>
              </a:rPr>
              <a:t>Постановка исследовательской проблемы</a:t>
            </a:r>
          </a:p>
          <a:p>
            <a:pPr marL="342900" indent="-342900">
              <a:buFont typeface="Wingdings" pitchFamily="2" charset="2"/>
              <a:buChar char="v"/>
            </a:pPr>
            <a:r>
              <a:rPr lang="ru-RU" b="0" dirty="0">
                <a:latin typeface="Times New Roman" pitchFamily="18" charset="0"/>
                <a:cs typeface="Times New Roman" pitchFamily="18" charset="0"/>
              </a:rPr>
              <a:t>Стимулирование интереса детей к изучению проблемы.</a:t>
            </a:r>
          </a:p>
          <a:p>
            <a:endParaRPr lang="ru-RU" b="0" dirty="0">
              <a:latin typeface="Times New Roman" pitchFamily="18" charset="0"/>
              <a:cs typeface="Times New Roman" pitchFamily="18" charset="0"/>
            </a:endParaRPr>
          </a:p>
          <a:p>
            <a:pPr marL="342900" indent="-342900">
              <a:buFont typeface="Wingdings" pitchFamily="2" charset="2"/>
              <a:buChar char="v"/>
            </a:pPr>
            <a:endParaRPr lang="ru-RU" b="0" dirty="0">
              <a:latin typeface="Times New Roman" pitchFamily="18" charset="0"/>
              <a:cs typeface="Times New Roman" pitchFamily="18" charset="0"/>
            </a:endParaRPr>
          </a:p>
        </p:txBody>
      </p:sp>
    </p:spTree>
    <p:extLst>
      <p:ext uri="{BB962C8B-B14F-4D97-AF65-F5344CB8AC3E}">
        <p14:creationId xmlns:p14="http://schemas.microsoft.com/office/powerpoint/2010/main" xmlns="" val="20743968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476672"/>
            <a:ext cx="8686800" cy="1027584"/>
          </a:xfrm>
        </p:spPr>
        <p:txBody>
          <a:bodyPr>
            <a:noAutofit/>
          </a:bodyPr>
          <a:lstStyle/>
          <a:p>
            <a:pPr algn="ctr"/>
            <a:r>
              <a:rPr lang="ru-RU" sz="3600" b="1" cap="none" dirty="0" smtClean="0">
                <a:solidFill>
                  <a:schemeClr val="accent3">
                    <a:lumMod val="75000"/>
                  </a:schemeClr>
                </a:solidFill>
                <a:latin typeface="Times New Roman" pitchFamily="18" charset="0"/>
                <a:cs typeface="Times New Roman" pitchFamily="18" charset="0"/>
              </a:rPr>
              <a:t>Беседы на тему</a:t>
            </a:r>
            <a:r>
              <a:rPr lang="ru-RU" sz="3600" dirty="0" smtClean="0">
                <a:solidFill>
                  <a:schemeClr val="accent3">
                    <a:lumMod val="75000"/>
                  </a:schemeClr>
                </a:solidFill>
                <a:latin typeface="Times New Roman" pitchFamily="18" charset="0"/>
                <a:cs typeface="Times New Roman" pitchFamily="18" charset="0"/>
              </a:rPr>
              <a:t>:</a:t>
            </a:r>
            <a:br>
              <a:rPr lang="ru-RU" sz="3600" dirty="0" smtClean="0">
                <a:solidFill>
                  <a:schemeClr val="accent3">
                    <a:lumMod val="75000"/>
                  </a:schemeClr>
                </a:solidFill>
                <a:latin typeface="Times New Roman" pitchFamily="18" charset="0"/>
                <a:cs typeface="Times New Roman" pitchFamily="18" charset="0"/>
              </a:rPr>
            </a:br>
            <a:endParaRPr lang="ru-RU" sz="3600"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179512" y="1052736"/>
            <a:ext cx="8686800" cy="4525963"/>
          </a:xfrm>
        </p:spPr>
        <p:txBody>
          <a:bodyPr/>
          <a:lstStyle/>
          <a:p>
            <a:r>
              <a:rPr lang="ru-RU" b="0" dirty="0">
                <a:latin typeface="Times New Roman" pitchFamily="18" charset="0"/>
                <a:cs typeface="Times New Roman" pitchFamily="18" charset="0"/>
              </a:rPr>
              <a:t>Что такое профессия?</a:t>
            </a:r>
          </a:p>
          <a:p>
            <a:r>
              <a:rPr lang="ru-RU" b="0" dirty="0" smtClean="0">
                <a:latin typeface="Times New Roman" pitchFamily="18" charset="0"/>
                <a:cs typeface="Times New Roman" pitchFamily="18" charset="0"/>
              </a:rPr>
              <a:t>Самая интересная, полезная, творческая, опасная, нужная…профессия.</a:t>
            </a:r>
          </a:p>
          <a:p>
            <a:endParaRPr lang="ru-RU" b="0" dirty="0" smtClean="0">
              <a:latin typeface="Times New Roman" pitchFamily="18" charset="0"/>
              <a:cs typeface="Times New Roman" pitchFamily="18" charset="0"/>
            </a:endParaRPr>
          </a:p>
          <a:p>
            <a:pPr algn="ctr"/>
            <a:r>
              <a:rPr lang="ru-RU" sz="3600" b="1" dirty="0" smtClean="0">
                <a:solidFill>
                  <a:schemeClr val="accent3">
                    <a:lumMod val="75000"/>
                  </a:schemeClr>
                </a:solidFill>
                <a:latin typeface="Times New Roman" pitchFamily="18" charset="0"/>
                <a:cs typeface="Times New Roman" pitchFamily="18" charset="0"/>
              </a:rPr>
              <a:t>Проблемная ситуация:</a:t>
            </a:r>
          </a:p>
          <a:p>
            <a:r>
              <a:rPr lang="ru-RU" b="0" dirty="0" smtClean="0">
                <a:latin typeface="Times New Roman" pitchFamily="18" charset="0"/>
                <a:cs typeface="Times New Roman" pitchFamily="18" charset="0"/>
              </a:rPr>
              <a:t>«Что бы было, если бы все люди не имели профессий?»</a:t>
            </a:r>
          </a:p>
          <a:p>
            <a:endParaRPr lang="ru-RU"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7910279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188640"/>
            <a:ext cx="5791200" cy="1371600"/>
          </a:xfrm>
        </p:spPr>
        <p:txBody>
          <a:bodyPr>
            <a:normAutofit fontScale="90000"/>
          </a:bodyPr>
          <a:lstStyle/>
          <a:p>
            <a:pPr algn="ctr"/>
            <a:r>
              <a:rPr lang="ru-RU" b="1" dirty="0">
                <a:solidFill>
                  <a:schemeClr val="accent6"/>
                </a:solidFill>
                <a:latin typeface="Comic Sans MS" pitchFamily="66" charset="0"/>
                <a:cs typeface="Times New Roman" pitchFamily="18" charset="0"/>
              </a:rPr>
              <a:t>Развивающая среда</a:t>
            </a:r>
            <a:br>
              <a:rPr lang="ru-RU" b="1" dirty="0">
                <a:solidFill>
                  <a:schemeClr val="accent6"/>
                </a:solidFill>
                <a:latin typeface="Comic Sans MS" pitchFamily="66" charset="0"/>
                <a:cs typeface="Times New Roman" pitchFamily="18" charset="0"/>
              </a:rPr>
            </a:br>
            <a:endParaRPr lang="ru-RU" b="1" dirty="0">
              <a:solidFill>
                <a:schemeClr val="accent6"/>
              </a:solidFill>
              <a:latin typeface="Comic Sans MS" pitchFamily="66" charset="0"/>
              <a:cs typeface="Times New Roman" pitchFamily="18" charset="0"/>
            </a:endParaRPr>
          </a:p>
        </p:txBody>
      </p:sp>
      <p:sp>
        <p:nvSpPr>
          <p:cNvPr id="3" name="Объект 2"/>
          <p:cNvSpPr>
            <a:spLocks noGrp="1"/>
          </p:cNvSpPr>
          <p:nvPr>
            <p:ph idx="1"/>
          </p:nvPr>
        </p:nvSpPr>
        <p:spPr>
          <a:xfrm>
            <a:off x="107504" y="1340768"/>
            <a:ext cx="7620000" cy="4373563"/>
          </a:xfrm>
        </p:spPr>
        <p:txBody>
          <a:bodyPr>
            <a:normAutofit fontScale="92500" lnSpcReduction="10000"/>
          </a:bodyPr>
          <a:lstStyle/>
          <a:p>
            <a:pPr marL="914400" lvl="2" indent="0" algn="just">
              <a:buNone/>
            </a:pPr>
            <a:r>
              <a:rPr lang="ru-RU" dirty="0" smtClean="0">
                <a:latin typeface="Times New Roman" pitchFamily="18" charset="0"/>
                <a:cs typeface="Times New Roman" pitchFamily="18" charset="0"/>
              </a:rPr>
              <a:t>Дополнение развивающей среды атрибутами.</a:t>
            </a:r>
          </a:p>
          <a:p>
            <a:pPr marL="914400" lvl="2" indent="0" algn="just">
              <a:buNone/>
            </a:pPr>
            <a:r>
              <a:rPr lang="ru-RU" dirty="0" smtClean="0">
                <a:latin typeface="Times New Roman" pitchFamily="18" charset="0"/>
                <a:cs typeface="Times New Roman" pitchFamily="18" charset="0"/>
              </a:rPr>
              <a:t>Подбор дидактических игр по теме: </a:t>
            </a:r>
          </a:p>
          <a:p>
            <a:pPr marL="914400" lvl="2" indent="0" algn="just"/>
            <a:r>
              <a:rPr lang="ru-RU" dirty="0" smtClean="0">
                <a:latin typeface="Times New Roman" pitchFamily="18" charset="0"/>
                <a:cs typeface="Times New Roman" pitchFamily="18" charset="0"/>
              </a:rPr>
              <a:t>«Знаю все профессии»,</a:t>
            </a:r>
          </a:p>
          <a:p>
            <a:pPr marL="914400" lvl="2" indent="0" algn="just"/>
            <a:r>
              <a:rPr lang="ru-RU" dirty="0" smtClean="0">
                <a:latin typeface="Times New Roman" pitchFamily="18" charset="0"/>
                <a:cs typeface="Times New Roman" pitchFamily="18" charset="0"/>
              </a:rPr>
              <a:t>«Четвертое - лишнее», </a:t>
            </a:r>
          </a:p>
          <a:p>
            <a:pPr marL="914400" lvl="2" indent="0" algn="just"/>
            <a:r>
              <a:rPr lang="ru-RU" dirty="0" smtClean="0">
                <a:latin typeface="Times New Roman" pitchFamily="18" charset="0"/>
                <a:cs typeface="Times New Roman" pitchFamily="18" charset="0"/>
              </a:rPr>
              <a:t>«Найди ошибку», </a:t>
            </a:r>
          </a:p>
          <a:p>
            <a:pPr marL="914400" lvl="2" indent="0" algn="just"/>
            <a:r>
              <a:rPr lang="ru-RU" dirty="0" smtClean="0">
                <a:latin typeface="Times New Roman" pitchFamily="18" charset="0"/>
                <a:cs typeface="Times New Roman" pitchFamily="18" charset="0"/>
              </a:rPr>
              <a:t>«Чего не хватает?»;</a:t>
            </a:r>
          </a:p>
          <a:p>
            <a:pPr marL="914400" lvl="2" indent="0" algn="just"/>
            <a:r>
              <a:rPr lang="ru-RU" dirty="0" smtClean="0">
                <a:latin typeface="Times New Roman" pitchFamily="18" charset="0"/>
                <a:cs typeface="Times New Roman" pitchFamily="18" charset="0"/>
              </a:rPr>
              <a:t>Разнообразить ассортимент книг в книжном уголке, добавив книги о профессиях: </a:t>
            </a:r>
          </a:p>
          <a:p>
            <a:pPr marL="914400" lvl="2" indent="0" algn="just"/>
            <a:r>
              <a:rPr lang="ru-RU" dirty="0" smtClean="0">
                <a:latin typeface="Times New Roman" pitchFamily="18" charset="0"/>
                <a:cs typeface="Times New Roman" pitchFamily="18" charset="0"/>
              </a:rPr>
              <a:t>С.Маршак, </a:t>
            </a:r>
          </a:p>
          <a:p>
            <a:pPr marL="914400" lvl="2" indent="0" algn="just"/>
            <a:r>
              <a:rPr lang="ru-RU" dirty="0" smtClean="0">
                <a:latin typeface="Times New Roman" pitchFamily="18" charset="0"/>
                <a:cs typeface="Times New Roman" pitchFamily="18" charset="0"/>
              </a:rPr>
              <a:t>С. Михалков, </a:t>
            </a:r>
          </a:p>
          <a:p>
            <a:pPr marL="914400" lvl="2" indent="0" algn="just"/>
            <a:r>
              <a:rPr lang="ru-RU" dirty="0" smtClean="0">
                <a:latin typeface="Times New Roman" pitchFamily="18" charset="0"/>
                <a:cs typeface="Times New Roman" pitchFamily="18" charset="0"/>
              </a:rPr>
              <a:t>Дж. </a:t>
            </a:r>
            <a:r>
              <a:rPr lang="ru-RU" dirty="0" err="1" smtClean="0">
                <a:latin typeface="Times New Roman" pitchFamily="18" charset="0"/>
                <a:cs typeface="Times New Roman" pitchFamily="18" charset="0"/>
              </a:rPr>
              <a:t>Родари</a:t>
            </a:r>
            <a:r>
              <a:rPr lang="ru-RU" dirty="0" smtClean="0">
                <a:latin typeface="Times New Roman" pitchFamily="18" charset="0"/>
                <a:cs typeface="Times New Roman" pitchFamily="18" charset="0"/>
              </a:rPr>
              <a:t> и так далее.</a:t>
            </a:r>
          </a:p>
          <a:p>
            <a:pPr marL="914400" lvl="2" indent="0" algn="just">
              <a:buNone/>
            </a:pPr>
            <a:endParaRPr lang="ru-RU" dirty="0" smtClean="0">
              <a:latin typeface="Times New Roman" pitchFamily="18" charset="0"/>
              <a:cs typeface="Times New Roman" pitchFamily="18" charset="0"/>
            </a:endParaRPr>
          </a:p>
          <a:p>
            <a:pPr algn="just"/>
            <a:endParaRPr lang="ru-RU" dirty="0"/>
          </a:p>
        </p:txBody>
      </p:sp>
    </p:spTree>
    <p:extLst>
      <p:ext uri="{BB962C8B-B14F-4D97-AF65-F5344CB8AC3E}">
        <p14:creationId xmlns:p14="http://schemas.microsoft.com/office/powerpoint/2010/main" xmlns="" val="9354611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Катюня и Олег\Desktop\презентция фото\3.jpg"/>
          <p:cNvPicPr>
            <a:picLocks noChangeAspect="1" noChangeArrowheads="1"/>
          </p:cNvPicPr>
          <p:nvPr/>
        </p:nvPicPr>
        <p:blipFill>
          <a:blip r:embed="rId2" cstate="print"/>
          <a:srcRect/>
          <a:stretch>
            <a:fillRect/>
          </a:stretch>
        </p:blipFill>
        <p:spPr bwMode="auto">
          <a:xfrm>
            <a:off x="6084168" y="4221088"/>
            <a:ext cx="2699792" cy="1799861"/>
          </a:xfrm>
          <a:prstGeom prst="rect">
            <a:avLst/>
          </a:prstGeom>
          <a:noFill/>
        </p:spPr>
      </p:pic>
      <p:sp>
        <p:nvSpPr>
          <p:cNvPr id="2" name="Заголовок 1"/>
          <p:cNvSpPr>
            <a:spLocks noGrp="1"/>
          </p:cNvSpPr>
          <p:nvPr>
            <p:ph type="title"/>
          </p:nvPr>
        </p:nvSpPr>
        <p:spPr>
          <a:xfrm>
            <a:off x="1403648" y="260648"/>
            <a:ext cx="6264696" cy="1368152"/>
          </a:xfrm>
        </p:spPr>
        <p:txBody>
          <a:bodyPr>
            <a:normAutofit fontScale="90000"/>
          </a:bodyPr>
          <a:lstStyle/>
          <a:p>
            <a:pPr algn="ctr"/>
            <a:r>
              <a:rPr lang="ru-RU" b="1" dirty="0" smtClean="0">
                <a:solidFill>
                  <a:schemeClr val="accent6"/>
                </a:solidFill>
                <a:latin typeface="Times New Roman" pitchFamily="18" charset="0"/>
                <a:cs typeface="Times New Roman" pitchFamily="18" charset="0"/>
              </a:rPr>
              <a:t/>
            </a:r>
            <a:br>
              <a:rPr lang="ru-RU" b="1" dirty="0" smtClean="0">
                <a:solidFill>
                  <a:schemeClr val="accent6"/>
                </a:solidFill>
                <a:latin typeface="Times New Roman" pitchFamily="18" charset="0"/>
                <a:cs typeface="Times New Roman" pitchFamily="18" charset="0"/>
              </a:rPr>
            </a:br>
            <a:r>
              <a:rPr lang="ru-RU" b="1" dirty="0" smtClean="0">
                <a:solidFill>
                  <a:schemeClr val="accent6"/>
                </a:solidFill>
                <a:latin typeface="Times New Roman" pitchFamily="18" charset="0"/>
                <a:cs typeface="Times New Roman" pitchFamily="18" charset="0"/>
              </a:rPr>
              <a:t>РАБОТА С РОДИТЕЛЯМИ</a:t>
            </a:r>
            <a:br>
              <a:rPr lang="ru-RU" b="1" dirty="0" smtClean="0">
                <a:solidFill>
                  <a:schemeClr val="accent6"/>
                </a:solidFill>
                <a:latin typeface="Times New Roman" pitchFamily="18" charset="0"/>
                <a:cs typeface="Times New Roman" pitchFamily="18" charset="0"/>
              </a:rPr>
            </a:br>
            <a:r>
              <a:rPr lang="ru-RU" b="1" dirty="0" smtClean="0">
                <a:solidFill>
                  <a:schemeClr val="accent6"/>
                </a:solidFill>
                <a:latin typeface="Times New Roman" pitchFamily="18" charset="0"/>
                <a:cs typeface="Times New Roman" pitchFamily="18" charset="0"/>
              </a:rPr>
              <a:t/>
            </a:r>
            <a:br>
              <a:rPr lang="ru-RU" b="1" dirty="0" smtClean="0">
                <a:solidFill>
                  <a:schemeClr val="accent6"/>
                </a:solidFill>
                <a:latin typeface="Times New Roman" pitchFamily="18" charset="0"/>
                <a:cs typeface="Times New Roman" pitchFamily="18" charset="0"/>
              </a:rPr>
            </a:br>
            <a:endParaRPr lang="ru-RU" b="1" dirty="0">
              <a:solidFill>
                <a:schemeClr val="accent6"/>
              </a:solidFill>
              <a:latin typeface="Times New Roman" pitchFamily="18" charset="0"/>
              <a:cs typeface="Times New Roman" pitchFamily="18" charset="0"/>
            </a:endParaRPr>
          </a:p>
        </p:txBody>
      </p:sp>
      <p:sp>
        <p:nvSpPr>
          <p:cNvPr id="3" name="Объект 2"/>
          <p:cNvSpPr>
            <a:spLocks noGrp="1"/>
          </p:cNvSpPr>
          <p:nvPr>
            <p:ph idx="1"/>
          </p:nvPr>
        </p:nvSpPr>
        <p:spPr>
          <a:xfrm>
            <a:off x="395536" y="1268760"/>
            <a:ext cx="7681664" cy="4857403"/>
          </a:xfrm>
        </p:spPr>
        <p:txBody>
          <a:bodyPr>
            <a:normAutofit/>
          </a:bodyPr>
          <a:lstStyle/>
          <a:p>
            <a:pPr algn="ctr"/>
            <a:r>
              <a:rPr lang="ru-RU" dirty="0" smtClean="0">
                <a:solidFill>
                  <a:srgbClr val="002060"/>
                </a:solidFill>
                <a:latin typeface="Times New Roman" pitchFamily="18" charset="0"/>
                <a:cs typeface="Times New Roman" pitchFamily="18" charset="0"/>
              </a:rPr>
              <a:t>Оформить объявление для родителей</a:t>
            </a:r>
          </a:p>
          <a:p>
            <a:pPr marL="0" indent="0" algn="ctr" defTabSz="957263">
              <a:tabLst>
                <a:tab pos="7442200" algn="l"/>
              </a:tabLst>
            </a:pPr>
            <a:r>
              <a:rPr lang="ru-RU" sz="2800" dirty="0" smtClean="0">
                <a:latin typeface="Times New Roman" pitchFamily="18" charset="0"/>
                <a:cs typeface="Times New Roman" pitchFamily="18" charset="0"/>
              </a:rPr>
              <a:t>Уважаемые родители! Просим Вас предоставить нам информацию о ваших профессиях и Ваших профессиональных обязанностях. </a:t>
            </a:r>
          </a:p>
          <a:p>
            <a:pPr marL="0" indent="0" algn="ctr" defTabSz="957263">
              <a:tabLst>
                <a:tab pos="7442200" algn="l"/>
              </a:tabLst>
            </a:pPr>
            <a:r>
              <a:rPr lang="ru-RU" sz="2800" dirty="0" smtClean="0">
                <a:latin typeface="Times New Roman" pitchFamily="18" charset="0"/>
                <a:cs typeface="Times New Roman" pitchFamily="18" charset="0"/>
              </a:rPr>
              <a:t>Помогите  нам понять чем необычна и незаменима Ваша профессия.</a:t>
            </a:r>
          </a:p>
        </p:txBody>
      </p:sp>
    </p:spTree>
    <p:extLst>
      <p:ext uri="{BB962C8B-B14F-4D97-AF65-F5344CB8AC3E}">
        <p14:creationId xmlns:p14="http://schemas.microsoft.com/office/powerpoint/2010/main" xmlns="" val="41810891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075240" cy="792088"/>
          </a:xfrm>
        </p:spPr>
        <p:txBody>
          <a:bodyPr>
            <a:normAutofit/>
          </a:bodyPr>
          <a:lstStyle/>
          <a:p>
            <a:pPr algn="ctr"/>
            <a:r>
              <a:rPr lang="ru-RU" sz="2800" b="1" dirty="0" smtClean="0">
                <a:solidFill>
                  <a:schemeClr val="accent3">
                    <a:lumMod val="75000"/>
                  </a:schemeClr>
                </a:solidFill>
                <a:latin typeface="Comic Sans MS" pitchFamily="66" charset="0"/>
                <a:cs typeface="Times New Roman" pitchFamily="18" charset="0"/>
              </a:rPr>
              <a:t>2 Этап. </a:t>
            </a:r>
            <a:r>
              <a:rPr lang="ru-RU" sz="2800" b="1" dirty="0" err="1" smtClean="0">
                <a:solidFill>
                  <a:schemeClr val="accent3">
                    <a:lumMod val="75000"/>
                  </a:schemeClr>
                </a:solidFill>
                <a:latin typeface="Comic Sans MS" pitchFamily="66" charset="0"/>
                <a:cs typeface="Times New Roman" pitchFamily="18" charset="0"/>
              </a:rPr>
              <a:t>Проблемно-деятельностный</a:t>
            </a:r>
            <a:endParaRPr lang="ru-RU" sz="2800" b="1" dirty="0">
              <a:solidFill>
                <a:schemeClr val="accent3">
                  <a:lumMod val="75000"/>
                </a:schemeClr>
              </a:solidFill>
              <a:latin typeface="Comic Sans MS" pitchFamily="66" charset="0"/>
              <a:cs typeface="Times New Roman" pitchFamily="18" charset="0"/>
            </a:endParaRPr>
          </a:p>
        </p:txBody>
      </p:sp>
      <p:sp>
        <p:nvSpPr>
          <p:cNvPr id="3" name="Объект 2"/>
          <p:cNvSpPr>
            <a:spLocks noGrp="1"/>
          </p:cNvSpPr>
          <p:nvPr>
            <p:ph idx="1"/>
          </p:nvPr>
        </p:nvSpPr>
        <p:spPr>
          <a:xfrm>
            <a:off x="395536" y="908720"/>
            <a:ext cx="7992888" cy="5544616"/>
          </a:xfrm>
        </p:spPr>
        <p:txBody>
          <a:bodyPr>
            <a:normAutofit/>
          </a:bodyPr>
          <a:lstStyle/>
          <a:p>
            <a:pPr marL="285750" indent="-285750"/>
            <a:r>
              <a:rPr lang="ru-RU" sz="1800" b="0" dirty="0">
                <a:latin typeface="Times New Roman" pitchFamily="18" charset="0"/>
                <a:cs typeface="Times New Roman" pitchFamily="18" charset="0"/>
              </a:rPr>
              <a:t>освоение слов, на основе целостного </a:t>
            </a:r>
            <a:r>
              <a:rPr lang="ru-RU" sz="1800" b="0" dirty="0" smtClean="0">
                <a:latin typeface="Times New Roman" pitchFamily="18" charset="0"/>
                <a:cs typeface="Times New Roman" pitchFamily="18" charset="0"/>
              </a:rPr>
              <a:t>восприятия,</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освоение слов, обозначающих особенности предметов и </a:t>
            </a:r>
            <a:r>
              <a:rPr lang="ru-RU" sz="1800" b="0" dirty="0" smtClean="0">
                <a:latin typeface="Times New Roman" pitchFamily="18" charset="0"/>
                <a:cs typeface="Times New Roman" pitchFamily="18" charset="0"/>
              </a:rPr>
              <a:t>объектов,</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освоение слов, обозначающих видовые и родовые </a:t>
            </a:r>
            <a:r>
              <a:rPr lang="ru-RU" sz="1800" b="0" dirty="0" smtClean="0">
                <a:latin typeface="Times New Roman" pitchFamily="18" charset="0"/>
                <a:cs typeface="Times New Roman" pitchFamily="18" charset="0"/>
              </a:rPr>
              <a:t>обобщения,</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совершенствовать грамматический строй речи (упр. в образовании прилагательных от существительных, согласование числительных с существительными</a:t>
            </a:r>
            <a:r>
              <a:rPr lang="ru-RU" sz="1800" b="0" dirty="0" smtClean="0">
                <a:latin typeface="Times New Roman" pitchFamily="18" charset="0"/>
                <a:cs typeface="Times New Roman" pitchFamily="18" charset="0"/>
              </a:rPr>
              <a:t>),</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совершенствовать навыки построения простого и сложного </a:t>
            </a:r>
            <a:r>
              <a:rPr lang="ru-RU" sz="1800" b="0" dirty="0" smtClean="0">
                <a:latin typeface="Times New Roman" pitchFamily="18" charset="0"/>
                <a:cs typeface="Times New Roman" pitchFamily="18" charset="0"/>
              </a:rPr>
              <a:t>предложения,</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развивать речевую активность, диалогическую речи (посредством ответов на вопросы, диалога</a:t>
            </a:r>
            <a:r>
              <a:rPr lang="ru-RU" sz="1800" b="0" dirty="0" smtClean="0">
                <a:latin typeface="Times New Roman" pitchFamily="18" charset="0"/>
                <a:cs typeface="Times New Roman" pitchFamily="18" charset="0"/>
              </a:rPr>
              <a:t>),</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развивать фонематический слух, учить определять место звука в </a:t>
            </a:r>
            <a:r>
              <a:rPr lang="ru-RU" sz="1800" b="0" dirty="0" smtClean="0">
                <a:latin typeface="Times New Roman" pitchFamily="18" charset="0"/>
                <a:cs typeface="Times New Roman" pitchFamily="18" charset="0"/>
              </a:rPr>
              <a:t>слове,</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воспитание чистого и правильного </a:t>
            </a:r>
            <a:r>
              <a:rPr lang="ru-RU" sz="1800" b="0" dirty="0" smtClean="0">
                <a:latin typeface="Times New Roman" pitchFamily="18" charset="0"/>
                <a:cs typeface="Times New Roman" pitchFamily="18" charset="0"/>
              </a:rPr>
              <a:t>звукопроизношения,</a:t>
            </a:r>
            <a:endParaRPr lang="ru-RU" sz="1800" b="0" dirty="0">
              <a:latin typeface="Times New Roman" pitchFamily="18" charset="0"/>
              <a:cs typeface="Times New Roman" pitchFamily="18" charset="0"/>
            </a:endParaRPr>
          </a:p>
          <a:p>
            <a:pPr marL="285750" indent="-285750"/>
            <a:r>
              <a:rPr lang="ru-RU" sz="1800" b="0" dirty="0">
                <a:latin typeface="Times New Roman" pitchFamily="18" charset="0"/>
                <a:cs typeface="Times New Roman" pitchFamily="18" charset="0"/>
              </a:rPr>
              <a:t>воспитание правильного </a:t>
            </a:r>
            <a:r>
              <a:rPr lang="ru-RU" sz="1800" b="0" dirty="0" err="1" smtClean="0">
                <a:latin typeface="Times New Roman" pitchFamily="18" charset="0"/>
                <a:cs typeface="Times New Roman" pitchFamily="18" charset="0"/>
              </a:rPr>
              <a:t>словопроизношения</a:t>
            </a:r>
            <a:r>
              <a:rPr lang="ru-RU" sz="1800" b="0" dirty="0" smtClean="0">
                <a:latin typeface="Times New Roman" pitchFamily="18" charset="0"/>
                <a:cs typeface="Times New Roman" pitchFamily="18" charset="0"/>
              </a:rPr>
              <a:t>.</a:t>
            </a:r>
            <a:endParaRPr lang="ru-RU" sz="1800" b="0" dirty="0">
              <a:latin typeface="Times New Roman" pitchFamily="18" charset="0"/>
              <a:cs typeface="Times New Roman" pitchFamily="18" charset="0"/>
            </a:endParaRPr>
          </a:p>
          <a:p>
            <a:endParaRPr lang="ru-RU" b="0" dirty="0"/>
          </a:p>
          <a:p>
            <a:pPr marL="457200" indent="-457200">
              <a:buAutoNum type="arabicPeriod"/>
            </a:pPr>
            <a:endParaRPr lang="ru-RU" b="0" dirty="0"/>
          </a:p>
          <a:p>
            <a:pPr marL="457200" indent="-457200">
              <a:buAutoNum type="arabicPeriod"/>
            </a:pPr>
            <a:endParaRPr lang="ru-RU" b="0" dirty="0"/>
          </a:p>
        </p:txBody>
      </p:sp>
    </p:spTree>
    <p:extLst>
      <p:ext uri="{BB962C8B-B14F-4D97-AF65-F5344CB8AC3E}">
        <p14:creationId xmlns:p14="http://schemas.microsoft.com/office/powerpoint/2010/main" xmlns="" val="22665412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8291264" cy="683994"/>
          </a:xfrm>
        </p:spPr>
        <p:txBody>
          <a:bodyPr>
            <a:normAutofit fontScale="90000"/>
          </a:bodyPr>
          <a:lstStyle/>
          <a:p>
            <a:pPr algn="ctr"/>
            <a:r>
              <a:rPr lang="ru-RU" sz="2800" b="1" dirty="0" smtClean="0">
                <a:solidFill>
                  <a:schemeClr val="accent3">
                    <a:lumMod val="75000"/>
                  </a:schemeClr>
                </a:solidFill>
                <a:latin typeface="Times New Roman" pitchFamily="18" charset="0"/>
                <a:cs typeface="Times New Roman" pitchFamily="18" charset="0"/>
              </a:rPr>
              <a:t>Виды детской деятельности</a:t>
            </a:r>
            <a:br>
              <a:rPr lang="ru-RU" sz="2800" b="1" dirty="0" smtClean="0">
                <a:solidFill>
                  <a:schemeClr val="accent3">
                    <a:lumMod val="75000"/>
                  </a:schemeClr>
                </a:solidFill>
                <a:latin typeface="Times New Roman" pitchFamily="18" charset="0"/>
                <a:cs typeface="Times New Roman" pitchFamily="18" charset="0"/>
              </a:rPr>
            </a:br>
            <a:r>
              <a:rPr lang="ru-RU" sz="2800" b="1" dirty="0" smtClean="0">
                <a:solidFill>
                  <a:schemeClr val="accent3">
                    <a:lumMod val="75000"/>
                  </a:schemeClr>
                </a:solidFill>
                <a:latin typeface="Times New Roman" pitchFamily="18" charset="0"/>
                <a:cs typeface="Times New Roman" pitchFamily="18" charset="0"/>
              </a:rPr>
              <a:t>Дидактические игры на развитие словарного запаса по теме «Профессии».</a:t>
            </a:r>
            <a:endParaRPr lang="ru-RU" sz="2800" b="1" dirty="0">
              <a:solidFill>
                <a:schemeClr val="accent3">
                  <a:lumMod val="75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457200" y="1052736"/>
            <a:ext cx="8363272" cy="5544616"/>
          </a:xfrm>
        </p:spPr>
        <p:txBody>
          <a:bodyPr>
            <a:normAutofit fontScale="92500" lnSpcReduction="10000"/>
          </a:bodyPr>
          <a:lstStyle/>
          <a:p>
            <a:pPr algn="just"/>
            <a:r>
              <a:rPr lang="ru-RU" sz="1800" dirty="0" smtClean="0">
                <a:solidFill>
                  <a:srgbClr val="002060"/>
                </a:solidFill>
                <a:latin typeface="Times New Roman" pitchFamily="18" charset="0"/>
                <a:cs typeface="Times New Roman" pitchFamily="18" charset="0"/>
              </a:rPr>
              <a:t>Тема: “Кто чем занимается”.</a:t>
            </a:r>
          </a:p>
          <a:p>
            <a:pPr algn="just"/>
            <a:r>
              <a:rPr lang="ru-RU" sz="1800" dirty="0" smtClean="0">
                <a:latin typeface="Times New Roman" pitchFamily="18" charset="0"/>
                <a:cs typeface="Times New Roman" pitchFamily="18" charset="0"/>
              </a:rPr>
              <a:t>Цель. Закрепить названия действий, совершаемых людьми разных профессий.</a:t>
            </a:r>
          </a:p>
          <a:p>
            <a:pPr algn="just"/>
            <a:r>
              <a:rPr lang="ru-RU" sz="1800" dirty="0" smtClean="0">
                <a:latin typeface="Times New Roman" pitchFamily="18" charset="0"/>
                <a:cs typeface="Times New Roman" pitchFamily="18" charset="0"/>
              </a:rPr>
              <a:t>Ход игры. Дети берут картинку с изображением человека определенной профессии и говорят, чем он занимается. Повар… (варит еду), врач… (лечит людей), учитель… (учит детей), строитель… (строит дома), художник… (рисует картины), пианист…(играет на пианино), писатель…(пишет книги), портниха…(шьет одежду), прачка…(стирает одежду), уборщица…(моет полы), продавец…(продает товар), фотограф…(фотографирует людей), воспитательница…(воспитывает детей), ткачиха…(ткет ткани), машинист…(ведет поезд), контролер…(проверяет билеты), машинистка…(печатает на машинке) и т.д.</a:t>
            </a:r>
            <a:endParaRPr lang="ru-RU" sz="1800" b="0" dirty="0">
              <a:latin typeface="Times New Roman" pitchFamily="18" charset="0"/>
              <a:cs typeface="Times New Roman" pitchFamily="18" charset="0"/>
            </a:endParaRPr>
          </a:p>
          <a:p>
            <a:pPr algn="just"/>
            <a:r>
              <a:rPr lang="ru-RU" sz="1800" dirty="0" smtClean="0">
                <a:solidFill>
                  <a:srgbClr val="002060"/>
                </a:solidFill>
                <a:latin typeface="Times New Roman" pitchFamily="18" charset="0"/>
                <a:cs typeface="Times New Roman" pitchFamily="18" charset="0"/>
              </a:rPr>
              <a:t>Тема: “Профессии” .</a:t>
            </a:r>
          </a:p>
          <a:p>
            <a:pPr algn="just"/>
            <a:r>
              <a:rPr lang="ru-RU" sz="1800" dirty="0" smtClean="0">
                <a:latin typeface="Times New Roman" pitchFamily="18" charset="0"/>
                <a:cs typeface="Times New Roman" pitchFamily="18" charset="0"/>
              </a:rPr>
              <a:t>Цель. Закрепить названия профессий и действий, которые совершаются ими. </a:t>
            </a:r>
          </a:p>
          <a:p>
            <a:pPr algn="just"/>
            <a:r>
              <a:rPr lang="ru-RU" sz="1800" dirty="0" smtClean="0">
                <a:latin typeface="Times New Roman" pitchFamily="18" charset="0"/>
                <a:cs typeface="Times New Roman" pitchFamily="18" charset="0"/>
              </a:rPr>
              <a:t>Ход игры.</a:t>
            </a:r>
          </a:p>
          <a:p>
            <a:pPr algn="just"/>
            <a:r>
              <a:rPr lang="ru-RU" sz="1800" dirty="0" smtClean="0">
                <a:latin typeface="Times New Roman" pitchFamily="18" charset="0"/>
                <a:cs typeface="Times New Roman" pitchFamily="18" charset="0"/>
              </a:rPr>
              <a:t>Вы задаете ребенку вопрос: " Что делает…..?" и называете представителя любой профессии, а ребенок отвечает. Поначалу лучше брать профессии, из которых следует ответ - воспитатель воспитывает, пекарь печет, уборщик убирает. Перемежайте хорошо знакомые профессии с незнакомыми, заодно расскажите о неизвестных ребенку профессиях. Интересно получается, если спросить подряд "Что делает врач?", "Что делает ветеринар?" (разобрать разницу), а затем так же "учитель" и "ученый". От детей иногда слышишь интересные версии.</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8176935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00" y="-99392"/>
            <a:ext cx="8939336" cy="683994"/>
          </a:xfrm>
        </p:spPr>
        <p:txBody>
          <a:bodyPr>
            <a:normAutofit fontScale="90000"/>
          </a:bodyPr>
          <a:lstStyle/>
          <a:p>
            <a:pPr marL="1073150" algn="just"/>
            <a:r>
              <a:rPr lang="ru-RU" sz="3200" b="1" dirty="0" smtClean="0">
                <a:solidFill>
                  <a:schemeClr val="accent3">
                    <a:lumMod val="75000"/>
                  </a:schemeClr>
                </a:solidFill>
                <a:latin typeface="Times New Roman" pitchFamily="18" charset="0"/>
                <a:cs typeface="Times New Roman" pitchFamily="18" charset="0"/>
              </a:rPr>
              <a:t>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r>
              <a:rPr lang="ru-RU" sz="3200" b="1" dirty="0" smtClean="0">
                <a:solidFill>
                  <a:schemeClr val="accent3">
                    <a:lumMod val="75000"/>
                  </a:schemeClr>
                </a:solidFill>
                <a:latin typeface="Times New Roman" pitchFamily="18" charset="0"/>
                <a:cs typeface="Times New Roman" pitchFamily="18" charset="0"/>
              </a:rPr>
              <a:t/>
            </a:r>
            <a:br>
              <a:rPr lang="ru-RU" sz="3200" b="1" dirty="0" smtClean="0">
                <a:solidFill>
                  <a:schemeClr val="accent3">
                    <a:lumMod val="75000"/>
                  </a:schemeClr>
                </a:solidFill>
                <a:latin typeface="Times New Roman" pitchFamily="18" charset="0"/>
                <a:cs typeface="Times New Roman" pitchFamily="18" charset="0"/>
              </a:rPr>
            </a:br>
            <a:endParaRPr lang="ru-RU" sz="1600" b="1"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a:xfrm>
            <a:off x="107504" y="620688"/>
            <a:ext cx="8712968" cy="5505475"/>
          </a:xfrm>
        </p:spPr>
        <p:txBody>
          <a:bodyPr>
            <a:normAutofit fontScale="55000" lnSpcReduction="20000"/>
          </a:bodyPr>
          <a:lstStyle/>
          <a:p>
            <a:endParaRPr lang="ru-RU" sz="1800" b="0" dirty="0">
              <a:latin typeface="Times New Roman" pitchFamily="18" charset="0"/>
              <a:cs typeface="Times New Roman" pitchFamily="18" charset="0"/>
            </a:endParaRPr>
          </a:p>
          <a:p>
            <a:pPr>
              <a:lnSpc>
                <a:spcPct val="120000"/>
              </a:lnSpc>
            </a:pPr>
            <a:r>
              <a:rPr lang="ru-RU" sz="2900" dirty="0" smtClean="0">
                <a:solidFill>
                  <a:srgbClr val="002060"/>
                </a:solidFill>
                <a:latin typeface="Times New Roman" pitchFamily="18" charset="0"/>
                <a:cs typeface="Times New Roman" pitchFamily="18" charset="0"/>
              </a:rPr>
              <a:t>Тема: “Кто больше знает профессий”</a:t>
            </a:r>
          </a:p>
          <a:p>
            <a:pPr>
              <a:lnSpc>
                <a:spcPct val="120000"/>
              </a:lnSpc>
            </a:pPr>
            <a:r>
              <a:rPr lang="ru-RU" sz="2900" dirty="0" smtClean="0">
                <a:latin typeface="Times New Roman" pitchFamily="18" charset="0"/>
                <a:cs typeface="Times New Roman" pitchFamily="18" charset="0"/>
              </a:rPr>
              <a:t/>
            </a:r>
            <a:br>
              <a:rPr lang="ru-RU" sz="2900" dirty="0" smtClean="0">
                <a:latin typeface="Times New Roman" pitchFamily="18" charset="0"/>
                <a:cs typeface="Times New Roman" pitchFamily="18" charset="0"/>
              </a:rPr>
            </a:br>
            <a:r>
              <a:rPr lang="ru-RU" sz="2900" dirty="0" smtClean="0">
                <a:latin typeface="Times New Roman" pitchFamily="18" charset="0"/>
                <a:cs typeface="Times New Roman" pitchFamily="18" charset="0"/>
              </a:rPr>
              <a:t>Цель. Учить детей соотносить действия людей с их профессией, образовывать от существительных соответствующие глаголы (строитель — строит, учитель — учит и т. д.).</a:t>
            </a:r>
          </a:p>
          <a:p>
            <a:pPr>
              <a:lnSpc>
                <a:spcPct val="120000"/>
              </a:lnSpc>
            </a:pPr>
            <a:r>
              <a:rPr lang="ru-RU" sz="2900" dirty="0" smtClean="0">
                <a:latin typeface="Times New Roman" pitchFamily="18" charset="0"/>
                <a:cs typeface="Times New Roman" pitchFamily="18" charset="0"/>
              </a:rPr>
              <a:t/>
            </a:r>
            <a:br>
              <a:rPr lang="ru-RU" sz="2900" dirty="0" smtClean="0">
                <a:latin typeface="Times New Roman" pitchFamily="18" charset="0"/>
                <a:cs typeface="Times New Roman" pitchFamily="18" charset="0"/>
              </a:rPr>
            </a:br>
            <a:r>
              <a:rPr lang="ru-RU" sz="2900" dirty="0" smtClean="0">
                <a:latin typeface="Times New Roman" pitchFamily="18" charset="0"/>
                <a:cs typeface="Times New Roman" pitchFamily="18" charset="0"/>
              </a:rPr>
              <a:t>Ход игры.</a:t>
            </a:r>
            <a:br>
              <a:rPr lang="ru-RU" sz="2900" dirty="0" smtClean="0">
                <a:latin typeface="Times New Roman" pitchFamily="18" charset="0"/>
                <a:cs typeface="Times New Roman" pitchFamily="18" charset="0"/>
              </a:rPr>
            </a:br>
            <a:r>
              <a:rPr lang="ru-RU" sz="2900" dirty="0" smtClean="0">
                <a:latin typeface="Times New Roman" pitchFamily="18" charset="0"/>
                <a:cs typeface="Times New Roman" pitchFamily="18" charset="0"/>
              </a:rPr>
              <a:t>Воспитатель. Я работаю в детском саду воспитателем. Это моя профессия. Я учу вас, как себя вести, играю с вами, рисую, читаю вам стихотворения, рассказы, гуляю с вами, укладываю спать... Это моя профессия — воспитывать вас. А какая профессия у Ирины Владимировны? Она нам готовит обед. Правильно, повар. А какие вы еще знаете профессии? (Ответы.) Каждый взрослый человек обязательно учится какой-либо профессии. Овладев ею, поступает на работу и выполняет определенные действия. Что делает повар? (Дети: Повар варит, печет, жарит, чистит овощи.) Что делает врач? (Осматривает больных, выслушивает, лечит, дает лекарство, делает уколы, операции.) Что делает портной? (Кроит, наметывает, порет, гладит, примеряет, шьет.)</a:t>
            </a:r>
            <a:br>
              <a:rPr lang="ru-RU" sz="2900" dirty="0" smtClean="0">
                <a:latin typeface="Times New Roman" pitchFamily="18" charset="0"/>
                <a:cs typeface="Times New Roman" pitchFamily="18" charset="0"/>
              </a:rPr>
            </a:br>
            <a:r>
              <a:rPr lang="ru-RU" sz="2900" dirty="0" smtClean="0">
                <a:latin typeface="Times New Roman" pitchFamily="18" charset="0"/>
                <a:cs typeface="Times New Roman" pitchFamily="18" charset="0"/>
              </a:rPr>
              <a:t>Воспитатель называет и другие профессии — строителя, учителя, пастуха, сапожника, а дети называют действия.</a:t>
            </a:r>
          </a:p>
          <a:p>
            <a:endParaRPr lang="ru-RU" dirty="0"/>
          </a:p>
        </p:txBody>
      </p:sp>
    </p:spTree>
    <p:extLst>
      <p:ext uri="{BB962C8B-B14F-4D97-AF65-F5344CB8AC3E}">
        <p14:creationId xmlns:p14="http://schemas.microsoft.com/office/powerpoint/2010/main" xmlns="" val="6849591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705</TotalTime>
  <Words>968</Words>
  <Application>Microsoft Office PowerPoint</Application>
  <PresentationFormat>Экран (4:3)</PresentationFormat>
  <Paragraphs>129</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Солнцестояние</vt:lpstr>
      <vt:lpstr>Слайд 1</vt:lpstr>
      <vt:lpstr>Цели и задачи проекта</vt:lpstr>
      <vt:lpstr>1этап. МОТИВАЦИОННЫЙ </vt:lpstr>
      <vt:lpstr>Беседы на тему: </vt:lpstr>
      <vt:lpstr>Развивающая среда </vt:lpstr>
      <vt:lpstr> РАБОТА С РОДИТЕЛЯМИ  </vt:lpstr>
      <vt:lpstr>2 Этап. Проблемно-деятельностный</vt:lpstr>
      <vt:lpstr>Виды детской деятельности Дидактические игры на развитие словарного запаса по теме «Профессии».</vt:lpstr>
      <vt:lpstr>         </vt:lpstr>
      <vt:lpstr>Подвижные игры</vt:lpstr>
      <vt:lpstr>Загадки о профессиях</vt:lpstr>
      <vt:lpstr>Загадки:</vt:lpstr>
      <vt:lpstr>Чудесный мешочек.</vt:lpstr>
      <vt:lpstr>Повар детского сада  В небе звёздочка искрится, Спит клубком усатый кот, Только повару не спится – Повар затемно встаёт. Каша булькает легонько, И яичница шипит, И под вкусный шум и гомон В спальни входит аппетит. Мы в столовой дружно сядем, Как огромная семья. Буду поваром в столовой – Так сама решила я!  Парикмахер  Дайте ножницы, расчёску, Он вам сделает причёску. Парикмахер непременно Подстрижёт вас современно.</vt:lpstr>
      <vt:lpstr>3 этап.Творческий </vt:lpstr>
      <vt:lpstr>Конечный результат - СТЕНГАЗЕТА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Дома мама и папа, а  на работе?</dc:title>
  <dc:creator>zx</dc:creator>
  <cp:lastModifiedBy>Катюня и Олег</cp:lastModifiedBy>
  <cp:revision>84</cp:revision>
  <dcterms:created xsi:type="dcterms:W3CDTF">2011-12-09T14:05:41Z</dcterms:created>
  <dcterms:modified xsi:type="dcterms:W3CDTF">2011-12-24T07:39:55Z</dcterms:modified>
</cp:coreProperties>
</file>