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76" r:id="rId4"/>
    <p:sldId id="279" r:id="rId5"/>
    <p:sldId id="282" r:id="rId6"/>
    <p:sldId id="258" r:id="rId7"/>
    <p:sldId id="259" r:id="rId8"/>
    <p:sldId id="260" r:id="rId9"/>
    <p:sldId id="261" r:id="rId10"/>
    <p:sldId id="262" r:id="rId11"/>
    <p:sldId id="277" r:id="rId12"/>
    <p:sldId id="278" r:id="rId13"/>
    <p:sldId id="263" r:id="rId14"/>
    <p:sldId id="264" r:id="rId15"/>
    <p:sldId id="265" r:id="rId16"/>
    <p:sldId id="280" r:id="rId17"/>
    <p:sldId id="267" r:id="rId18"/>
    <p:sldId id="268" r:id="rId19"/>
    <p:sldId id="270" r:id="rId20"/>
    <p:sldId id="274" r:id="rId21"/>
    <p:sldId id="266" r:id="rId22"/>
    <p:sldId id="269" r:id="rId23"/>
    <p:sldId id="271" r:id="rId24"/>
    <p:sldId id="272" r:id="rId25"/>
    <p:sldId id="275" r:id="rId26"/>
    <p:sldId id="281" r:id="rId27"/>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6" d="100"/>
          <a:sy n="76" d="100"/>
        </p:scale>
        <p:origin x="-606"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ru-RU" smtClean="0"/>
              <a:t>Образец заголовка</a:t>
            </a:r>
            <a:endParaRPr lang="en-US" dirty="0"/>
          </a:p>
        </p:txBody>
      </p:sp>
      <p:sp>
        <p:nvSpPr>
          <p:cNvPr id="3" name="Subtitle 2"/>
          <p:cNvSpPr>
            <a:spLocks noGrp="1"/>
          </p:cNvSpPr>
          <p:nvPr>
            <p:ph type="subTitle" idx="1"/>
          </p:nvPr>
        </p:nvSpPr>
        <p:spPr>
          <a:xfrm>
            <a:off x="2209799" y="3694375"/>
            <a:ext cx="9144000" cy="754025"/>
          </a:xfrm>
        </p:spPr>
        <p:txBody>
          <a:bodyPr anchor="b"/>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fld id="{10A1C2FD-26EA-4392-AA01-BD591B3B18A8}" type="datetimeFigureOut">
              <a:rPr lang="ru-RU"/>
              <a:pPr>
                <a:defRPr/>
              </a:pPr>
              <a:t>08.03.2016</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09D8D878-DEC5-4DBA-BA9F-3DA8A7C55120}" type="slidenum">
              <a:rPr lang="ru-RU"/>
              <a:pPr>
                <a:defRPr/>
              </a:pPr>
              <a:t>‹#›</a:t>
            </a:fld>
            <a:endParaRPr lang="ru-RU"/>
          </a:p>
        </p:txBody>
      </p:sp>
    </p:spTree>
  </p:cSld>
  <p:clrMapOvr>
    <a:masterClrMapping/>
  </p:clrMapOvr>
  <p:transition spd="slow">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45E05C5A-3E48-4E6D-B457-1335D6BFA466}" type="datetimeFigureOut">
              <a:rPr lang="ru-RU"/>
              <a:pPr>
                <a:defRPr/>
              </a:pPr>
              <a:t>08.03.2016</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F43D9038-89C3-4EFB-B64F-EE922CE3BBB9}" type="slidenum">
              <a:rPr lang="ru-RU"/>
              <a:pPr>
                <a:defRPr/>
              </a:pPr>
              <a:t>‹#›</a:t>
            </a:fld>
            <a:endParaRPr lang="ru-RU"/>
          </a:p>
        </p:txBody>
      </p:sp>
    </p:spTree>
  </p:cSld>
  <p:clrMapOvr>
    <a:masterClrMapping/>
  </p:clrMapOvr>
  <p:transition spd="slow">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6A18BCA0-00D3-4E65-841C-71AB779F8B15}" type="datetimeFigureOut">
              <a:rPr lang="ru-RU"/>
              <a:pPr>
                <a:defRPr/>
              </a:pPr>
              <a:t>08.03.2016</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0CF54B22-6693-4487-B4DF-0DA0090BA1D7}" type="slidenum">
              <a:rPr lang="ru-RU"/>
              <a:pPr>
                <a:defRPr/>
              </a:pPr>
              <a:t>‹#›</a:t>
            </a:fld>
            <a:endParaRPr lang="ru-RU"/>
          </a:p>
        </p:txBody>
      </p:sp>
    </p:spTree>
  </p:cSld>
  <p:clrMapOvr>
    <a:masterClrMapping/>
  </p:clrMapOvr>
  <p:transition spd="slow">
    <p:blinds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5" name="TextBox 8"/>
          <p:cNvSpPr txBox="1"/>
          <p:nvPr/>
        </p:nvSpPr>
        <p:spPr>
          <a:xfrm>
            <a:off x="1111250" y="7874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en-US" sz="8000" dirty="0">
                <a:effectLst/>
                <a:latin typeface="+mn-lt"/>
                <a:cs typeface="+mn-cs"/>
              </a:rPr>
              <a:t>“</a:t>
            </a:r>
          </a:p>
        </p:txBody>
      </p:sp>
      <p:sp>
        <p:nvSpPr>
          <p:cNvPr id="6" name="TextBox 9"/>
          <p:cNvSpPr txBox="1"/>
          <p:nvPr/>
        </p:nvSpPr>
        <p:spPr>
          <a:xfrm>
            <a:off x="10437813" y="27432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8000" dirty="0">
                <a:effectLst/>
                <a:latin typeface="+mn-lt"/>
                <a:cs typeface="+mn-cs"/>
              </a:rPr>
              <a:t>”</a:t>
            </a:r>
          </a:p>
        </p:txBody>
      </p:sp>
      <p:sp>
        <p:nvSpPr>
          <p:cNvPr id="2" name="Title 1"/>
          <p:cNvSpPr>
            <a:spLocks noGrp="1"/>
          </p:cNvSpPr>
          <p:nvPr>
            <p:ph type="title"/>
          </p:nvPr>
        </p:nvSpPr>
        <p:spPr>
          <a:xfrm>
            <a:off x="1446212" y="365125"/>
            <a:ext cx="9302752" cy="2992904"/>
          </a:xfrm>
        </p:spPr>
        <p:txBody>
          <a:bodyPr/>
          <a:lstStyle>
            <a:lvl1pPr>
              <a:defRPr sz="44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365557"/>
            <a:ext cx="8752299" cy="548968"/>
          </a:xfrm>
        </p:spPr>
        <p:txBody>
          <a:bodyPr anchor="t"/>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838200" y="4501729"/>
            <a:ext cx="10512424" cy="148949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7" name="Date Placeholder 4"/>
          <p:cNvSpPr>
            <a:spLocks noGrp="1"/>
          </p:cNvSpPr>
          <p:nvPr>
            <p:ph type="dt" sz="half" idx="14"/>
          </p:nvPr>
        </p:nvSpPr>
        <p:spPr/>
        <p:txBody>
          <a:bodyPr/>
          <a:lstStyle>
            <a:lvl1pPr>
              <a:defRPr/>
            </a:lvl1pPr>
          </a:lstStyle>
          <a:p>
            <a:pPr>
              <a:defRPr/>
            </a:pPr>
            <a:fld id="{86F5C20F-3B70-4DD0-9D1A-D39725915144}" type="datetimeFigureOut">
              <a:rPr lang="ru-RU"/>
              <a:pPr>
                <a:defRPr/>
              </a:pPr>
              <a:t>08.03.2016</a:t>
            </a:fld>
            <a:endParaRPr lang="ru-RU"/>
          </a:p>
        </p:txBody>
      </p:sp>
      <p:sp>
        <p:nvSpPr>
          <p:cNvPr id="8" name="Footer Placeholder 5"/>
          <p:cNvSpPr>
            <a:spLocks noGrp="1"/>
          </p:cNvSpPr>
          <p:nvPr>
            <p:ph type="ftr" sz="quarter" idx="15"/>
          </p:nvPr>
        </p:nvSpPr>
        <p:spPr/>
        <p:txBody>
          <a:bodyPr/>
          <a:lstStyle>
            <a:lvl1pPr>
              <a:defRPr/>
            </a:lvl1pPr>
          </a:lstStyle>
          <a:p>
            <a:pPr>
              <a:defRPr/>
            </a:pPr>
            <a:endParaRPr lang="ru-RU"/>
          </a:p>
        </p:txBody>
      </p:sp>
      <p:sp>
        <p:nvSpPr>
          <p:cNvPr id="9" name="Slide Number Placeholder 6"/>
          <p:cNvSpPr>
            <a:spLocks noGrp="1"/>
          </p:cNvSpPr>
          <p:nvPr>
            <p:ph type="sldNum" sz="quarter" idx="16"/>
          </p:nvPr>
        </p:nvSpPr>
        <p:spPr/>
        <p:txBody>
          <a:bodyPr/>
          <a:lstStyle>
            <a:lvl1pPr>
              <a:defRPr/>
            </a:lvl1pPr>
          </a:lstStyle>
          <a:p>
            <a:pPr>
              <a:defRPr/>
            </a:pPr>
            <a:fld id="{01962591-F09F-4901-9B07-B3658A968C49}" type="slidenum">
              <a:rPr lang="ru-RU"/>
              <a:pPr>
                <a:defRPr/>
              </a:pPr>
              <a:t>‹#›</a:t>
            </a:fld>
            <a:endParaRPr lang="ru-RU"/>
          </a:p>
        </p:txBody>
      </p:sp>
    </p:spTree>
  </p:cSld>
  <p:clrMapOvr>
    <a:masterClrMapping/>
  </p:clrMapOvr>
  <p:transition spd="slow">
    <p:blinds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lstStyle>
            <a:lvl1pPr>
              <a:defRPr sz="5400"/>
            </a:lvl1pPr>
          </a:lstStyle>
          <a:p>
            <a:r>
              <a:rPr lang="ru-RU" smtClean="0"/>
              <a:t>Образец заголовка</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EB714847-7F95-4102-9F39-6079C60AF638}" type="datetimeFigureOut">
              <a:rPr lang="ru-RU"/>
              <a:pPr>
                <a:defRPr/>
              </a:pPr>
              <a:t>08.03.2016</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2287AA42-48D4-4DA7-9EE4-E06DB763FBB2}" type="slidenum">
              <a:rPr lang="ru-RU"/>
              <a:pPr>
                <a:defRPr/>
              </a:pPr>
              <a:t>‹#›</a:t>
            </a:fld>
            <a:endParaRPr lang="ru-RU"/>
          </a:p>
        </p:txBody>
      </p:sp>
    </p:spTree>
  </p:cSld>
  <p:clrMapOvr>
    <a:masterClrMapping/>
  </p:clrMapOvr>
  <p:transition spd="slow">
    <p:blinds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1356798" y="2571750"/>
            <a:ext cx="2927350" cy="3589338"/>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587994" y="1885950"/>
            <a:ext cx="2936241" cy="576262"/>
          </a:xfrm>
        </p:spPr>
        <p:txBody>
          <a:bodyPr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lvl="0"/>
            <a:r>
              <a:rPr lang="ru-RU" smtClean="0"/>
              <a:t>Образец текста</a:t>
            </a:r>
          </a:p>
        </p:txBody>
      </p:sp>
      <p:sp>
        <p:nvSpPr>
          <p:cNvPr id="10" name="Text Placeholder 3"/>
          <p:cNvSpPr>
            <a:spLocks noGrp="1"/>
          </p:cNvSpPr>
          <p:nvPr>
            <p:ph type="body" sz="half" idx="16"/>
          </p:nvPr>
        </p:nvSpPr>
        <p:spPr>
          <a:xfrm>
            <a:off x="4577441" y="2571750"/>
            <a:ext cx="2946794" cy="3589338"/>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829035" y="1885950"/>
            <a:ext cx="2932113" cy="576262"/>
          </a:xfrm>
        </p:spPr>
        <p:txBody>
          <a:bodyPr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lvl="0"/>
            <a:r>
              <a:rPr lang="ru-RU" smtClean="0"/>
              <a:t>Образец текста</a:t>
            </a:r>
          </a:p>
        </p:txBody>
      </p:sp>
      <p:sp>
        <p:nvSpPr>
          <p:cNvPr id="12" name="Text Placeholder 3"/>
          <p:cNvSpPr>
            <a:spLocks noGrp="1"/>
          </p:cNvSpPr>
          <p:nvPr>
            <p:ph type="body" sz="half" idx="17"/>
          </p:nvPr>
        </p:nvSpPr>
        <p:spPr>
          <a:xfrm>
            <a:off x="7829035" y="2571750"/>
            <a:ext cx="2932113" cy="3589338"/>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3" name="Date Placeholder 3"/>
          <p:cNvSpPr>
            <a:spLocks noGrp="1"/>
          </p:cNvSpPr>
          <p:nvPr>
            <p:ph type="dt" sz="half" idx="18"/>
          </p:nvPr>
        </p:nvSpPr>
        <p:spPr/>
        <p:txBody>
          <a:bodyPr/>
          <a:lstStyle>
            <a:lvl1pPr>
              <a:defRPr/>
            </a:lvl1pPr>
          </a:lstStyle>
          <a:p>
            <a:pPr>
              <a:defRPr/>
            </a:pPr>
            <a:fld id="{B1E23561-B5FE-423B-A26B-1EC4B26C9D51}" type="datetimeFigureOut">
              <a:rPr lang="ru-RU"/>
              <a:pPr>
                <a:defRPr/>
              </a:pPr>
              <a:t>08.03.2016</a:t>
            </a:fld>
            <a:endParaRPr lang="ru-RU"/>
          </a:p>
        </p:txBody>
      </p:sp>
      <p:sp>
        <p:nvSpPr>
          <p:cNvPr id="14" name="Footer Placeholder 4"/>
          <p:cNvSpPr>
            <a:spLocks noGrp="1"/>
          </p:cNvSpPr>
          <p:nvPr>
            <p:ph type="ftr" sz="quarter" idx="19"/>
          </p:nvPr>
        </p:nvSpPr>
        <p:spPr/>
        <p:txBody>
          <a:bodyPr/>
          <a:lstStyle>
            <a:lvl1pPr>
              <a:defRPr/>
            </a:lvl1pPr>
          </a:lstStyle>
          <a:p>
            <a:pPr>
              <a:defRPr/>
            </a:pPr>
            <a:endParaRPr lang="ru-RU"/>
          </a:p>
        </p:txBody>
      </p:sp>
      <p:sp>
        <p:nvSpPr>
          <p:cNvPr id="16" name="Slide Number Placeholder 5"/>
          <p:cNvSpPr>
            <a:spLocks noGrp="1"/>
          </p:cNvSpPr>
          <p:nvPr>
            <p:ph type="sldNum" sz="quarter" idx="20"/>
          </p:nvPr>
        </p:nvSpPr>
        <p:spPr/>
        <p:txBody>
          <a:bodyPr/>
          <a:lstStyle>
            <a:lvl1pPr>
              <a:defRPr/>
            </a:lvl1pPr>
          </a:lstStyle>
          <a:p>
            <a:pPr>
              <a:defRPr/>
            </a:pPr>
            <a:fld id="{6AE2A37B-B702-42C0-9B1E-9C0813BA9B94}" type="slidenum">
              <a:rPr lang="ru-RU"/>
              <a:pPr>
                <a:defRPr/>
              </a:pPr>
              <a:t>‹#›</a:t>
            </a:fld>
            <a:endParaRPr lang="ru-RU"/>
          </a:p>
        </p:txBody>
      </p:sp>
    </p:spTree>
  </p:cSld>
  <p:clrMapOvr>
    <a:masterClrMapping/>
  </p:clrMapOvr>
  <p:transition spd="slow">
    <p:blinds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21" name="Text Placeholder 3"/>
          <p:cNvSpPr>
            <a:spLocks noGrp="1"/>
          </p:cNvSpPr>
          <p:nvPr>
            <p:ph type="body" sz="half" idx="18"/>
          </p:nvPr>
        </p:nvSpPr>
        <p:spPr>
          <a:xfrm>
            <a:off x="1332085" y="4873765"/>
            <a:ext cx="2940050" cy="659189"/>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24" name="Text Placeholder 3"/>
          <p:cNvSpPr>
            <a:spLocks noGrp="1"/>
          </p:cNvSpPr>
          <p:nvPr>
            <p:ph type="body" sz="half" idx="19"/>
          </p:nvPr>
        </p:nvSpPr>
        <p:spPr>
          <a:xfrm>
            <a:off x="4567644" y="4873764"/>
            <a:ext cx="2934406" cy="659189"/>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27" name="Text Placeholder 3"/>
          <p:cNvSpPr>
            <a:spLocks noGrp="1"/>
          </p:cNvSpPr>
          <p:nvPr>
            <p:ph type="body" sz="half" idx="20"/>
          </p:nvPr>
        </p:nvSpPr>
        <p:spPr>
          <a:xfrm>
            <a:off x="7804197" y="4873762"/>
            <a:ext cx="2935997" cy="659189"/>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2" name="Date Placeholder 3"/>
          <p:cNvSpPr>
            <a:spLocks noGrp="1"/>
          </p:cNvSpPr>
          <p:nvPr>
            <p:ph type="dt" sz="half" idx="23"/>
          </p:nvPr>
        </p:nvSpPr>
        <p:spPr/>
        <p:txBody>
          <a:bodyPr/>
          <a:lstStyle>
            <a:lvl1pPr>
              <a:defRPr/>
            </a:lvl1pPr>
          </a:lstStyle>
          <a:p>
            <a:pPr>
              <a:defRPr/>
            </a:pPr>
            <a:fld id="{E942F52C-07E2-4B3B-ABFC-C406FA679275}" type="datetimeFigureOut">
              <a:rPr lang="ru-RU"/>
              <a:pPr>
                <a:defRPr/>
              </a:pPr>
              <a:t>08.03.2016</a:t>
            </a:fld>
            <a:endParaRPr lang="ru-RU"/>
          </a:p>
        </p:txBody>
      </p:sp>
      <p:sp>
        <p:nvSpPr>
          <p:cNvPr id="13" name="Footer Placeholder 4"/>
          <p:cNvSpPr>
            <a:spLocks noGrp="1"/>
          </p:cNvSpPr>
          <p:nvPr>
            <p:ph type="ftr" sz="quarter" idx="24"/>
          </p:nvPr>
        </p:nvSpPr>
        <p:spPr/>
        <p:txBody>
          <a:bodyPr/>
          <a:lstStyle>
            <a:lvl1pPr>
              <a:defRPr/>
            </a:lvl1pPr>
          </a:lstStyle>
          <a:p>
            <a:pPr>
              <a:defRPr/>
            </a:pPr>
            <a:endParaRPr lang="ru-RU"/>
          </a:p>
        </p:txBody>
      </p:sp>
      <p:sp>
        <p:nvSpPr>
          <p:cNvPr id="14" name="Slide Number Placeholder 5"/>
          <p:cNvSpPr>
            <a:spLocks noGrp="1"/>
          </p:cNvSpPr>
          <p:nvPr>
            <p:ph type="sldNum" sz="quarter" idx="25"/>
          </p:nvPr>
        </p:nvSpPr>
        <p:spPr/>
        <p:txBody>
          <a:bodyPr/>
          <a:lstStyle>
            <a:lvl1pPr>
              <a:defRPr/>
            </a:lvl1pPr>
          </a:lstStyle>
          <a:p>
            <a:pPr>
              <a:defRPr/>
            </a:pPr>
            <a:fld id="{F7A30CC3-3566-41A0-8E84-3AADB0F7A851}" type="slidenum">
              <a:rPr lang="ru-RU"/>
              <a:pPr>
                <a:defRPr/>
              </a:pPr>
              <a:t>‹#›</a:t>
            </a:fld>
            <a:endParaRPr lang="ru-RU"/>
          </a:p>
        </p:txBody>
      </p:sp>
    </p:spTree>
  </p:cSld>
  <p:clrMapOvr>
    <a:masterClrMapping/>
  </p:clrMapOvr>
  <p:transition spd="slow">
    <p:blinds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E09732C8-C2AC-4A9B-8F3B-2956710277F9}" type="datetimeFigureOut">
              <a:rPr lang="ru-RU"/>
              <a:pPr>
                <a:defRPr/>
              </a:pPr>
              <a:t>08.03.2016</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07AC9E2-02A8-4A87-9A5D-01D780C22D11}" type="slidenum">
              <a:rPr lang="ru-RU"/>
              <a:pPr>
                <a:defRPr/>
              </a:pPr>
              <a:t>‹#›</a:t>
            </a:fld>
            <a:endParaRPr lang="ru-RU"/>
          </a:p>
        </p:txBody>
      </p:sp>
    </p:spTree>
  </p:cSld>
  <p:clrMapOvr>
    <a:masterClrMapping/>
  </p:clrMapOvr>
  <p:transition spd="slow">
    <p:blinds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FAA36AD2-54E0-4C8F-8D30-1126C6D96944}" type="datetimeFigureOut">
              <a:rPr lang="ru-RU"/>
              <a:pPr>
                <a:defRPr/>
              </a:pPr>
              <a:t>08.03.2016</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07407756-ED51-450D-8917-0EA6B901AB1B}" type="slidenum">
              <a:rPr lang="ru-RU"/>
              <a:pPr>
                <a:defRPr/>
              </a:pPr>
              <a:t>‹#›</a:t>
            </a:fld>
            <a:endParaRPr lang="ru-RU"/>
          </a:p>
        </p:txBody>
      </p:sp>
    </p:spTree>
  </p:cSld>
  <p:clrMapOvr>
    <a:masterClrMapping/>
  </p:clrMapOvr>
  <p:transition spd="slow">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8D55995C-BD90-44C6-9203-848D22C776A5}" type="datetimeFigureOut">
              <a:rPr lang="ru-RU"/>
              <a:pPr>
                <a:defRPr/>
              </a:pPr>
              <a:t>08.03.2016</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08AD98A-EA17-4492-8CC8-CEEABC732A7C}" type="slidenum">
              <a:rPr lang="ru-RU"/>
              <a:pPr>
                <a:defRPr/>
              </a:pPr>
              <a:t>‹#›</a:t>
            </a:fld>
            <a:endParaRPr lang="ru-RU"/>
          </a:p>
        </p:txBody>
      </p:sp>
    </p:spTree>
  </p:cSld>
  <p:clrMapOvr>
    <a:masterClrMapping/>
  </p:clrMapOvr>
  <p:transition spd="slow">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ru-RU" smtClean="0"/>
              <a:t>Образец заголовка</a:t>
            </a:r>
            <a:endParaRPr lang="en-US" dirty="0"/>
          </a:p>
        </p:txBody>
      </p:sp>
      <p:sp>
        <p:nvSpPr>
          <p:cNvPr id="8" name="Subtitle 2"/>
          <p:cNvSpPr>
            <a:spLocks noGrp="1"/>
          </p:cNvSpPr>
          <p:nvPr>
            <p:ph type="subTitle" idx="1"/>
          </p:nvPr>
        </p:nvSpPr>
        <p:spPr>
          <a:xfrm>
            <a:off x="854532" y="3693674"/>
            <a:ext cx="9144000" cy="754025"/>
          </a:xfrm>
        </p:spPr>
        <p:txBody>
          <a:bodyPr anchor="b"/>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fld id="{FA1BFDE1-6348-411B-A8BA-1188E59F12BD}" type="datetimeFigureOut">
              <a:rPr lang="ru-RU"/>
              <a:pPr>
                <a:defRPr/>
              </a:pPr>
              <a:t>08.03.2016</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901F2813-89B2-4000-A235-C676C86B36BB}" type="slidenum">
              <a:rPr lang="ru-RU"/>
              <a:pPr>
                <a:defRPr/>
              </a:pPr>
              <a:t>‹#›</a:t>
            </a:fld>
            <a:endParaRPr lang="ru-RU"/>
          </a:p>
        </p:txBody>
      </p:sp>
    </p:spTree>
  </p:cSld>
  <p:clrMapOvr>
    <a:masterClrMapping/>
  </p:clrMapOvr>
  <p:transition spd="slow">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31D73137-5DC6-4A20-AE8F-1235D35C72AB}" type="datetimeFigureOut">
              <a:rPr lang="ru-RU"/>
              <a:pPr>
                <a:defRPr/>
              </a:pPr>
              <a:t>08.03.2016</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4173CF1A-C98A-4977-8A87-AF5D5ADA18C9}" type="slidenum">
              <a:rPr lang="ru-RU"/>
              <a:pPr>
                <a:defRPr/>
              </a:pPr>
              <a:t>‹#›</a:t>
            </a:fld>
            <a:endParaRPr lang="ru-RU"/>
          </a:p>
        </p:txBody>
      </p:sp>
    </p:spTree>
  </p:cSld>
  <p:clrMapOvr>
    <a:masterClrMapping/>
  </p:clrMapOvr>
  <p:transition spd="slow">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20000" y="2505075"/>
            <a:ext cx="5025216"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19840" y="1681163"/>
            <a:ext cx="5035548" cy="823912"/>
          </a:xfrm>
        </p:spPr>
        <p:txBody>
          <a:bodyPr anchor="b"/>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lvl="0"/>
            <a:r>
              <a:rPr lang="ru-RU" smtClean="0"/>
              <a:t>Образец текста</a:t>
            </a:r>
          </a:p>
        </p:txBody>
      </p:sp>
      <p:sp>
        <p:nvSpPr>
          <p:cNvPr id="6" name="Content Placeholder 5"/>
          <p:cNvSpPr>
            <a:spLocks noGrp="1"/>
          </p:cNvSpPr>
          <p:nvPr>
            <p:ph sz="quarter" idx="4"/>
          </p:nvPr>
        </p:nvSpPr>
        <p:spPr>
          <a:xfrm>
            <a:off x="6319840" y="2505075"/>
            <a:ext cx="503554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AFE40A56-6A7C-4DFB-A2C1-C6DB2DDD63E9}" type="datetimeFigureOut">
              <a:rPr lang="ru-RU"/>
              <a:pPr>
                <a:defRPr/>
              </a:pPr>
              <a:t>08.03.2016</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89640C39-5144-497A-97B9-A83C8DB7D81B}" type="slidenum">
              <a:rPr lang="ru-RU"/>
              <a:pPr>
                <a:defRPr/>
              </a:pPr>
              <a:t>‹#›</a:t>
            </a:fld>
            <a:endParaRPr lang="ru-RU"/>
          </a:p>
        </p:txBody>
      </p:sp>
    </p:spTree>
  </p:cSld>
  <p:clrMapOvr>
    <a:masterClrMapping/>
  </p:clrMapOvr>
  <p:transition spd="slow">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493F31EB-0C80-489A-98AE-F4ACE4A9574C}" type="datetimeFigureOut">
              <a:rPr lang="ru-RU"/>
              <a:pPr>
                <a:defRPr/>
              </a:pPr>
              <a:t>08.03.2016</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0A98BCD9-A76C-4217-A1A9-1CAEDABF7003}" type="slidenum">
              <a:rPr lang="ru-RU"/>
              <a:pPr>
                <a:defRPr/>
              </a:pPr>
              <a:t>‹#›</a:t>
            </a:fld>
            <a:endParaRPr lang="ru-RU"/>
          </a:p>
        </p:txBody>
      </p:sp>
    </p:spTree>
  </p:cSld>
  <p:clrMapOvr>
    <a:masterClrMapping/>
  </p:clrMapOvr>
  <p:transition spd="slow">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37F7753-5431-4710-AEF0-DD4A53B86C30}" type="datetimeFigureOut">
              <a:rPr lang="ru-RU"/>
              <a:pPr>
                <a:defRPr/>
              </a:pPr>
              <a:t>08.03.2016</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1DF5E1F9-5B1F-4D35-8B93-79F7A6C88DF0}" type="slidenum">
              <a:rPr lang="ru-RU"/>
              <a:pPr>
                <a:defRPr/>
              </a:pPr>
              <a:t>‹#›</a:t>
            </a:fld>
            <a:endParaRPr lang="ru-RU"/>
          </a:p>
        </p:txBody>
      </p:sp>
    </p:spTree>
  </p:cSld>
  <p:clrMapOvr>
    <a:masterClrMapping/>
  </p:clrMapOvr>
  <p:transition spd="slow">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9EEF256C-D8A7-4EE1-A450-0D6CD30E1762}" type="datetimeFigureOut">
              <a:rPr lang="ru-RU"/>
              <a:pPr>
                <a:defRPr/>
              </a:pPr>
              <a:t>08.03.2016</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5F383069-EAEC-4DD3-BD03-C835509A1879}" type="slidenum">
              <a:rPr lang="ru-RU"/>
              <a:pPr>
                <a:defRPr/>
              </a:pPr>
              <a:t>‹#›</a:t>
            </a:fld>
            <a:endParaRPr lang="ru-RU"/>
          </a:p>
        </p:txBody>
      </p:sp>
    </p:spTree>
  </p:cSld>
  <p:clrMapOvr>
    <a:masterClrMapping/>
  </p:clrMapOvr>
  <p:transition spd="slow">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E8A5AB78-C99F-40E2-B3CB-1F77BA5C792B}" type="datetimeFigureOut">
              <a:rPr lang="ru-RU"/>
              <a:pPr>
                <a:defRPr/>
              </a:pPr>
              <a:t>08.03.2016</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841AF4F0-5984-45A4-917C-0505DA36FF7A}" type="slidenum">
              <a:rPr lang="ru-RU"/>
              <a:pPr>
                <a:defRPr/>
              </a:pPr>
              <a:t>‹#›</a:t>
            </a:fld>
            <a:endParaRPr lang="ru-RU"/>
          </a:p>
        </p:txBody>
      </p:sp>
    </p:spTree>
  </p:cSld>
  <p:clrMapOvr>
    <a:masterClrMapping/>
  </p:clrMapOvr>
  <p:transition spd="slow">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20775" y="1825625"/>
            <a:ext cx="10233025"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cs typeface="+mn-cs"/>
              </a:defRPr>
            </a:lvl1pPr>
          </a:lstStyle>
          <a:p>
            <a:pPr>
              <a:defRPr/>
            </a:pPr>
            <a:fld id="{8F59F248-2A3E-44BD-8995-84F7E0901A14}" type="datetimeFigureOut">
              <a:rPr lang="ru-RU"/>
              <a:pPr>
                <a:defRPr/>
              </a:pPr>
              <a:t>08.03.2016</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cs typeface="+mn-cs"/>
              </a:defRPr>
            </a:lvl1pPr>
          </a:lstStyle>
          <a:p>
            <a:pPr>
              <a:defRPr/>
            </a:pPr>
            <a:fld id="{62A72F10-E29E-46FE-94BF-93443C4CCBBF}"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725" r:id="rId1"/>
    <p:sldLayoutId id="2147483724" r:id="rId2"/>
    <p:sldLayoutId id="2147483723" r:id="rId3"/>
    <p:sldLayoutId id="2147483722" r:id="rId4"/>
    <p:sldLayoutId id="2147483721" r:id="rId5"/>
    <p:sldLayoutId id="2147483720" r:id="rId6"/>
    <p:sldLayoutId id="2147483719" r:id="rId7"/>
    <p:sldLayoutId id="2147483718" r:id="rId8"/>
    <p:sldLayoutId id="2147483717" r:id="rId9"/>
    <p:sldLayoutId id="2147483716" r:id="rId10"/>
    <p:sldLayoutId id="2147483715" r:id="rId11"/>
    <p:sldLayoutId id="2147483726" r:id="rId12"/>
    <p:sldLayoutId id="2147483714" r:id="rId13"/>
    <p:sldLayoutId id="2147483713" r:id="rId14"/>
    <p:sldLayoutId id="2147483712" r:id="rId15"/>
    <p:sldLayoutId id="2147483711" r:id="rId16"/>
    <p:sldLayoutId id="2147483710" r:id="rId17"/>
  </p:sldLayoutIdLst>
  <p:transition spd="slow">
    <p:blinds dir="vert"/>
  </p:transition>
  <p:txStyles>
    <p:titleStyle>
      <a:lvl1pPr algn="l" rtl="0" fontAlgn="base">
        <a:lnSpc>
          <a:spcPct val="90000"/>
        </a:lnSpc>
        <a:spcBef>
          <a:spcPct val="0"/>
        </a:spcBef>
        <a:spcAft>
          <a:spcPct val="0"/>
        </a:spcAft>
        <a:defRPr sz="540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vl2pPr algn="l" rtl="0" fontAlgn="base">
        <a:lnSpc>
          <a:spcPct val="90000"/>
        </a:lnSpc>
        <a:spcBef>
          <a:spcPct val="0"/>
        </a:spcBef>
        <a:spcAft>
          <a:spcPct val="0"/>
        </a:spcAft>
        <a:defRPr sz="5400">
          <a:solidFill>
            <a:schemeClr val="tx1"/>
          </a:solidFill>
          <a:latin typeface="Corbel" pitchFamily="34" charset="0"/>
        </a:defRPr>
      </a:lvl2pPr>
      <a:lvl3pPr algn="l" rtl="0" fontAlgn="base">
        <a:lnSpc>
          <a:spcPct val="90000"/>
        </a:lnSpc>
        <a:spcBef>
          <a:spcPct val="0"/>
        </a:spcBef>
        <a:spcAft>
          <a:spcPct val="0"/>
        </a:spcAft>
        <a:defRPr sz="5400">
          <a:solidFill>
            <a:schemeClr val="tx1"/>
          </a:solidFill>
          <a:latin typeface="Corbel" pitchFamily="34" charset="0"/>
        </a:defRPr>
      </a:lvl3pPr>
      <a:lvl4pPr algn="l" rtl="0" fontAlgn="base">
        <a:lnSpc>
          <a:spcPct val="90000"/>
        </a:lnSpc>
        <a:spcBef>
          <a:spcPct val="0"/>
        </a:spcBef>
        <a:spcAft>
          <a:spcPct val="0"/>
        </a:spcAft>
        <a:defRPr sz="5400">
          <a:solidFill>
            <a:schemeClr val="tx1"/>
          </a:solidFill>
          <a:latin typeface="Corbel" pitchFamily="34" charset="0"/>
        </a:defRPr>
      </a:lvl4pPr>
      <a:lvl5pPr algn="l" rtl="0" fontAlgn="base">
        <a:lnSpc>
          <a:spcPct val="90000"/>
        </a:lnSpc>
        <a:spcBef>
          <a:spcPct val="0"/>
        </a:spcBef>
        <a:spcAft>
          <a:spcPct val="0"/>
        </a:spcAft>
        <a:defRPr sz="5400">
          <a:solidFill>
            <a:schemeClr val="tx1"/>
          </a:solidFill>
          <a:latin typeface="Corbel" pitchFamily="34" charset="0"/>
        </a:defRPr>
      </a:lvl5pPr>
      <a:lvl6pPr marL="457200" algn="l" rtl="0" fontAlgn="base">
        <a:lnSpc>
          <a:spcPct val="90000"/>
        </a:lnSpc>
        <a:spcBef>
          <a:spcPct val="0"/>
        </a:spcBef>
        <a:spcAft>
          <a:spcPct val="0"/>
        </a:spcAft>
        <a:defRPr sz="5400">
          <a:solidFill>
            <a:schemeClr val="tx1"/>
          </a:solidFill>
          <a:latin typeface="Corbel" pitchFamily="34" charset="0"/>
        </a:defRPr>
      </a:lvl6pPr>
      <a:lvl7pPr marL="914400" algn="l" rtl="0" fontAlgn="base">
        <a:lnSpc>
          <a:spcPct val="90000"/>
        </a:lnSpc>
        <a:spcBef>
          <a:spcPct val="0"/>
        </a:spcBef>
        <a:spcAft>
          <a:spcPct val="0"/>
        </a:spcAft>
        <a:defRPr sz="5400">
          <a:solidFill>
            <a:schemeClr val="tx1"/>
          </a:solidFill>
          <a:latin typeface="Corbel" pitchFamily="34" charset="0"/>
        </a:defRPr>
      </a:lvl7pPr>
      <a:lvl8pPr marL="1371600" algn="l" rtl="0" fontAlgn="base">
        <a:lnSpc>
          <a:spcPct val="90000"/>
        </a:lnSpc>
        <a:spcBef>
          <a:spcPct val="0"/>
        </a:spcBef>
        <a:spcAft>
          <a:spcPct val="0"/>
        </a:spcAft>
        <a:defRPr sz="5400">
          <a:solidFill>
            <a:schemeClr val="tx1"/>
          </a:solidFill>
          <a:latin typeface="Corbel" pitchFamily="34" charset="0"/>
        </a:defRPr>
      </a:lvl8pPr>
      <a:lvl9pPr marL="1828800" algn="l" rtl="0" fontAlgn="base">
        <a:lnSpc>
          <a:spcPct val="90000"/>
        </a:lnSpc>
        <a:spcBef>
          <a:spcPct val="0"/>
        </a:spcBef>
        <a:spcAft>
          <a:spcPct val="0"/>
        </a:spcAft>
        <a:defRPr sz="5400">
          <a:solidFill>
            <a:schemeClr val="tx1"/>
          </a:solidFill>
          <a:latin typeface="Corbel"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ideo" Target="NULL"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13.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slideLayout" Target="../slideLayouts/slideLayout7.xml"/><Relationship Id="rId1" Type="http://schemas.openxmlformats.org/officeDocument/2006/relationships/video" Target="NULL" TargetMode="Externa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gif"/></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40.gif"/></Relationships>
</file>

<file path=ppt/slides/_rels/slide2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5" Type="http://schemas.openxmlformats.org/officeDocument/2006/relationships/image" Target="../media/image5.gif"/><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79700" y="967742"/>
            <a:ext cx="6565900" cy="2397758"/>
          </a:xfrm>
        </p:spPr>
        <p:txBody>
          <a:bodyPr>
            <a:normAutofit fontScale="90000"/>
          </a:bodyPr>
          <a:lstStyle/>
          <a:p>
            <a:pPr fontAlgn="auto">
              <a:spcAft>
                <a:spcPts val="0"/>
              </a:spcAft>
              <a:defRPr/>
            </a:pPr>
            <a:r>
              <a:rPr lang="ru-RU" sz="6700" b="1" spc="0" dirty="0" smtClean="0">
                <a:ln w="6600">
                  <a:solidFill>
                    <a:schemeClr val="accent2"/>
                  </a:solidFill>
                  <a:prstDash val="solid"/>
                </a:ln>
                <a:solidFill>
                  <a:srgbClr val="FFFFFF"/>
                </a:solidFill>
                <a:effectLst>
                  <a:outerShdw dist="38100" dir="2700000" algn="tl" rotWithShape="0">
                    <a:schemeClr val="accent2"/>
                  </a:outerShdw>
                </a:effectLst>
              </a:rPr>
              <a:t>ПРЕЗЕНТАЦИЯ</a:t>
            </a:r>
            <a:r>
              <a:rPr lang="ru-RU" sz="6000" b="1" dirty="0" smtClean="0"/>
              <a:t/>
            </a:r>
            <a:br>
              <a:rPr lang="ru-RU" sz="6000" b="1" dirty="0" smtClean="0"/>
            </a:br>
            <a:r>
              <a:rPr lang="ru-RU" sz="6000" b="1" dirty="0" smtClean="0"/>
              <a:t/>
            </a:r>
            <a:br>
              <a:rPr lang="ru-RU" sz="6000" b="1" dirty="0" smtClean="0"/>
            </a:br>
            <a:r>
              <a:rPr lang="ru-RU" sz="4000" b="1" dirty="0" smtClean="0"/>
              <a:t>Консультации для родителей на тему: </a:t>
            </a:r>
            <a:br>
              <a:rPr lang="ru-RU" sz="4000" b="1" dirty="0" smtClean="0"/>
            </a:br>
            <a:r>
              <a:rPr lang="ru-RU" sz="4000" b="1" dirty="0" smtClean="0"/>
              <a:t/>
            </a:r>
            <a:br>
              <a:rPr lang="ru-RU" sz="4000" b="1" dirty="0" smtClean="0"/>
            </a:br>
            <a:r>
              <a:rPr lang="ru-RU" sz="4000" b="1" dirty="0" smtClean="0"/>
              <a:t>«Дети </a:t>
            </a:r>
            <a:r>
              <a:rPr lang="ru-RU" sz="4000" b="1" dirty="0" smtClean="0"/>
              <a:t> и    компьютер</a:t>
            </a:r>
            <a:r>
              <a:rPr lang="ru-RU" sz="4000" b="1" dirty="0" smtClean="0"/>
              <a:t>»</a:t>
            </a:r>
            <a:endParaRPr lang="ru-RU" sz="4000" b="1" dirty="0"/>
          </a:p>
        </p:txBody>
      </p:sp>
      <p:sp>
        <p:nvSpPr>
          <p:cNvPr id="3" name="Подзаголовок 2"/>
          <p:cNvSpPr>
            <a:spLocks noGrp="1"/>
          </p:cNvSpPr>
          <p:nvPr>
            <p:ph type="subTitle" idx="1"/>
          </p:nvPr>
        </p:nvSpPr>
        <p:spPr>
          <a:xfrm>
            <a:off x="2781300" y="4384110"/>
            <a:ext cx="8826500" cy="1791221"/>
          </a:xfrm>
        </p:spPr>
        <p:txBody>
          <a:bodyPr>
            <a:noAutofit/>
          </a:bodyPr>
          <a:lstStyle/>
          <a:p>
            <a:pPr fontAlgn="auto">
              <a:spcAft>
                <a:spcPts val="0"/>
              </a:spcAft>
              <a:buFont typeface="Arial" panose="020B0604020202020204" pitchFamily="34" charset="0"/>
              <a:buNone/>
              <a:defRPr/>
            </a:pPr>
            <a:r>
              <a:rPr lang="ru-RU" sz="2000" dirty="0" smtClean="0">
                <a:solidFill>
                  <a:schemeClr val="tx1"/>
                </a:solidFill>
              </a:rPr>
              <a:t>Подготовила: </a:t>
            </a:r>
            <a:r>
              <a:rPr lang="ru-RU" sz="2000" dirty="0" smtClean="0">
                <a:solidFill>
                  <a:schemeClr val="tx1"/>
                </a:solidFill>
              </a:rPr>
              <a:t>Беспалова Лариса Владимировна</a:t>
            </a:r>
            <a:r>
              <a:rPr lang="ru-RU" sz="2000" dirty="0" smtClean="0">
                <a:solidFill>
                  <a:schemeClr val="tx1"/>
                </a:solidFill>
              </a:rPr>
              <a:t> </a:t>
            </a:r>
          </a:p>
          <a:p>
            <a:pPr fontAlgn="auto">
              <a:spcAft>
                <a:spcPts val="0"/>
              </a:spcAft>
              <a:buFont typeface="Arial" panose="020B0604020202020204" pitchFamily="34" charset="0"/>
              <a:buNone/>
              <a:defRPr/>
            </a:pPr>
            <a:r>
              <a:rPr lang="ru-RU" sz="2000" dirty="0" smtClean="0">
                <a:solidFill>
                  <a:schemeClr val="tx1"/>
                </a:solidFill>
              </a:rPr>
              <a:t>воспитатель </a:t>
            </a:r>
            <a:endParaRPr lang="ru-RU" sz="2000" dirty="0" smtClean="0">
              <a:solidFill>
                <a:schemeClr val="tx1"/>
              </a:solidFill>
            </a:endParaRPr>
          </a:p>
          <a:p>
            <a:pPr fontAlgn="auto">
              <a:spcAft>
                <a:spcPts val="0"/>
              </a:spcAft>
              <a:buFont typeface="Arial" panose="020B0604020202020204" pitchFamily="34" charset="0"/>
              <a:buNone/>
              <a:defRPr/>
            </a:pPr>
            <a:r>
              <a:rPr lang="ru-RU" sz="2000" dirty="0" smtClean="0">
                <a:solidFill>
                  <a:schemeClr val="tx1"/>
                </a:solidFill>
              </a:rPr>
              <a:t> </a:t>
            </a:r>
          </a:p>
          <a:p>
            <a:pPr fontAlgn="auto">
              <a:spcAft>
                <a:spcPts val="0"/>
              </a:spcAft>
              <a:buFont typeface="Arial" panose="020B0604020202020204" pitchFamily="34" charset="0"/>
              <a:buNone/>
              <a:defRPr/>
            </a:pPr>
            <a:r>
              <a:rPr lang="ru-RU" sz="2000" dirty="0" smtClean="0">
                <a:solidFill>
                  <a:schemeClr val="tx1"/>
                </a:solidFill>
              </a:rPr>
              <a:t> </a:t>
            </a:r>
            <a:r>
              <a:rPr lang="ru-RU" sz="2000" dirty="0" smtClean="0">
                <a:solidFill>
                  <a:schemeClr val="tx1"/>
                </a:solidFill>
              </a:rPr>
              <a:t>МАДОУ  </a:t>
            </a:r>
            <a:r>
              <a:rPr lang="ru-RU" sz="2000" dirty="0" err="1" smtClean="0">
                <a:solidFill>
                  <a:schemeClr val="tx1"/>
                </a:solidFill>
              </a:rPr>
              <a:t>общеразвивающего</a:t>
            </a:r>
            <a:r>
              <a:rPr lang="ru-RU" sz="2000" dirty="0" smtClean="0">
                <a:solidFill>
                  <a:schemeClr val="tx1"/>
                </a:solidFill>
              </a:rPr>
              <a:t> вида </a:t>
            </a:r>
            <a:r>
              <a:rPr lang="ru-RU" sz="2000" dirty="0" smtClean="0">
                <a:solidFill>
                  <a:schemeClr val="tx1"/>
                </a:solidFill>
              </a:rPr>
              <a:t>Детский сад№4 «Ласточка»</a:t>
            </a:r>
            <a:r>
              <a:rPr lang="ru-RU" sz="2000" dirty="0" smtClean="0">
                <a:solidFill>
                  <a:schemeClr val="tx1"/>
                </a:solidFill>
              </a:rPr>
              <a:t> </a:t>
            </a:r>
            <a:r>
              <a:rPr lang="ru-RU" sz="2000" dirty="0" smtClean="0">
                <a:solidFill>
                  <a:schemeClr val="tx1"/>
                </a:solidFill>
              </a:rPr>
              <a:t>город </a:t>
            </a:r>
            <a:r>
              <a:rPr lang="ru-RU" sz="2000" dirty="0" smtClean="0">
                <a:solidFill>
                  <a:schemeClr val="tx1"/>
                </a:solidFill>
              </a:rPr>
              <a:t>Ступино</a:t>
            </a:r>
            <a:endParaRPr lang="ru-RU" sz="2000" dirty="0">
              <a:solidFill>
                <a:schemeClr val="tx1"/>
              </a:solidFill>
            </a:endParaRPr>
          </a:p>
        </p:txBody>
      </p:sp>
      <p:pic>
        <p:nvPicPr>
          <p:cNvPr id="19459" name="Picture 2" descr="D:\&amp;Scy;&amp;iecy;&amp;mcy;&amp;iecy;&amp;jcy;&amp;ncy;&amp;acy;&amp;yacy;\&amp;Icy;&amp;rcy;&amp;icy;&amp;ncy;&amp;acy;\&amp;Acy;&amp;ncy;&amp;icy;&amp;mcy;&amp;acy;&amp;shcy;&amp;kcy;&amp;icy;\61.gif"/>
          <p:cNvPicPr>
            <a:picLocks noChangeAspect="1" noChangeArrowheads="1" noCrop="1"/>
          </p:cNvPicPr>
          <p:nvPr/>
        </p:nvPicPr>
        <p:blipFill>
          <a:blip r:embed="rId3" cstate="print"/>
          <a:stretch>
            <a:fillRect/>
          </a:stretch>
        </p:blipFill>
        <p:spPr bwMode="auto">
          <a:xfrm>
            <a:off x="529049" y="3287386"/>
            <a:ext cx="2498144" cy="2103438"/>
          </a:xfrm>
          <a:prstGeom prst="rect">
            <a:avLst/>
          </a:prstGeom>
          <a:noFill/>
          <a:ln w="9525">
            <a:noFill/>
            <a:miter lim="800000"/>
            <a:headEnd/>
            <a:tailEnd/>
          </a:ln>
        </p:spPr>
      </p:pic>
      <p:pic>
        <p:nvPicPr>
          <p:cNvPr id="5" name="Shape">
            <a:hlinkClick r:id="" action="ppaction://media"/>
          </p:cNvPr>
          <p:cNvPicPr>
            <a:picLocks noRot="1" noChangeAspect="1"/>
          </p:cNvPicPr>
          <p:nvPr>
            <a:videoFile r:link="rId1"/>
          </p:nvPr>
        </p:nvPicPr>
        <p:blipFill>
          <a:blip r:embed="rId4" cstate="print"/>
          <a:srcRect/>
          <a:stretch>
            <a:fillRect/>
          </a:stretch>
        </p:blipFill>
        <p:spPr bwMode="auto">
          <a:xfrm>
            <a:off x="11168063" y="6167438"/>
            <a:ext cx="609600" cy="60960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numSld="13" showWhenStopped="0">
                <p:cTn id="7" repeatCount="indefinite" fill="remove" display="0">
                  <p:stCondLst>
                    <p:cond delay="indefinite"/>
                  </p:stCondLst>
                  <p:endCondLst>
                    <p:cond evt="onStopAudio" delay="0">
                      <p:tgtEl>
                        <p:sldTgt/>
                      </p:tgtEl>
                    </p:cond>
                  </p:endCondLst>
                </p:cTn>
                <p:tgtEl>
                  <p:spTgt spid="5"/>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Прямоугольник 1"/>
          <p:cNvSpPr>
            <a:spLocks noChangeArrowheads="1"/>
          </p:cNvSpPr>
          <p:nvPr/>
        </p:nvSpPr>
        <p:spPr bwMode="auto">
          <a:xfrm>
            <a:off x="836613" y="554038"/>
            <a:ext cx="6096000" cy="6850062"/>
          </a:xfrm>
          <a:prstGeom prst="rect">
            <a:avLst/>
          </a:prstGeom>
          <a:noFill/>
          <a:ln w="9525">
            <a:noFill/>
            <a:miter lim="800000"/>
            <a:headEnd/>
            <a:tailEnd/>
          </a:ln>
        </p:spPr>
        <p:txBody>
          <a:bodyPr>
            <a:spAutoFit/>
          </a:bodyPr>
          <a:lstStyle/>
          <a:p>
            <a:pPr>
              <a:lnSpc>
                <a:spcPct val="107000"/>
              </a:lnSpc>
              <a:spcAft>
                <a:spcPts val="800"/>
              </a:spcAft>
            </a:pPr>
            <a:r>
              <a:rPr lang="ru-RU" sz="2000" b="1">
                <a:latin typeface="Corbel" pitchFamily="34" charset="0"/>
                <a:ea typeface="Calibri" pitchFamily="34" charset="0"/>
                <a:cs typeface="Times New Roman" pitchFamily="18" charset="0"/>
              </a:rPr>
              <a:t>Отдельно стоит сказать о компьютерных играх. Безусловно, продукты из серии «мочи все, что движется» никогда не должны появиться в вашем доме, но сегодня для детей выпускается масса качественных компьютерных игр практически для любого возраста, начиная с четырех-пяти лет.</a:t>
            </a:r>
          </a:p>
          <a:p>
            <a:pPr>
              <a:lnSpc>
                <a:spcPct val="107000"/>
              </a:lnSpc>
              <a:spcAft>
                <a:spcPts val="800"/>
              </a:spcAft>
            </a:pPr>
            <a:r>
              <a:rPr lang="ru-RU" sz="2000" b="1">
                <a:latin typeface="Corbel" pitchFamily="34" charset="0"/>
                <a:ea typeface="Calibri" pitchFamily="34" charset="0"/>
                <a:cs typeface="Times New Roman" pitchFamily="18" charset="0"/>
              </a:rPr>
              <a:t> В зависимости от вкусов и склонностей вашего малыша вы можете выбрать подходящие «развивалки», действие которых развивается в джунглях или на пиратском корабле, в замке с привидениями или на дне океана. Освоить навыки чтения, математики, логики, письма рисования и музыки ребенку помогут герои его любимых мультфильмов и книг и даже конструктора Lego. Ну, а если вашему крохе по вкусу самодельные куклы и игрушки, купите игры из серии «Маленький искатель», герои которой словно сшиты из старых носков и перчаток.</a:t>
            </a:r>
            <a:r>
              <a:rPr lang="ru-RU">
                <a:latin typeface="Calibri" pitchFamily="34" charset="0"/>
                <a:ea typeface="Calibri" pitchFamily="34" charset="0"/>
                <a:cs typeface="Times New Roman" pitchFamily="18" charset="0"/>
              </a:rPr>
              <a:t/>
            </a:r>
            <a:br>
              <a:rPr lang="ru-RU">
                <a:latin typeface="Calibri" pitchFamily="34" charset="0"/>
                <a:ea typeface="Calibri" pitchFamily="34" charset="0"/>
                <a:cs typeface="Times New Roman" pitchFamily="18" charset="0"/>
              </a:rPr>
            </a:br>
            <a:r>
              <a:rPr lang="ru-RU">
                <a:latin typeface="Calibri" pitchFamily="34" charset="0"/>
                <a:ea typeface="Calibri" pitchFamily="34" charset="0"/>
                <a:cs typeface="Times New Roman" pitchFamily="18" charset="0"/>
              </a:rPr>
              <a:t/>
            </a:r>
            <a:br>
              <a:rPr lang="ru-RU">
                <a:latin typeface="Calibri" pitchFamily="34" charset="0"/>
                <a:ea typeface="Calibri" pitchFamily="34" charset="0"/>
                <a:cs typeface="Times New Roman" pitchFamily="18" charset="0"/>
              </a:rPr>
            </a:br>
            <a:endParaRPr lang="ru-RU">
              <a:latin typeface="Corbel" pitchFamily="34" charset="0"/>
              <a:ea typeface="Calibri" pitchFamily="34" charset="0"/>
              <a:cs typeface="Times New Roman" pitchFamily="18" charset="0"/>
            </a:endParaRPr>
          </a:p>
        </p:txBody>
      </p:sp>
      <p:pic>
        <p:nvPicPr>
          <p:cNvPr id="4" name="Рисунок 3"/>
          <p:cNvPicPr>
            <a:picLocks noChangeAspect="1"/>
          </p:cNvPicPr>
          <p:nvPr/>
        </p:nvPicPr>
        <p:blipFill>
          <a:blip r:embed="rId2" cstate="print">
            <a:extLst>
              <a:ext uri="{28A0092B-C50C-407E-A947-70E740481C1C}"/>
            </a:extLst>
          </a:blip>
          <a:stretch>
            <a:fillRect/>
          </a:stretch>
        </p:blipFill>
        <p:spPr>
          <a:xfrm>
            <a:off x="7099110" y="1514902"/>
            <a:ext cx="4752769" cy="3188316"/>
          </a:xfrm>
          <a:prstGeom prst="rect">
            <a:avLst/>
          </a:prstGeom>
          <a:ln>
            <a:noFill/>
          </a:ln>
          <a:effectLst>
            <a:softEdge rad="112500"/>
          </a:effectLst>
        </p:spPr>
      </p:pic>
      <p:pic>
        <p:nvPicPr>
          <p:cNvPr id="28675" name="Picture 2" descr="http://img3.proshkolu.ru/content/media/pic/std/2000000/1278000/1277345-e16417969113223e.gif"/>
          <p:cNvPicPr>
            <a:picLocks noChangeAspect="1" noChangeArrowheads="1" noCrop="1"/>
          </p:cNvPicPr>
          <p:nvPr/>
        </p:nvPicPr>
        <p:blipFill>
          <a:blip r:embed="rId3" cstate="print"/>
          <a:srcRect/>
          <a:stretch>
            <a:fillRect/>
          </a:stretch>
        </p:blipFill>
        <p:spPr bwMode="auto">
          <a:xfrm>
            <a:off x="6651625" y="5056188"/>
            <a:ext cx="1847850" cy="1419225"/>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ocs.google.com/viewer?url=http%3A%2F%2Fnsportal.ru%2Fsites%2Fdefault%2Ffiles%2F2012%2F10%2Fkompyuter_i_rebyonok._vse_za_i_protiv.pptx&amp;docid=558413629c2e39549689178f6919e7b1&amp;a=bi&amp;pagenumber=4&amp;w=523"/>
          <p:cNvPicPr>
            <a:picLocks noChangeAspect="1" noChangeArrowheads="1"/>
          </p:cNvPicPr>
          <p:nvPr/>
        </p:nvPicPr>
        <p:blipFill>
          <a:blip r:embed="rId2" cstate="print">
            <a:extLst>
              <a:ext uri="{28A0092B-C50C-407E-A947-70E740481C1C}"/>
            </a:extLst>
          </a:blip>
          <a:srcRect/>
          <a:stretch>
            <a:fillRect/>
          </a:stretch>
        </p:blipFill>
        <p:spPr bwMode="auto">
          <a:xfrm>
            <a:off x="2514600" y="403098"/>
            <a:ext cx="8401049" cy="6296770"/>
          </a:xfrm>
          <a:prstGeom prst="rect">
            <a:avLst/>
          </a:prstGeom>
          <a:ln>
            <a:noFill/>
          </a:ln>
          <a:effectLst>
            <a:softEdge rad="112500"/>
          </a:effectLst>
          <a:extLst>
            <a:ext uri="{909E8E84-426E-40DD-AFC4-6F175D3DCCD1}"/>
          </a:extLst>
        </p:spPr>
      </p:pic>
      <p:pic>
        <p:nvPicPr>
          <p:cNvPr id="29698" name="Picture 2" descr="D:\&amp;Scy;&amp;iecy;&amp;mcy;&amp;iecy;&amp;jcy;&amp;ncy;&amp;acy;&amp;yacy;\&amp;Icy;&amp;rcy;&amp;icy;&amp;ncy;&amp;acy;\&amp;Acy;&amp;ncy;&amp;icy;&amp;mcy;&amp;acy;&amp;shcy;&amp;kcy;&amp;icy;\27.gif"/>
          <p:cNvPicPr>
            <a:picLocks noChangeAspect="1" noChangeArrowheads="1" noCrop="1"/>
          </p:cNvPicPr>
          <p:nvPr/>
        </p:nvPicPr>
        <p:blipFill>
          <a:blip r:embed="rId3" cstate="print"/>
          <a:srcRect/>
          <a:stretch>
            <a:fillRect/>
          </a:stretch>
        </p:blipFill>
        <p:spPr bwMode="auto">
          <a:xfrm>
            <a:off x="2514600" y="260350"/>
            <a:ext cx="1960563" cy="1795463"/>
          </a:xfrm>
          <a:prstGeom prst="rect">
            <a:avLst/>
          </a:prstGeom>
          <a:noFill/>
          <a:ln w="9525">
            <a:noFill/>
            <a:miter lim="800000"/>
            <a:headEnd/>
            <a:tailEnd/>
          </a:ln>
        </p:spPr>
      </p:pic>
      <p:pic>
        <p:nvPicPr>
          <p:cNvPr id="29699" name="Picture 2" descr="http://player.myshared.ru/394430/data/images/img16.jpg"/>
          <p:cNvPicPr>
            <a:picLocks noChangeAspect="1" noChangeArrowheads="1"/>
          </p:cNvPicPr>
          <p:nvPr/>
        </p:nvPicPr>
        <p:blipFill>
          <a:blip r:embed="rId4" cstate="print"/>
          <a:srcRect/>
          <a:stretch>
            <a:fillRect/>
          </a:stretch>
        </p:blipFill>
        <p:spPr bwMode="auto">
          <a:xfrm>
            <a:off x="9123363" y="5084763"/>
            <a:ext cx="3022600" cy="1614487"/>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docs.google.com/viewer?url=http%3A%2F%2Fnsportal.ru%2Fsites%2Fdefault%2Ffiles%2F2012%2F10%2Fkompyuter_i_rebyonok._vse_za_i_protiv.pptx&amp;docid=558413629c2e39549689178f6919e7b1&amp;a=bi&amp;pagenumber=6&amp;w=523"/>
          <p:cNvPicPr>
            <a:picLocks noChangeAspect="1" noChangeArrowheads="1"/>
          </p:cNvPicPr>
          <p:nvPr/>
        </p:nvPicPr>
        <p:blipFill>
          <a:blip r:embed="rId2" cstate="print">
            <a:extLst>
              <a:ext uri="{28A0092B-C50C-407E-A947-70E740481C1C}"/>
            </a:extLst>
          </a:blip>
          <a:srcRect/>
          <a:stretch>
            <a:fillRect/>
          </a:stretch>
        </p:blipFill>
        <p:spPr bwMode="auto">
          <a:xfrm>
            <a:off x="2539111" y="312419"/>
            <a:ext cx="8264525" cy="6194442"/>
          </a:xfrm>
          <a:prstGeom prst="rect">
            <a:avLst/>
          </a:prstGeom>
          <a:ln>
            <a:noFill/>
          </a:ln>
          <a:effectLst>
            <a:softEdge rad="112500"/>
          </a:effectLst>
          <a:extLst>
            <a:ext uri="{909E8E84-426E-40DD-AFC4-6F175D3DCCD1}"/>
          </a:extLst>
        </p:spPr>
      </p:pic>
      <p:pic>
        <p:nvPicPr>
          <p:cNvPr id="30722" name="Picture 2" descr="D:\&amp;Scy;&amp;iecy;&amp;mcy;&amp;iecy;&amp;jcy;&amp;ncy;&amp;acy;&amp;yacy;\&amp;Icy;&amp;rcy;&amp;icy;&amp;ncy;&amp;acy;\&amp;Acy;&amp;ncy;&amp;icy;&amp;mcy;&amp;acy;&amp;shcy;&amp;kcy;&amp;icy;\27.gif"/>
          <p:cNvPicPr>
            <a:picLocks noChangeAspect="1" noChangeArrowheads="1" noCrop="1"/>
          </p:cNvPicPr>
          <p:nvPr/>
        </p:nvPicPr>
        <p:blipFill>
          <a:blip r:embed="rId3" cstate="print"/>
          <a:srcRect/>
          <a:stretch>
            <a:fillRect/>
          </a:stretch>
        </p:blipFill>
        <p:spPr bwMode="auto">
          <a:xfrm>
            <a:off x="2182813" y="312738"/>
            <a:ext cx="2166937" cy="1984375"/>
          </a:xfrm>
          <a:prstGeom prst="rect">
            <a:avLst/>
          </a:prstGeom>
          <a:noFill/>
          <a:ln w="9525">
            <a:noFill/>
            <a:miter lim="800000"/>
            <a:headEnd/>
            <a:tailEnd/>
          </a:ln>
        </p:spPr>
      </p:pic>
      <p:pic>
        <p:nvPicPr>
          <p:cNvPr id="30723" name="Picture 4" descr="&amp;Acy;&amp;ncy;&amp;icy;&amp;mcy;&amp;acy;&amp;shcy;&amp;kcy;&amp;icy; &amp;Kcy;&amp;ocy;&amp;mcy;&amp;pcy;&amp;softcy;&amp;yucy;&amp;tcy;&amp;iecy;&amp;rcy;&amp;ycy;"/>
          <p:cNvPicPr>
            <a:picLocks noChangeAspect="1" noChangeArrowheads="1" noCrop="1"/>
          </p:cNvPicPr>
          <p:nvPr/>
        </p:nvPicPr>
        <p:blipFill>
          <a:blip r:embed="rId4" cstate="print"/>
          <a:srcRect/>
          <a:stretch>
            <a:fillRect/>
          </a:stretch>
        </p:blipFill>
        <p:spPr bwMode="auto">
          <a:xfrm>
            <a:off x="8940800" y="4256088"/>
            <a:ext cx="2373313" cy="2435225"/>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Прямоугольник 1"/>
          <p:cNvSpPr>
            <a:spLocks noChangeArrowheads="1"/>
          </p:cNvSpPr>
          <p:nvPr/>
        </p:nvSpPr>
        <p:spPr bwMode="auto">
          <a:xfrm>
            <a:off x="0" y="136525"/>
            <a:ext cx="12501563" cy="3125788"/>
          </a:xfrm>
          <a:prstGeom prst="rect">
            <a:avLst/>
          </a:prstGeom>
          <a:noFill/>
          <a:ln w="9525">
            <a:noFill/>
            <a:miter lim="800000"/>
            <a:headEnd/>
            <a:tailEnd/>
          </a:ln>
        </p:spPr>
        <p:txBody>
          <a:bodyPr>
            <a:spAutoFit/>
          </a:bodyPr>
          <a:lstStyle/>
          <a:p>
            <a:pPr>
              <a:lnSpc>
                <a:spcPct val="107000"/>
              </a:lnSpc>
              <a:spcAft>
                <a:spcPts val="800"/>
              </a:spcAft>
            </a:pPr>
            <a:r>
              <a:rPr lang="ru-RU" sz="2000" b="1">
                <a:latin typeface="Corbel" pitchFamily="34" charset="0"/>
                <a:ea typeface="Calibri" pitchFamily="34" charset="0"/>
                <a:cs typeface="Times New Roman" pitchFamily="18" charset="0"/>
              </a:rPr>
              <a:t>Если говорить о том возрасте, в котором стоит начинать общение с компьютером, стоит обозначить следующие моменты.</a:t>
            </a:r>
            <a:br>
              <a:rPr lang="ru-RU" sz="2000" b="1">
                <a:latin typeface="Corbel" pitchFamily="34" charset="0"/>
                <a:ea typeface="Calibri" pitchFamily="34" charset="0"/>
                <a:cs typeface="Times New Roman" pitchFamily="18" charset="0"/>
              </a:rPr>
            </a:br>
            <a:r>
              <a:rPr lang="ru-RU" sz="2000" b="1">
                <a:latin typeface="Corbel" pitchFamily="34" charset="0"/>
                <a:ea typeface="Calibri" pitchFamily="34" charset="0"/>
                <a:cs typeface="Times New Roman" pitchFamily="18" charset="0"/>
              </a:rPr>
              <a:t>Многие родители считают, что раннее начало знакомства с компьютером (в год-два) просто нелепо. Надо сказать, что они правы. Не только нелепо, но и опасно, в какой-то степени. В магазинах можно легко найти программы и для годовалых детей. Но производители таких игр метят либо в тщеславных родителей, которые уверены, что их ребенок – гений, либо в тех, кто панически боится, чтобы их дитя не отстало от сверстников. Вам все равно не удастся сделать из ребенка вундеркинда в полтора года, перескочив сразу несколько ступеней развития.</a:t>
            </a:r>
          </a:p>
          <a:p>
            <a:pPr>
              <a:lnSpc>
                <a:spcPct val="107000"/>
              </a:lnSpc>
              <a:spcAft>
                <a:spcPts val="800"/>
              </a:spcAft>
            </a:pPr>
            <a:r>
              <a:rPr lang="ru-RU">
                <a:latin typeface="Calibri" pitchFamily="34" charset="0"/>
                <a:ea typeface="Calibri" pitchFamily="34" charset="0"/>
                <a:cs typeface="Times New Roman" pitchFamily="18" charset="0"/>
              </a:rPr>
              <a:t> </a:t>
            </a:r>
          </a:p>
        </p:txBody>
      </p:sp>
      <p:pic>
        <p:nvPicPr>
          <p:cNvPr id="5" name="Рисунок 4"/>
          <p:cNvPicPr>
            <a:picLocks noChangeAspect="1"/>
          </p:cNvPicPr>
          <p:nvPr/>
        </p:nvPicPr>
        <p:blipFill>
          <a:blip r:embed="rId2" cstate="print">
            <a:extLst>
              <a:ext uri="{28A0092B-C50C-407E-A947-70E740481C1C}"/>
            </a:extLst>
          </a:blip>
          <a:stretch>
            <a:fillRect/>
          </a:stretch>
        </p:blipFill>
        <p:spPr>
          <a:xfrm>
            <a:off x="2688041" y="3019795"/>
            <a:ext cx="4713330" cy="3431893"/>
          </a:xfrm>
          <a:prstGeom prst="rect">
            <a:avLst/>
          </a:prstGeom>
          <a:ln w="34925">
            <a:solidFill>
              <a:srgbClr val="FFFFFF"/>
            </a:solidFill>
          </a:ln>
          <a:effectLst>
            <a:outerShdw blurRad="317500" dir="2700000" algn="ctr">
              <a:srgbClr val="000000">
                <a:alpha val="43000"/>
              </a:srgbClr>
            </a:outerShdw>
            <a:softEdge rad="112500"/>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pic>
        <p:nvPicPr>
          <p:cNvPr id="31747" name="Picture 2" descr="D:\&amp;Scy;&amp;iecy;&amp;mcy;&amp;iecy;&amp;jcy;&amp;ncy;&amp;acy;&amp;yacy;\&amp;Icy;&amp;rcy;&amp;icy;&amp;ncy;&amp;acy;\&amp;Acy;&amp;ncy;&amp;icy;&amp;mcy;&amp;acy;&amp;shcy;&amp;kcy;&amp;icy;\68.gif"/>
          <p:cNvPicPr>
            <a:picLocks noChangeAspect="1" noChangeArrowheads="1" noCrop="1"/>
          </p:cNvPicPr>
          <p:nvPr/>
        </p:nvPicPr>
        <p:blipFill>
          <a:blip r:embed="rId3" cstate="print"/>
          <a:srcRect/>
          <a:stretch>
            <a:fillRect/>
          </a:stretch>
        </p:blipFill>
        <p:spPr bwMode="auto">
          <a:xfrm>
            <a:off x="7123113" y="4984750"/>
            <a:ext cx="1885950" cy="146685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Прямоугольник 1"/>
          <p:cNvSpPr>
            <a:spLocks noChangeArrowheads="1"/>
          </p:cNvSpPr>
          <p:nvPr/>
        </p:nvSpPr>
        <p:spPr bwMode="auto">
          <a:xfrm>
            <a:off x="0" y="666750"/>
            <a:ext cx="12069763" cy="6246813"/>
          </a:xfrm>
          <a:prstGeom prst="rect">
            <a:avLst/>
          </a:prstGeom>
          <a:noFill/>
          <a:ln w="9525">
            <a:noFill/>
            <a:miter lim="800000"/>
            <a:headEnd/>
            <a:tailEnd/>
          </a:ln>
        </p:spPr>
        <p:txBody>
          <a:bodyPr>
            <a:spAutoFit/>
          </a:bodyPr>
          <a:lstStyle/>
          <a:p>
            <a:r>
              <a:rPr lang="ru-RU" sz="2000" b="1">
                <a:latin typeface="Calibri" pitchFamily="34" charset="0"/>
                <a:ea typeface="Calibri" pitchFamily="34" charset="0"/>
                <a:cs typeface="Times New Roman" pitchFamily="18" charset="0"/>
              </a:rPr>
              <a:t>Дело в том, что для ребенка на втором году жизни приоритетной является игровая деятельность, он совершенствует двигательные навыки и навыки обращения с предметами. Именно хорошая моторика и психоэмоциональное развитие определяют впоследствии интеллектуальные способности ребенка. Поэтому не стоит форсировать этот этап.</a:t>
            </a:r>
            <a:br>
              <a:rPr lang="ru-RU" sz="2000" b="1">
                <a:latin typeface="Calibri" pitchFamily="34" charset="0"/>
                <a:ea typeface="Calibri" pitchFamily="34" charset="0"/>
                <a:cs typeface="Times New Roman" pitchFamily="18" charset="0"/>
              </a:rPr>
            </a:br>
            <a:r>
              <a:rPr lang="ru-RU" sz="2000" b="1">
                <a:latin typeface="Calibri" pitchFamily="34" charset="0"/>
                <a:ea typeface="Calibri" pitchFamily="34" charset="0"/>
                <a:cs typeface="Times New Roman" pitchFamily="18" charset="0"/>
              </a:rPr>
              <a:t/>
            </a:r>
            <a:br>
              <a:rPr lang="ru-RU" sz="2000" b="1">
                <a:latin typeface="Calibri" pitchFamily="34" charset="0"/>
                <a:ea typeface="Calibri" pitchFamily="34" charset="0"/>
                <a:cs typeface="Times New Roman" pitchFamily="18" charset="0"/>
              </a:rPr>
            </a:br>
            <a:r>
              <a:rPr lang="ru-RU" sz="2000" b="1">
                <a:latin typeface="Calibri" pitchFamily="34" charset="0"/>
                <a:ea typeface="Calibri" pitchFamily="34" charset="0"/>
                <a:cs typeface="Times New Roman" pitchFamily="18" charset="0"/>
              </a:rPr>
              <a:t>Чтобы играть на компьютере, ребенок должен неплохо владеть собственным телом, иметь четкую координацию системы рука-глаз, то есть обладать качествами, которые еще не сформировались к двум годам. Эти навыки приходят к ребенку в процессе игр, которые требуют участия пальцев – рисования, лепки, аппликации, завязывания узелков, пальчиковых игр с веревочкой, игр с мячом, езды на велосипеде, плавания и бега. Таким образом, основы будущего интеллектуального развития ребенка могут быть заложены только в процессе реальных, но ни в коем случае не виртуальных игр.</a:t>
            </a:r>
            <a:br>
              <a:rPr lang="ru-RU" sz="2000" b="1">
                <a:latin typeface="Calibri" pitchFamily="34" charset="0"/>
                <a:ea typeface="Calibri" pitchFamily="34" charset="0"/>
                <a:cs typeface="Times New Roman" pitchFamily="18" charset="0"/>
              </a:rPr>
            </a:br>
            <a:r>
              <a:rPr lang="ru-RU" sz="2000" b="1">
                <a:latin typeface="Calibri" pitchFamily="34" charset="0"/>
                <a:ea typeface="Calibri" pitchFamily="34" charset="0"/>
                <a:cs typeface="Times New Roman" pitchFamily="18" charset="0"/>
              </a:rPr>
              <a:t/>
            </a:r>
            <a:br>
              <a:rPr lang="ru-RU" sz="2000" b="1">
                <a:latin typeface="Calibri" pitchFamily="34" charset="0"/>
                <a:ea typeface="Calibri" pitchFamily="34" charset="0"/>
                <a:cs typeface="Times New Roman" pitchFamily="18" charset="0"/>
              </a:rPr>
            </a:br>
            <a:r>
              <a:rPr lang="ru-RU" sz="2000" b="1">
                <a:latin typeface="Calibri" pitchFamily="34" charset="0"/>
                <a:ea typeface="Calibri" pitchFamily="34" charset="0"/>
                <a:cs typeface="Times New Roman" pitchFamily="18" charset="0"/>
              </a:rPr>
              <a:t>Также необходимо развивать воображение ваших детей. Дело в том, что дети, воображение которых не очень развито, предпочитают компьютерные игры всем остальным, в ущерб своему здоровью. Участие не в реальной, а в виртуальной игре еще больше угнетает способность малыша фантазировать, поскольку он действует не в спонтанных, а в уже придуманных кем-то обстоятельствах. Он еще больше тянется к игре, которая не требует от него проявления особой находчивости. Круг замыкается. Чтобы избежать этого, играйте с ребенком в ролевые игры. Прекрасным способом развития воображения является «сказкотерапия», когда ваш малыш сам придумывает себе сказку, ее героев и сюжет.</a:t>
            </a:r>
            <a:br>
              <a:rPr lang="ru-RU" sz="2000" b="1">
                <a:latin typeface="Calibri" pitchFamily="34" charset="0"/>
                <a:ea typeface="Calibri" pitchFamily="34" charset="0"/>
                <a:cs typeface="Times New Roman" pitchFamily="18" charset="0"/>
              </a:rPr>
            </a:br>
            <a:endParaRPr lang="ru-RU" sz="2000" b="1">
              <a:latin typeface="Corbel" pitchFamily="34" charset="0"/>
              <a:ea typeface="Calibri" pitchFamily="34" charset="0"/>
              <a:cs typeface="Times New Roman" pitchFamily="18" charset="0"/>
            </a:endParaRPr>
          </a:p>
        </p:txBody>
      </p:sp>
      <p:pic>
        <p:nvPicPr>
          <p:cNvPr id="32770" name="Picture 2" descr="&amp;Acy;&amp;ncy;&amp;icy;&amp;mcy;&amp;acy;&amp;shcy;&amp;kcy;&amp;icy; &amp;Kcy;&amp;ocy;&amp;mcy;&amp;pcy;&amp;softcy;&amp;yucy;&amp;tcy;&amp;iecy;&amp;rcy;&amp;ycy;"/>
          <p:cNvPicPr>
            <a:picLocks noChangeAspect="1" noChangeArrowheads="1" noCrop="1"/>
          </p:cNvPicPr>
          <p:nvPr/>
        </p:nvPicPr>
        <p:blipFill>
          <a:blip r:embed="rId3" cstate="print"/>
          <a:srcRect/>
          <a:stretch>
            <a:fillRect/>
          </a:stretch>
        </p:blipFill>
        <p:spPr bwMode="auto">
          <a:xfrm>
            <a:off x="10226675" y="5686425"/>
            <a:ext cx="1743075" cy="1171575"/>
          </a:xfrm>
          <a:prstGeom prst="rect">
            <a:avLst/>
          </a:prstGeom>
          <a:noFill/>
          <a:ln w="9525">
            <a:noFill/>
            <a:miter lim="800000"/>
            <a:headEnd/>
            <a:tailEnd/>
          </a:ln>
        </p:spPr>
      </p:pic>
      <p:pic>
        <p:nvPicPr>
          <p:cNvPr id="3" name="Shape">
            <a:hlinkClick r:id="" action="ppaction://media"/>
          </p:cNvPr>
          <p:cNvPicPr>
            <a:picLocks noRot="1" noChangeAspect="1"/>
          </p:cNvPicPr>
          <p:nvPr>
            <a:videoFile r:link="rId1"/>
          </p:nvPr>
        </p:nvPicPr>
        <p:blipFill>
          <a:blip r:embed="rId4" cstate="print"/>
          <a:srcRect/>
          <a:stretch>
            <a:fillRect/>
          </a:stretch>
        </p:blipFill>
        <p:spPr bwMode="auto">
          <a:xfrm>
            <a:off x="11204575" y="5781675"/>
            <a:ext cx="609600" cy="60960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7" repeatCount="indefinite" fill="remove" display="0">
                  <p:stCondLst>
                    <p:cond delay="indefinite"/>
                  </p:stCondLst>
                  <p:endCondLst>
                    <p:cond evt="onStopAudio" delay="0">
                      <p:tgtEl>
                        <p:sldTgt/>
                      </p:tgtEl>
                    </p:cond>
                  </p:endCondLst>
                </p:cTn>
                <p:tgtEl>
                  <p:spTgt spid="3"/>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Прямоугольник 1"/>
          <p:cNvSpPr>
            <a:spLocks noChangeArrowheads="1"/>
          </p:cNvSpPr>
          <p:nvPr/>
        </p:nvSpPr>
        <p:spPr bwMode="auto">
          <a:xfrm>
            <a:off x="401638" y="265113"/>
            <a:ext cx="6096000" cy="6348412"/>
          </a:xfrm>
          <a:prstGeom prst="rect">
            <a:avLst/>
          </a:prstGeom>
          <a:noFill/>
          <a:ln w="9525">
            <a:noFill/>
            <a:miter lim="800000"/>
            <a:headEnd/>
            <a:tailEnd/>
          </a:ln>
        </p:spPr>
        <p:txBody>
          <a:bodyPr>
            <a:spAutoFit/>
          </a:bodyPr>
          <a:lstStyle/>
          <a:p>
            <a:pPr>
              <a:lnSpc>
                <a:spcPct val="107000"/>
              </a:lnSpc>
              <a:spcAft>
                <a:spcPts val="800"/>
              </a:spcAft>
            </a:pPr>
            <a:r>
              <a:rPr lang="ru-RU" sz="2000" b="1">
                <a:latin typeface="Calibri" pitchFamily="34" charset="0"/>
                <a:ea typeface="Calibri" pitchFamily="34" charset="0"/>
                <a:cs typeface="Times New Roman" pitchFamily="18" charset="0"/>
              </a:rPr>
              <a:t>Немаловажным критерием для знакомства ребенка с компьютером является его здоровье. Детские отделения офтальмологии и неврологии детям до 3-х лет просмотр телевизора, монитора компьютера не рекомендуют вообще. При этом не имеет значения, статичная картинка или динамичная.</a:t>
            </a:r>
            <a:br>
              <a:rPr lang="ru-RU" sz="2000" b="1">
                <a:latin typeface="Calibri" pitchFamily="34" charset="0"/>
                <a:ea typeface="Calibri" pitchFamily="34" charset="0"/>
                <a:cs typeface="Times New Roman" pitchFamily="18" charset="0"/>
              </a:rPr>
            </a:br>
            <a:r>
              <a:rPr lang="ru-RU" sz="2000" b="1">
                <a:latin typeface="Calibri" pitchFamily="34" charset="0"/>
                <a:ea typeface="Calibri" pitchFamily="34" charset="0"/>
                <a:cs typeface="Times New Roman" pitchFamily="18" charset="0"/>
              </a:rPr>
              <a:t>Другие специалисты называют идеальным возрастом для начала знакомства ребенка с компьютером четыре года. Зрительная функция у ребенка развивается наиболее интенсивно до 4—6-ти лет. А в момент роста ткани глаза нельзя перенагружать, они просто к этому не готовы. Соответственно только с 4—5-ти лет при наличии хорошего монитора и под присмотром взрослого можно знакомить ребенка с компьютером. Начинать нужно с 10—15 минут в день, при хорошем освещении и правильной посадке ребенка. В раннем школьном возрасте (1—4 классы) занятия не должны превышать 20—30 минут в день</a:t>
            </a:r>
            <a:r>
              <a:rPr lang="ru-RU">
                <a:latin typeface="Calibri" pitchFamily="34" charset="0"/>
                <a:ea typeface="Calibri" pitchFamily="34" charset="0"/>
                <a:cs typeface="Times New Roman" pitchFamily="18" charset="0"/>
              </a:rPr>
              <a:t>.</a:t>
            </a:r>
          </a:p>
        </p:txBody>
      </p:sp>
      <p:pic>
        <p:nvPicPr>
          <p:cNvPr id="3" name="Рисунок 2"/>
          <p:cNvPicPr>
            <a:picLocks noChangeAspect="1"/>
          </p:cNvPicPr>
          <p:nvPr/>
        </p:nvPicPr>
        <p:blipFill>
          <a:blip r:embed="rId2" cstate="print">
            <a:extLst>
              <a:ext uri="{28A0092B-C50C-407E-A947-70E740481C1C}"/>
            </a:extLst>
          </a:blip>
          <a:stretch>
            <a:fillRect/>
          </a:stretch>
        </p:blipFill>
        <p:spPr>
          <a:xfrm>
            <a:off x="7110484" y="1037230"/>
            <a:ext cx="4817659" cy="4804012"/>
          </a:xfrm>
          <a:prstGeom prst="rect">
            <a:avLst/>
          </a:prstGeom>
          <a:ln>
            <a:noFill/>
          </a:ln>
          <a:effectLst>
            <a:softEdge rad="112500"/>
          </a:effectLst>
        </p:spPr>
      </p:pic>
      <p:pic>
        <p:nvPicPr>
          <p:cNvPr id="33795" name="Picture 2" descr="&amp;Acy;&amp;ncy;&amp;icy;&amp;mcy;&amp;acy;&amp;shcy;&amp;kcy;&amp;icy; &amp;Kcy;&amp;ocy;&amp;mcy;&amp;pcy;&amp;softcy;&amp;yucy;&amp;tcy;&amp;iecy;&amp;rcy;&amp;ycy;"/>
          <p:cNvPicPr>
            <a:picLocks noChangeAspect="1" noChangeArrowheads="1" noCrop="1"/>
          </p:cNvPicPr>
          <p:nvPr/>
        </p:nvPicPr>
        <p:blipFill>
          <a:blip r:embed="rId3" cstate="print"/>
          <a:srcRect/>
          <a:stretch>
            <a:fillRect/>
          </a:stretch>
        </p:blipFill>
        <p:spPr bwMode="auto">
          <a:xfrm>
            <a:off x="10290175" y="4984750"/>
            <a:ext cx="1901825" cy="1712913"/>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350" y="458271"/>
            <a:ext cx="12058650" cy="6509474"/>
          </a:xfrm>
          <a:prstGeom prst="rect">
            <a:avLst/>
          </a:prstGeom>
        </p:spPr>
        <p:txBody>
          <a:bodyPr>
            <a:spAutoFit/>
          </a:bodyPr>
          <a:lstStyle/>
          <a:p>
            <a:pPr algn="just" fontAlgn="auto">
              <a:lnSpc>
                <a:spcPct val="150000"/>
              </a:lnSpc>
              <a:spcBef>
                <a:spcPts val="0"/>
              </a:spcBef>
              <a:spcAft>
                <a:spcPts val="0"/>
              </a:spcAft>
              <a:defRPr/>
            </a:pPr>
            <a:r>
              <a:rPr lang="ru-RU"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mj-lt"/>
                <a:ea typeface="Times New Roman" panose="02020603050405020304" pitchFamily="18" charset="0"/>
                <a:cs typeface="+mn-cs"/>
              </a:rPr>
              <a:t>                                                                                         Гимнастика для глаз</a:t>
            </a:r>
          </a:p>
          <a:p>
            <a:pPr algn="just" fontAlgn="auto">
              <a:spcBef>
                <a:spcPts val="0"/>
              </a:spcBef>
              <a:spcAft>
                <a:spcPts val="0"/>
              </a:spcAft>
              <a:defRPr/>
            </a:pPr>
            <a:r>
              <a:rPr lang="ru-RU" sz="2000" b="1" i="1" spc="50" dirty="0">
                <a:ln w="9525" cmpd="sng">
                  <a:solidFill>
                    <a:schemeClr val="accent1"/>
                  </a:solidFill>
                  <a:prstDash val="solid"/>
                </a:ln>
                <a:solidFill>
                  <a:srgbClr val="70AD47">
                    <a:tint val="1000"/>
                  </a:srgbClr>
                </a:solidFill>
                <a:effectLst>
                  <a:glow rad="38100">
                    <a:schemeClr val="accent1">
                      <a:alpha val="40000"/>
                    </a:schemeClr>
                  </a:glow>
                </a:effectLst>
                <a:latin typeface="+mn-lt"/>
                <a:ea typeface="Times New Roman" panose="02020603050405020304" pitchFamily="18" charset="0"/>
                <a:cs typeface="+mn-cs"/>
              </a:rPr>
              <a:t>Упражнение 1</a:t>
            </a:r>
          </a:p>
          <a:p>
            <a:pPr algn="just" fontAlgn="auto">
              <a:spcBef>
                <a:spcPts val="0"/>
              </a:spcBef>
              <a:spcAft>
                <a:spcPts val="0"/>
              </a:spcAft>
              <a:defRPr/>
            </a:pPr>
            <a:r>
              <a:rPr lang="ru-RU" sz="2000" dirty="0">
                <a:latin typeface="+mn-lt"/>
                <a:ea typeface="Times New Roman" panose="02020603050405020304" pitchFamily="18" charset="0"/>
                <a:cs typeface="+mn-cs"/>
              </a:rPr>
              <a:t>Не поворачивая головы посмотреть медленно вправо, затем прямо, медленно повернуть глаза влево и снова прямо. Аналогично вверх и вниз. Повторить 2 раза подряд.</a:t>
            </a:r>
          </a:p>
          <a:p>
            <a:pPr algn="just" fontAlgn="auto">
              <a:spcBef>
                <a:spcPts val="0"/>
              </a:spcBef>
              <a:spcAft>
                <a:spcPts val="0"/>
              </a:spcAft>
              <a:defRPr/>
            </a:pPr>
            <a:r>
              <a:rPr lang="ru-RU" sz="2000" b="1" i="1" spc="50" dirty="0">
                <a:ln w="9525" cmpd="sng">
                  <a:solidFill>
                    <a:schemeClr val="accent1"/>
                  </a:solidFill>
                  <a:prstDash val="solid"/>
                </a:ln>
                <a:solidFill>
                  <a:srgbClr val="70AD47">
                    <a:tint val="1000"/>
                  </a:srgbClr>
                </a:solidFill>
                <a:effectLst>
                  <a:glow rad="38100">
                    <a:schemeClr val="accent1">
                      <a:alpha val="40000"/>
                    </a:schemeClr>
                  </a:glow>
                </a:effectLst>
                <a:latin typeface="+mn-lt"/>
                <a:ea typeface="Times New Roman" panose="02020603050405020304" pitchFamily="18" charset="0"/>
                <a:cs typeface="+mn-cs"/>
              </a:rPr>
              <a:t>Упражнение 2</a:t>
            </a:r>
          </a:p>
          <a:p>
            <a:pPr algn="just" fontAlgn="auto">
              <a:spcBef>
                <a:spcPts val="0"/>
              </a:spcBef>
              <a:spcAft>
                <a:spcPts val="0"/>
              </a:spcAft>
              <a:defRPr/>
            </a:pPr>
            <a:r>
              <a:rPr lang="ru-RU" sz="2000" dirty="0">
                <a:latin typeface="+mn-lt"/>
                <a:ea typeface="Times New Roman" panose="02020603050405020304" pitchFamily="18" charset="0"/>
                <a:cs typeface="+mn-cs"/>
              </a:rPr>
              <a:t>Стоя у окна, выставить руку вперед с поднятым указательным пальцем. Внимательно посмотреть на кончик пальца, после этого перевести зрение вдаль. Через 5 секунд снова вернуть зрение на кончик пальца и так 5 раз подряд.</a:t>
            </a:r>
          </a:p>
          <a:p>
            <a:pPr algn="just" fontAlgn="auto">
              <a:spcBef>
                <a:spcPts val="0"/>
              </a:spcBef>
              <a:spcAft>
                <a:spcPts val="0"/>
              </a:spcAft>
              <a:defRPr/>
            </a:pPr>
            <a:r>
              <a:rPr lang="ru-RU" sz="2000" b="1" i="1" spc="50" dirty="0">
                <a:ln w="9525" cmpd="sng">
                  <a:solidFill>
                    <a:schemeClr val="accent1"/>
                  </a:solidFill>
                  <a:prstDash val="solid"/>
                </a:ln>
                <a:solidFill>
                  <a:srgbClr val="70AD47">
                    <a:tint val="1000"/>
                  </a:srgbClr>
                </a:solidFill>
                <a:effectLst>
                  <a:glow rad="38100">
                    <a:schemeClr val="accent1">
                      <a:alpha val="40000"/>
                    </a:schemeClr>
                  </a:glow>
                </a:effectLst>
                <a:latin typeface="+mn-lt"/>
                <a:ea typeface="Times New Roman" panose="02020603050405020304" pitchFamily="18" charset="0"/>
                <a:cs typeface="+mn-cs"/>
              </a:rPr>
              <a:t>Упражнение 3</a:t>
            </a:r>
          </a:p>
          <a:p>
            <a:pPr algn="just" fontAlgn="auto">
              <a:spcBef>
                <a:spcPts val="0"/>
              </a:spcBef>
              <a:spcAft>
                <a:spcPts val="0"/>
              </a:spcAft>
              <a:defRPr/>
            </a:pPr>
            <a:r>
              <a:rPr lang="ru-RU" sz="2000" dirty="0">
                <a:latin typeface="+mn-lt"/>
                <a:ea typeface="Times New Roman" panose="02020603050405020304" pitchFamily="18" charset="0"/>
                <a:cs typeface="+mn-cs"/>
              </a:rPr>
              <a:t>Делать круговые движения глазами по часовой стрелке и против нее, не поворачивая головы. По 5 раз.</a:t>
            </a:r>
          </a:p>
          <a:p>
            <a:pPr algn="just" fontAlgn="auto">
              <a:spcBef>
                <a:spcPts val="0"/>
              </a:spcBef>
              <a:spcAft>
                <a:spcPts val="0"/>
              </a:spcAft>
              <a:defRPr/>
            </a:pPr>
            <a:r>
              <a:rPr lang="ru-RU" sz="2000" b="1" i="1" spc="50" dirty="0">
                <a:ln w="9525" cmpd="sng">
                  <a:solidFill>
                    <a:schemeClr val="accent1"/>
                  </a:solidFill>
                  <a:prstDash val="solid"/>
                </a:ln>
                <a:solidFill>
                  <a:srgbClr val="70AD47">
                    <a:tint val="1000"/>
                  </a:srgbClr>
                </a:solidFill>
                <a:effectLst>
                  <a:glow rad="38100">
                    <a:schemeClr val="accent1">
                      <a:alpha val="40000"/>
                    </a:schemeClr>
                  </a:glow>
                </a:effectLst>
                <a:latin typeface="+mn-lt"/>
                <a:ea typeface="Times New Roman" panose="02020603050405020304" pitchFamily="18" charset="0"/>
                <a:cs typeface="+mn-cs"/>
              </a:rPr>
              <a:t>Упражнение 4</a:t>
            </a:r>
          </a:p>
          <a:p>
            <a:pPr algn="just" fontAlgn="auto">
              <a:spcBef>
                <a:spcPts val="0"/>
              </a:spcBef>
              <a:spcAft>
                <a:spcPts val="0"/>
              </a:spcAft>
              <a:defRPr/>
            </a:pPr>
            <a:r>
              <a:rPr lang="ru-RU" sz="2000" dirty="0">
                <a:latin typeface="+mn-lt"/>
                <a:ea typeface="Times New Roman" panose="02020603050405020304" pitchFamily="18" charset="0"/>
                <a:cs typeface="+mn-cs"/>
              </a:rPr>
              <a:t>"Выписывание" глазами горизонтально лежащих восьмерок по часовой стрелке и против нее. По 5 раз в каждую сторону.</a:t>
            </a:r>
          </a:p>
          <a:p>
            <a:pPr algn="just" fontAlgn="auto">
              <a:spcBef>
                <a:spcPts val="0"/>
              </a:spcBef>
              <a:spcAft>
                <a:spcPts val="0"/>
              </a:spcAft>
              <a:defRPr/>
            </a:pPr>
            <a:r>
              <a:rPr lang="ru-RU" sz="2000" b="1" i="1" spc="50" dirty="0">
                <a:ln w="9525" cmpd="sng">
                  <a:solidFill>
                    <a:schemeClr val="accent1"/>
                  </a:solidFill>
                  <a:prstDash val="solid"/>
                </a:ln>
                <a:solidFill>
                  <a:srgbClr val="70AD47">
                    <a:tint val="1000"/>
                  </a:srgbClr>
                </a:solidFill>
                <a:effectLst>
                  <a:glow rad="38100">
                    <a:schemeClr val="accent1">
                      <a:alpha val="40000"/>
                    </a:schemeClr>
                  </a:glow>
                </a:effectLst>
                <a:latin typeface="+mn-lt"/>
                <a:ea typeface="Times New Roman" panose="02020603050405020304" pitchFamily="18" charset="0"/>
                <a:cs typeface="+mn-cs"/>
              </a:rPr>
              <a:t>Упражнение 5</a:t>
            </a:r>
          </a:p>
          <a:p>
            <a:pPr algn="just" fontAlgn="auto">
              <a:spcBef>
                <a:spcPts val="0"/>
              </a:spcBef>
              <a:spcAft>
                <a:spcPts val="0"/>
              </a:spcAft>
              <a:defRPr/>
            </a:pPr>
            <a:r>
              <a:rPr lang="ru-RU" sz="2000" dirty="0">
                <a:latin typeface="+mn-lt"/>
                <a:ea typeface="Times New Roman" panose="02020603050405020304" pitchFamily="18" charset="0"/>
                <a:cs typeface="+mn-cs"/>
              </a:rPr>
              <a:t>Стоя у окна, закрыть глаза, не напрягая мышц, затем широко открыть глаза и посмотреть вдаль, снова закрыть и т.д. 5 раз подряд.</a:t>
            </a:r>
          </a:p>
          <a:p>
            <a:pPr algn="just" fontAlgn="auto">
              <a:spcBef>
                <a:spcPts val="0"/>
              </a:spcBef>
              <a:spcAft>
                <a:spcPts val="0"/>
              </a:spcAft>
              <a:defRPr/>
            </a:pPr>
            <a:endParaRPr lang="ru-RU" sz="2000" dirty="0">
              <a:latin typeface="+mn-lt"/>
              <a:ea typeface="Times New Roman" panose="02020603050405020304" pitchFamily="18" charset="0"/>
              <a:cs typeface="+mn-cs"/>
            </a:endParaRPr>
          </a:p>
          <a:p>
            <a:pPr algn="just" fontAlgn="auto">
              <a:spcBef>
                <a:spcPts val="0"/>
              </a:spcBef>
              <a:spcAft>
                <a:spcPts val="0"/>
              </a:spcAft>
              <a:defRPr/>
            </a:pPr>
            <a:r>
              <a:rPr lang="ru-RU" sz="2000" b="1" dirty="0">
                <a:ln w="9525">
                  <a:solidFill>
                    <a:schemeClr val="bg1"/>
                  </a:solidFill>
                  <a:prstDash val="solid"/>
                </a:ln>
                <a:effectLst>
                  <a:outerShdw blurRad="12700" dist="38100" dir="2700000" algn="tl" rotWithShape="0">
                    <a:schemeClr val="bg1">
                      <a:lumMod val="50000"/>
                    </a:schemeClr>
                  </a:outerShdw>
                </a:effectLst>
                <a:latin typeface="+mn-lt"/>
                <a:ea typeface="Times New Roman" panose="02020603050405020304" pitchFamily="18" charset="0"/>
                <a:cs typeface="+mn-cs"/>
              </a:rPr>
              <a:t>Уважаемые родители! Помните, что работа ребенка за компьютером должна проходить всегда только под строгим контролем со стороны взрослых.</a:t>
            </a:r>
          </a:p>
          <a:p>
            <a:pPr algn="just" fontAlgn="auto">
              <a:lnSpc>
                <a:spcPct val="150000"/>
              </a:lnSpc>
              <a:spcBef>
                <a:spcPts val="0"/>
              </a:spcBef>
              <a:spcAft>
                <a:spcPts val="0"/>
              </a:spcAft>
              <a:defRPr/>
            </a:pPr>
            <a:r>
              <a:rPr lang="ru-RU" dirty="0">
                <a:latin typeface="+mn-lt"/>
                <a:ea typeface="Times New Roman" panose="02020603050405020304" pitchFamily="18" charset="0"/>
                <a:cs typeface="+mn-cs"/>
              </a:rPr>
              <a:t> </a:t>
            </a:r>
            <a:endParaRPr lang="ru-RU" sz="1600" dirty="0">
              <a:latin typeface="+mn-lt"/>
              <a:ea typeface="Times New Roman" panose="02020603050405020304" pitchFamily="18" charset="0"/>
              <a:cs typeface="+mn-cs"/>
            </a:endParaRPr>
          </a:p>
        </p:txBody>
      </p:sp>
      <p:pic>
        <p:nvPicPr>
          <p:cNvPr id="34818" name="Picture 2" descr="&amp;Acy;&amp;ncy;&amp;icy;&amp;mcy;&amp;acy;&amp;shcy;&amp;kcy;&amp;icy; &amp;Gcy;&amp;lcy;&amp;acy;&amp;zcy;&amp;acy;"/>
          <p:cNvPicPr>
            <a:picLocks noChangeAspect="1" noChangeArrowheads="1" noCrop="1"/>
          </p:cNvPicPr>
          <p:nvPr/>
        </p:nvPicPr>
        <p:blipFill>
          <a:blip r:embed="rId2" cstate="print"/>
          <a:srcRect/>
          <a:stretch>
            <a:fillRect/>
          </a:stretch>
        </p:blipFill>
        <p:spPr bwMode="auto">
          <a:xfrm>
            <a:off x="8643938" y="266700"/>
            <a:ext cx="1951037" cy="877888"/>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1006" y="631698"/>
            <a:ext cx="6790944" cy="6186309"/>
          </a:xfrm>
          <a:prstGeom prst="rect">
            <a:avLst/>
          </a:prstGeom>
        </p:spPr>
        <p:txBody>
          <a:bodyPr>
            <a:spAutoFit/>
          </a:bodyPr>
          <a:lstStyle/>
          <a:p>
            <a:pPr fontAlgn="auto">
              <a:spcBef>
                <a:spcPts val="0"/>
              </a:spcBef>
              <a:spcAft>
                <a:spcPts val="0"/>
              </a:spcAft>
              <a:defRPr/>
            </a:pPr>
            <a:r>
              <a:rPr lang="ru-RU"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mn-lt"/>
                <a:ea typeface="Calibri" panose="020F0502020204030204" pitchFamily="34" charset="0"/>
                <a:cs typeface="Times New Roman" panose="02020603050405020304" pitchFamily="18" charset="0"/>
              </a:rPr>
              <a:t>КОМПЬЮТЕРНАЯ ЗАВИСИМОСТЬ</a:t>
            </a:r>
            <a:r>
              <a:rPr lang="ru-RU" sz="2000" b="1" dirty="0">
                <a:latin typeface="+mn-lt"/>
                <a:ea typeface="Calibri" panose="020F0502020204030204" pitchFamily="34" charset="0"/>
                <a:cs typeface="Times New Roman" panose="02020603050405020304" pitchFamily="18" charset="0"/>
              </a:rPr>
              <a:t>. Если первый родительский страх связан с тем, чтобы компьютер не навредил зрению ребенка, то второй — с компьютерной зависимостью. По мнению психологов, она возможна в том случае, когда реальная жизнь изолирована от виртуальной. Чтобы избежать этой проблемы, чаще задавайте себе такие вопросы: «Сколько времени ваш ребенок проводит у компьютера? Назовите несколько событий в жизни ребенка за последние месяцы? В какие игры играет ваш ребенок и что вы знаете об этих играх? Кто впервые показал ребенку компьютерную игру?» Получив честные ответы на эти вопросы, вам станет понятно, что опасаться компьютерной зависимости стоит очень занятым родителям, которым некогда заниматься собственным чадом.</a:t>
            </a:r>
            <a:br>
              <a:rPr lang="ru-RU" sz="2000" b="1" dirty="0">
                <a:latin typeface="+mn-lt"/>
                <a:ea typeface="Calibri" panose="020F0502020204030204" pitchFamily="34" charset="0"/>
                <a:cs typeface="Times New Roman" panose="02020603050405020304" pitchFamily="18" charset="0"/>
              </a:rPr>
            </a:br>
            <a:r>
              <a:rPr lang="ru-RU"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mn-lt"/>
                <a:ea typeface="Calibri" panose="020F0502020204030204" pitchFamily="34" charset="0"/>
                <a:cs typeface="Times New Roman" panose="02020603050405020304" pitchFamily="18" charset="0"/>
              </a:rPr>
              <a:t>Интернет</a:t>
            </a:r>
            <a:r>
              <a:rPr lang="ru-RU" sz="2000" b="1" dirty="0">
                <a:latin typeface="+mn-lt"/>
                <a:ea typeface="Calibri" panose="020F0502020204030204" pitchFamily="34" charset="0"/>
                <a:cs typeface="Times New Roman" panose="02020603050405020304" pitchFamily="18" charset="0"/>
              </a:rPr>
              <a:t>. Он может служить для ребенка источником полезной информации и средством общения со сверстниками, но может приносить и вред.</a:t>
            </a:r>
            <a:br>
              <a:rPr lang="ru-RU" sz="2000" b="1" dirty="0">
                <a:latin typeface="+mn-lt"/>
                <a:ea typeface="Calibri" panose="020F0502020204030204" pitchFamily="34" charset="0"/>
                <a:cs typeface="Times New Roman" panose="02020603050405020304" pitchFamily="18" charset="0"/>
              </a:rPr>
            </a:br>
            <a:r>
              <a:rPr lang="ru-RU" dirty="0">
                <a:latin typeface="Calibri" panose="020F0502020204030204" pitchFamily="34" charset="0"/>
                <a:ea typeface="Calibri" panose="020F0502020204030204" pitchFamily="34" charset="0"/>
                <a:cs typeface="Times New Roman" panose="02020603050405020304" pitchFamily="18" charset="0"/>
              </a:rPr>
              <a:t/>
            </a:r>
            <a:br>
              <a:rPr lang="ru-RU" dirty="0">
                <a:latin typeface="Calibri" panose="020F0502020204030204" pitchFamily="34" charset="0"/>
                <a:ea typeface="Calibri" panose="020F0502020204030204" pitchFamily="34" charset="0"/>
                <a:cs typeface="Times New Roman" panose="02020603050405020304" pitchFamily="18" charset="0"/>
              </a:rPr>
            </a:br>
            <a:endParaRPr lang="ru-RU" dirty="0">
              <a:latin typeface="+mn-lt"/>
              <a:cs typeface="+mn-cs"/>
            </a:endParaRPr>
          </a:p>
        </p:txBody>
      </p:sp>
      <p:pic>
        <p:nvPicPr>
          <p:cNvPr id="3" name="Рисунок 2"/>
          <p:cNvPicPr>
            <a:picLocks noChangeAspect="1"/>
          </p:cNvPicPr>
          <p:nvPr/>
        </p:nvPicPr>
        <p:blipFill>
          <a:blip r:embed="rId2" cstate="print">
            <a:extLst>
              <a:ext uri="{28A0092B-C50C-407E-A947-70E740481C1C}"/>
            </a:extLst>
          </a:blip>
          <a:stretch>
            <a:fillRect/>
          </a:stretch>
        </p:blipFill>
        <p:spPr>
          <a:xfrm>
            <a:off x="243840" y="1239970"/>
            <a:ext cx="4565129" cy="3827330"/>
          </a:xfrm>
          <a:prstGeom prst="rect">
            <a:avLst/>
          </a:prstGeom>
          <a:ln>
            <a:noFill/>
          </a:ln>
          <a:effectLst>
            <a:softEdge rad="112500"/>
          </a:effectLst>
          <a:scene3d>
            <a:camera prst="perspectiveRight"/>
            <a:lightRig rig="threePt" dir="t"/>
          </a:scene3d>
        </p:spPr>
      </p:pic>
      <p:pic>
        <p:nvPicPr>
          <p:cNvPr id="35843" name="Picture 2" descr="&amp;Acy;&amp;ncy;&amp;icy;&amp;mcy;&amp;acy;&amp;shcy;&amp;kcy;&amp;icy; &amp;Kcy;&amp;ocy;&amp;mcy;&amp;pcy;&amp;softcy;&amp;yucy;&amp;tcy;&amp;iecy;&amp;rcy;&amp;ycy;"/>
          <p:cNvPicPr>
            <a:picLocks noChangeAspect="1" noChangeArrowheads="1" noCrop="1"/>
          </p:cNvPicPr>
          <p:nvPr/>
        </p:nvPicPr>
        <p:blipFill>
          <a:blip r:embed="rId3" cstate="print"/>
          <a:srcRect/>
          <a:stretch>
            <a:fillRect/>
          </a:stretch>
        </p:blipFill>
        <p:spPr bwMode="auto">
          <a:xfrm>
            <a:off x="9983788" y="5514975"/>
            <a:ext cx="2019300" cy="1343025"/>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Прямоугольник 1"/>
          <p:cNvSpPr>
            <a:spLocks noChangeArrowheads="1"/>
          </p:cNvSpPr>
          <p:nvPr/>
        </p:nvSpPr>
        <p:spPr bwMode="auto">
          <a:xfrm>
            <a:off x="133350" y="3968750"/>
            <a:ext cx="12058650" cy="3170238"/>
          </a:xfrm>
          <a:prstGeom prst="rect">
            <a:avLst/>
          </a:prstGeom>
          <a:noFill/>
          <a:ln w="9525">
            <a:noFill/>
            <a:miter lim="800000"/>
            <a:headEnd/>
            <a:tailEnd/>
          </a:ln>
        </p:spPr>
        <p:txBody>
          <a:bodyPr>
            <a:spAutoFit/>
          </a:bodyPr>
          <a:lstStyle/>
          <a:p>
            <a:r>
              <a:rPr lang="ru-RU" sz="2000" b="1">
                <a:latin typeface="Corbel" pitchFamily="34" charset="0"/>
                <a:ea typeface="Calibri" pitchFamily="34" charset="0"/>
                <a:cs typeface="Times New Roman" pitchFamily="18" charset="0"/>
              </a:rPr>
              <a:t>Не секрет, что Интернет полон совершенно недетскими сайтами и ненужными людьми. Безусловно, существуют системы фильтрации содержания веб-сайтов (так называемый kid-safe), однако, современные дети нередко подкованы в данном вопросе и, не без «доброй» помощи друзей, обходят любые защиты.</a:t>
            </a:r>
            <a:br>
              <a:rPr lang="ru-RU" sz="2000" b="1">
                <a:latin typeface="Corbel" pitchFamily="34" charset="0"/>
                <a:ea typeface="Calibri" pitchFamily="34" charset="0"/>
                <a:cs typeface="Times New Roman" pitchFamily="18" charset="0"/>
              </a:rPr>
            </a:br>
            <a:r>
              <a:rPr lang="ru-RU" sz="2000" b="1">
                <a:latin typeface="Corbel" pitchFamily="34" charset="0"/>
                <a:ea typeface="Calibri" pitchFamily="34" charset="0"/>
                <a:cs typeface="Times New Roman" pitchFamily="18" charset="0"/>
              </a:rPr>
              <a:t/>
            </a:r>
            <a:br>
              <a:rPr lang="ru-RU" sz="2000" b="1">
                <a:latin typeface="Corbel" pitchFamily="34" charset="0"/>
                <a:ea typeface="Calibri" pitchFamily="34" charset="0"/>
                <a:cs typeface="Times New Roman" pitchFamily="18" charset="0"/>
              </a:rPr>
            </a:br>
            <a:r>
              <a:rPr lang="ru-RU" sz="2000" b="1">
                <a:latin typeface="Corbel" pitchFamily="34" charset="0"/>
                <a:ea typeface="Calibri" pitchFamily="34" charset="0"/>
                <a:cs typeface="Times New Roman" pitchFamily="18" charset="0"/>
              </a:rPr>
              <a:t>Мало того, никакие фильтры не останавливают нездорово настроенных взрослых, любителей пообщаться с детьми… Тут уж дело за вами, дорогие родители. Глупо лишать вашего ребенка знаний и общения, но до определенного возраста лучше держать этот процесс под ненавязчивым контролем.</a:t>
            </a:r>
            <a:br>
              <a:rPr lang="ru-RU" sz="2000" b="1">
                <a:latin typeface="Corbel" pitchFamily="34" charset="0"/>
                <a:ea typeface="Calibri" pitchFamily="34" charset="0"/>
                <a:cs typeface="Times New Roman" pitchFamily="18" charset="0"/>
              </a:rPr>
            </a:br>
            <a:r>
              <a:rPr lang="ru-RU" sz="2000" b="1">
                <a:latin typeface="Corbel" pitchFamily="34" charset="0"/>
                <a:ea typeface="Calibri" pitchFamily="34" charset="0"/>
                <a:cs typeface="Times New Roman" pitchFamily="18" charset="0"/>
              </a:rPr>
              <a:t/>
            </a:r>
            <a:br>
              <a:rPr lang="ru-RU" sz="2000" b="1">
                <a:latin typeface="Corbel" pitchFamily="34" charset="0"/>
                <a:ea typeface="Calibri" pitchFamily="34" charset="0"/>
                <a:cs typeface="Times New Roman" pitchFamily="18" charset="0"/>
              </a:rPr>
            </a:br>
            <a:endParaRPr lang="ru-RU" sz="2000" b="1">
              <a:latin typeface="Corbel" pitchFamily="34" charset="0"/>
              <a:ea typeface="Calibri" pitchFamily="34" charset="0"/>
              <a:cs typeface="Times New Roman" pitchFamily="18" charset="0"/>
            </a:endParaRPr>
          </a:p>
        </p:txBody>
      </p:sp>
      <p:pic>
        <p:nvPicPr>
          <p:cNvPr id="3" name="Рисунок 2"/>
          <p:cNvPicPr>
            <a:picLocks noChangeAspect="1"/>
          </p:cNvPicPr>
          <p:nvPr/>
        </p:nvPicPr>
        <p:blipFill>
          <a:blip r:embed="rId2" cstate="print">
            <a:extLst>
              <a:ext uri="{28A0092B-C50C-407E-A947-70E740481C1C}"/>
            </a:extLst>
          </a:blip>
          <a:stretch>
            <a:fillRect/>
          </a:stretch>
        </p:blipFill>
        <p:spPr>
          <a:xfrm>
            <a:off x="3267456" y="219456"/>
            <a:ext cx="5333619" cy="3462528"/>
          </a:xfrm>
          <a:prstGeom prst="rect">
            <a:avLst/>
          </a:prstGeom>
          <a:ln>
            <a:noFill/>
          </a:ln>
          <a:effectLst>
            <a:softEdge rad="112500"/>
          </a:effectLst>
        </p:spPr>
      </p:pic>
      <p:pic>
        <p:nvPicPr>
          <p:cNvPr id="36867" name="Picture 4" descr="&amp;Acy;&amp;ncy;&amp;icy;&amp;mcy;&amp;acy;&amp;shcy;&amp;kcy;&amp;icy; &amp;Kcy;&amp;ocy;&amp;mcy;&amp;pcy;&amp;softcy;&amp;yucy;&amp;tcy;&amp;iecy;&amp;rcy;&amp;ycy;"/>
          <p:cNvPicPr>
            <a:picLocks noChangeAspect="1" noChangeArrowheads="1" noCrop="1"/>
          </p:cNvPicPr>
          <p:nvPr/>
        </p:nvPicPr>
        <p:blipFill>
          <a:blip r:embed="rId3" cstate="print"/>
          <a:srcRect/>
          <a:stretch>
            <a:fillRect/>
          </a:stretch>
        </p:blipFill>
        <p:spPr bwMode="auto">
          <a:xfrm>
            <a:off x="8937625" y="2311400"/>
            <a:ext cx="2667000" cy="165735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Прямоугольник 1"/>
          <p:cNvSpPr>
            <a:spLocks noChangeArrowheads="1"/>
          </p:cNvSpPr>
          <p:nvPr/>
        </p:nvSpPr>
        <p:spPr bwMode="auto">
          <a:xfrm>
            <a:off x="549275" y="569913"/>
            <a:ext cx="11191875" cy="1935162"/>
          </a:xfrm>
          <a:prstGeom prst="rect">
            <a:avLst/>
          </a:prstGeom>
          <a:noFill/>
          <a:ln w="9525">
            <a:noFill/>
            <a:miter lim="800000"/>
            <a:headEnd/>
            <a:tailEnd/>
          </a:ln>
        </p:spPr>
        <p:txBody>
          <a:bodyPr>
            <a:spAutoFit/>
          </a:bodyPr>
          <a:lstStyle/>
          <a:p>
            <a:pPr>
              <a:lnSpc>
                <a:spcPct val="107000"/>
              </a:lnSpc>
              <a:spcAft>
                <a:spcPts val="800"/>
              </a:spcAft>
            </a:pPr>
            <a:r>
              <a:rPr lang="ru-RU" sz="2800" b="1">
                <a:latin typeface="Corbel" pitchFamily="34" charset="0"/>
                <a:ea typeface="Calibri" pitchFamily="34" charset="0"/>
                <a:cs typeface="Times New Roman" pitchFamily="18" charset="0"/>
              </a:rPr>
              <a:t>Компьютер может стать помощником, учебным пособием для ребенка. Он разовьет его творческие способности, откроет перед ним огромный, интересный мир. Но при одном условии – если родители освоят компьютер вместе с ребенком.</a:t>
            </a:r>
          </a:p>
        </p:txBody>
      </p:sp>
      <p:pic>
        <p:nvPicPr>
          <p:cNvPr id="4" name="Рисунок 3"/>
          <p:cNvPicPr>
            <a:picLocks noChangeAspect="1"/>
          </p:cNvPicPr>
          <p:nvPr/>
        </p:nvPicPr>
        <p:blipFill>
          <a:blip r:embed="rId2" cstate="print">
            <a:extLst>
              <a:ext uri="{28A0092B-C50C-407E-A947-70E740481C1C}"/>
            </a:extLst>
          </a:blip>
          <a:stretch>
            <a:fillRect/>
          </a:stretch>
        </p:blipFill>
        <p:spPr>
          <a:xfrm>
            <a:off x="6864096" y="2816352"/>
            <a:ext cx="4669536" cy="3889248"/>
          </a:xfrm>
          <a:prstGeom prst="rect">
            <a:avLst/>
          </a:prstGeom>
          <a:ln>
            <a:noFill/>
          </a:ln>
          <a:effectLst>
            <a:softEdge rad="112500"/>
          </a:effectLst>
          <a:scene3d>
            <a:camera prst="perspectiveLeft"/>
            <a:lightRig rig="threePt" dir="t"/>
          </a:scene3d>
        </p:spPr>
      </p:pic>
      <p:pic>
        <p:nvPicPr>
          <p:cNvPr id="37891" name="Picture 2" descr="&amp;Acy;&amp;ncy;&amp;icy;&amp;mcy;&amp;acy;&amp;shcy;&amp;kcy;&amp;icy; &amp;Kcy;&amp;ocy;&amp;mcy;&amp;pcy;&amp;softcy;&amp;yucy;&amp;tcy;&amp;iecy;&amp;rcy;&amp;ycy;"/>
          <p:cNvPicPr>
            <a:picLocks noChangeAspect="1" noChangeArrowheads="1" noCrop="1"/>
          </p:cNvPicPr>
          <p:nvPr/>
        </p:nvPicPr>
        <p:blipFill>
          <a:blip r:embed="rId3" cstate="print"/>
          <a:srcRect/>
          <a:stretch>
            <a:fillRect/>
          </a:stretch>
        </p:blipFill>
        <p:spPr bwMode="auto">
          <a:xfrm>
            <a:off x="549275" y="4057650"/>
            <a:ext cx="2584450" cy="242570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9150" y="-2555875"/>
            <a:ext cx="3932238" cy="1600200"/>
          </a:xfrm>
        </p:spPr>
        <p:txBody>
          <a:bodyPr/>
          <a:lstStyle/>
          <a:p>
            <a:pPr fontAlgn="auto">
              <a:spcAft>
                <a:spcPts val="0"/>
              </a:spcAft>
              <a:defRPr/>
            </a:pPr>
            <a:endParaRPr lang="ru-RU"/>
          </a:p>
        </p:txBody>
      </p:sp>
      <p:pic>
        <p:nvPicPr>
          <p:cNvPr id="5" name="Рисунок 4"/>
          <p:cNvPicPr>
            <a:picLocks noGrp="1" noChangeAspect="1"/>
          </p:cNvPicPr>
          <p:nvPr>
            <p:ph type="pic" idx="1"/>
          </p:nvPr>
        </p:nvPicPr>
        <p:blipFill>
          <a:blip r:embed="rId2" cstate="print">
            <a:extLst>
              <a:ext uri="{28A0092B-C50C-407E-A947-70E740481C1C}"/>
            </a:extLst>
          </a:blip>
          <a:srcRect l="2461" r="2461"/>
          <a:stretch>
            <a:fillRect/>
          </a:stretch>
        </p:blipFill>
        <p:spPr>
          <a:effectLst>
            <a:softEdge rad="112500"/>
          </a:effectLst>
          <a:scene3d>
            <a:camera prst="perspectiveRight"/>
            <a:lightRig rig="threePt" dir="t"/>
          </a:scene3d>
        </p:spPr>
      </p:pic>
      <p:sp>
        <p:nvSpPr>
          <p:cNvPr id="4" name="Текст 3"/>
          <p:cNvSpPr>
            <a:spLocks noGrp="1"/>
          </p:cNvSpPr>
          <p:nvPr>
            <p:ph type="body" sz="half" idx="2"/>
          </p:nvPr>
        </p:nvSpPr>
        <p:spPr>
          <a:xfrm>
            <a:off x="484945" y="646231"/>
            <a:ext cx="3932237" cy="3811588"/>
          </a:xfrm>
        </p:spPr>
        <p:txBody>
          <a:bodyPr>
            <a:noAutofit/>
          </a:bodyPr>
          <a:lstStyle/>
          <a:p>
            <a:pPr fontAlgn="auto">
              <a:spcAft>
                <a:spcPts val="0"/>
              </a:spcAft>
              <a:buFont typeface="Arial" panose="020B0604020202020204" pitchFamily="34" charset="0"/>
              <a:buNone/>
              <a:defRPr/>
            </a:pPr>
            <a:r>
              <a:rPr lang="ru-RU" sz="2000" dirty="0">
                <a:solidFill>
                  <a:schemeClr val="tx1"/>
                </a:solidFill>
              </a:rPr>
              <a:t>Наши дети растут и развиваются в компьютерный век. Поэтому волей-неволей им придется обучаться работать на компьютере. Это замечательное изобретение на протяжении всего своего существования вызывает много толков и предрассудков.</a:t>
            </a:r>
            <a:br>
              <a:rPr lang="ru-RU" sz="2000" dirty="0">
                <a:solidFill>
                  <a:schemeClr val="tx1"/>
                </a:solidFill>
              </a:rPr>
            </a:br>
            <a:r>
              <a:rPr lang="ru-RU" sz="2000" dirty="0">
                <a:solidFill>
                  <a:schemeClr val="tx1"/>
                </a:solidFill>
              </a:rPr>
              <a:t>И многие родители постоянно задаются вопросом – а нужен ли ребенку компьютер на самом деле? Вреден ли он для детского здоровья? Какие меры предпринять, чтобы сохранить душевный комфорт маленького пользователя? С какого возраста лучше знакомить ребенка с такой сложной техникой? Ведь компьютер уже есть в большинстве домов.</a:t>
            </a:r>
          </a:p>
          <a:p>
            <a:pPr fontAlgn="auto">
              <a:spcAft>
                <a:spcPts val="0"/>
              </a:spcAft>
              <a:buFont typeface="Arial" panose="020B0604020202020204" pitchFamily="34" charset="0"/>
              <a:buNone/>
              <a:defRPr/>
            </a:pPr>
            <a:endParaRPr lang="ru-RU" sz="2000" dirty="0"/>
          </a:p>
        </p:txBody>
      </p:sp>
      <p:pic>
        <p:nvPicPr>
          <p:cNvPr id="20484" name="Picture 2" descr="D:\&amp;Scy;&amp;iecy;&amp;mcy;&amp;iecy;&amp;jcy;&amp;ncy;&amp;acy;&amp;yacy;\&amp;Icy;&amp;rcy;&amp;icy;&amp;ncy;&amp;acy;\&amp;Acy;&amp;ncy;&amp;icy;&amp;mcy;&amp;acy;&amp;shcy;&amp;kcy;&amp;icy;\27.gif"/>
          <p:cNvPicPr>
            <a:picLocks noChangeAspect="1" noChangeArrowheads="1" noCrop="1"/>
          </p:cNvPicPr>
          <p:nvPr/>
        </p:nvPicPr>
        <p:blipFill>
          <a:blip r:embed="rId3" cstate="print"/>
          <a:srcRect/>
          <a:stretch>
            <a:fillRect/>
          </a:stretch>
        </p:blipFill>
        <p:spPr bwMode="auto">
          <a:xfrm>
            <a:off x="10336213" y="5275263"/>
            <a:ext cx="1019175" cy="933450"/>
          </a:xfrm>
          <a:prstGeom prst="rect">
            <a:avLst/>
          </a:prstGeom>
          <a:noFill/>
          <a:ln w="9525">
            <a:noFill/>
            <a:miter lim="800000"/>
            <a:headEnd/>
            <a:tailEnd/>
          </a:ln>
        </p:spPr>
      </p:pic>
      <p:sp>
        <p:nvSpPr>
          <p:cNvPr id="7" name="Прямоугольник 6"/>
          <p:cNvSpPr/>
          <p:nvPr/>
        </p:nvSpPr>
        <p:spPr>
          <a:xfrm>
            <a:off x="4223287" y="276899"/>
            <a:ext cx="3054041" cy="461665"/>
          </a:xfrm>
          <a:prstGeom prst="rect">
            <a:avLst/>
          </a:prstGeom>
        </p:spPr>
        <p:txBody>
          <a:bodyPr wrap="none">
            <a:spAutoFit/>
          </a:bodyPr>
          <a:lstStyle/>
          <a:p>
            <a:pPr fontAlgn="auto">
              <a:spcBef>
                <a:spcPts val="0"/>
              </a:spcBef>
              <a:spcAft>
                <a:spcPts val="0"/>
              </a:spcAft>
              <a:defRPr/>
            </a:pPr>
            <a:r>
              <a:rPr lang="ru-RU" sz="2400" b="1" spc="50" dirty="0">
                <a:ln w="9525" cmpd="sng">
                  <a:solidFill>
                    <a:schemeClr val="accent1"/>
                  </a:solidFill>
                  <a:prstDash val="solid"/>
                </a:ln>
                <a:solidFill>
                  <a:srgbClr val="70AD47">
                    <a:tint val="1000"/>
                  </a:srgbClr>
                </a:solidFill>
                <a:effectLst>
                  <a:glow rad="38100">
                    <a:schemeClr val="accent1">
                      <a:alpha val="40000"/>
                    </a:schemeClr>
                  </a:glow>
                </a:effectLst>
                <a:latin typeface="+mj-lt"/>
                <a:ea typeface="Calibri" panose="020F0502020204030204" pitchFamily="34" charset="0"/>
                <a:cs typeface="Times New Roman" panose="02020603050405020304" pitchFamily="18" charset="0"/>
              </a:rPr>
              <a:t>Актуальность темы:</a:t>
            </a:r>
            <a:endParaRPr lang="ru-RU" sz="2400" b="1" spc="50" dirty="0">
              <a:ln w="9525" cmpd="sng">
                <a:solidFill>
                  <a:schemeClr val="accent1"/>
                </a:solidFill>
                <a:prstDash val="solid"/>
              </a:ln>
              <a:solidFill>
                <a:srgbClr val="70AD47">
                  <a:tint val="1000"/>
                </a:srgbClr>
              </a:solidFill>
              <a:effectLst>
                <a:glow rad="38100">
                  <a:schemeClr val="accent1">
                    <a:alpha val="40000"/>
                  </a:schemeClr>
                </a:glow>
              </a:effectLst>
              <a:latin typeface="+mj-lt"/>
              <a:cs typeface="+mn-cs"/>
            </a:endParaRPr>
          </a:p>
        </p:txBody>
      </p:sp>
    </p:spTree>
  </p:cSld>
  <p:clrMapOvr>
    <a:masterClrMapping/>
  </p:clrMapOvr>
  <p:transition spd="slow">
    <p:blinds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82820"/>
            <a:ext cx="12301728" cy="3005566"/>
          </a:xfrm>
          <a:prstGeom prst="rect">
            <a:avLst/>
          </a:prstGeom>
        </p:spPr>
        <p:txBody>
          <a:bodyPr>
            <a:spAutoFit/>
          </a:bodyPr>
          <a:lstStyle/>
          <a:p>
            <a:pPr algn="ctr" fontAlgn="auto">
              <a:lnSpc>
                <a:spcPct val="107000"/>
              </a:lnSpc>
              <a:spcBef>
                <a:spcPts val="0"/>
              </a:spcBef>
              <a:spcAft>
                <a:spcPts val="800"/>
              </a:spcAft>
              <a:defRPr/>
            </a:pPr>
            <a:r>
              <a:rPr lang="ru-RU"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mn-lt"/>
                <a:ea typeface="Calibri" panose="020F0502020204030204" pitchFamily="34" charset="0"/>
                <a:cs typeface="Times New Roman" panose="02020603050405020304" pitchFamily="18" charset="0"/>
              </a:rPr>
              <a:t>Профилактика компьютерной зависимости – </a:t>
            </a:r>
          </a:p>
          <a:p>
            <a:pPr algn="ctr" fontAlgn="auto">
              <a:lnSpc>
                <a:spcPct val="107000"/>
              </a:lnSpc>
              <a:spcBef>
                <a:spcPts val="0"/>
              </a:spcBef>
              <a:spcAft>
                <a:spcPts val="800"/>
              </a:spcAft>
              <a:defRPr/>
            </a:pPr>
            <a:r>
              <a:rPr lang="ru-RU"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mn-lt"/>
                <a:ea typeface="Calibri" panose="020F0502020204030204" pitchFamily="34" charset="0"/>
                <a:cs typeface="Times New Roman" panose="02020603050405020304" pitchFamily="18" charset="0"/>
              </a:rPr>
              <a:t>советы родителям.</a:t>
            </a:r>
          </a:p>
          <a:p>
            <a:pPr fontAlgn="auto">
              <a:lnSpc>
                <a:spcPct val="107000"/>
              </a:lnSpc>
              <a:spcBef>
                <a:spcPts val="0"/>
              </a:spcBef>
              <a:spcAft>
                <a:spcPts val="800"/>
              </a:spcAft>
              <a:defRPr/>
            </a:pPr>
            <a:r>
              <a:rPr lang="ru-RU" sz="2000" b="1" dirty="0">
                <a:latin typeface="+mn-lt"/>
                <a:ea typeface="Calibri" panose="020F0502020204030204" pitchFamily="34" charset="0"/>
                <a:cs typeface="Times New Roman" panose="02020603050405020304" pitchFamily="18" charset="0"/>
              </a:rPr>
              <a:t>Для профилактики компьютерной зависимости и работы с зависимыми детьми психологи рекомендуют родителям следующее:</a:t>
            </a:r>
          </a:p>
          <a:p>
            <a:pPr algn="ctr" fontAlgn="auto">
              <a:lnSpc>
                <a:spcPct val="107000"/>
              </a:lnSpc>
              <a:spcBef>
                <a:spcPts val="0"/>
              </a:spcBef>
              <a:spcAft>
                <a:spcPts val="800"/>
              </a:spcAft>
              <a:defRPr/>
            </a:pPr>
            <a:r>
              <a:rPr lang="ru-RU" sz="2400" b="1" spc="50" dirty="0">
                <a:ln w="9525" cmpd="sng">
                  <a:solidFill>
                    <a:schemeClr val="accent1"/>
                  </a:solidFill>
                  <a:prstDash val="solid"/>
                </a:ln>
                <a:solidFill>
                  <a:srgbClr val="70AD47">
                    <a:tint val="1000"/>
                  </a:srgbClr>
                </a:solidFill>
                <a:effectLst>
                  <a:glow rad="38100">
                    <a:schemeClr val="accent1">
                      <a:alpha val="40000"/>
                    </a:schemeClr>
                  </a:glow>
                </a:effectLst>
                <a:latin typeface="+mn-lt"/>
                <a:ea typeface="Calibri" panose="020F0502020204030204" pitchFamily="34" charset="0"/>
                <a:cs typeface="Times New Roman" panose="02020603050405020304" pitchFamily="18" charset="0"/>
              </a:rPr>
              <a:t>Живите с ребенком ВМЕСТЕ!</a:t>
            </a:r>
          </a:p>
          <a:p>
            <a:pPr fontAlgn="auto">
              <a:lnSpc>
                <a:spcPct val="107000"/>
              </a:lnSpc>
              <a:spcBef>
                <a:spcPts val="0"/>
              </a:spcBef>
              <a:spcAft>
                <a:spcPts val="800"/>
              </a:spcAft>
              <a:defRPr/>
            </a:pPr>
            <a:r>
              <a:rPr lang="ru-RU" sz="2400" dirty="0">
                <a:latin typeface="+mn-lt"/>
                <a:ea typeface="Calibri" panose="020F0502020204030204" pitchFamily="34" charset="0"/>
                <a:cs typeface="Times New Roman" panose="02020603050405020304" pitchFamily="18" charset="0"/>
              </a:rPr>
              <a:t>* </a:t>
            </a:r>
          </a:p>
        </p:txBody>
      </p:sp>
      <p:sp>
        <p:nvSpPr>
          <p:cNvPr id="3" name="Прямоугольник 2"/>
          <p:cNvSpPr/>
          <p:nvPr/>
        </p:nvSpPr>
        <p:spPr>
          <a:xfrm>
            <a:off x="85725" y="2922588"/>
            <a:ext cx="11704638" cy="3905250"/>
          </a:xfrm>
          <a:prstGeom prst="rect">
            <a:avLst/>
          </a:prstGeom>
        </p:spPr>
        <p:txBody>
          <a:bodyPr>
            <a:spAutoFit/>
          </a:bodyPr>
          <a:lstStyle/>
          <a:p>
            <a:pPr marL="342900" indent="-342900" fontAlgn="auto">
              <a:lnSpc>
                <a:spcPct val="107000"/>
              </a:lnSpc>
              <a:spcBef>
                <a:spcPts val="0"/>
              </a:spcBef>
              <a:spcAft>
                <a:spcPts val="0"/>
              </a:spcAft>
              <a:tabLst>
                <a:tab pos="457200" algn="l"/>
              </a:tabLst>
              <a:defRPr/>
            </a:pPr>
            <a:r>
              <a:rPr lang="ru-RU" sz="2000"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Показывайте личный положительный пример. Важно, чтобы слова не расходились с делом. И если отец разрешает сыну играть не более часа в день, то сам не должен играть по три-четыре.</a:t>
            </a:r>
          </a:p>
          <a:p>
            <a:pPr fontAlgn="auto">
              <a:lnSpc>
                <a:spcPct val="107000"/>
              </a:lnSpc>
              <a:spcBef>
                <a:spcPts val="0"/>
              </a:spcBef>
              <a:spcAft>
                <a:spcPts val="800"/>
              </a:spcAft>
              <a:defRPr/>
            </a:pPr>
            <a:r>
              <a:rPr lang="ru-RU" sz="2000" b="1" dirty="0">
                <a:latin typeface="Calibri" panose="020F0502020204030204" pitchFamily="34" charset="0"/>
                <a:ea typeface="Calibri" panose="020F0502020204030204" pitchFamily="34" charset="0"/>
                <a:cs typeface="Times New Roman" panose="02020603050405020304" pitchFamily="18" charset="0"/>
              </a:rPr>
              <a:t> </a:t>
            </a:r>
          </a:p>
          <a:p>
            <a:pPr marL="342900" indent="-342900" fontAlgn="auto">
              <a:lnSpc>
                <a:spcPct val="107000"/>
              </a:lnSpc>
              <a:spcBef>
                <a:spcPts val="0"/>
              </a:spcBef>
              <a:spcAft>
                <a:spcPts val="0"/>
              </a:spcAft>
              <a:tabLst>
                <a:tab pos="457200" algn="l"/>
              </a:tabLst>
              <a:defRPr/>
            </a:pPr>
            <a:r>
              <a:rPr lang="ru-RU" sz="2000" dirty="0">
                <a:latin typeface="Calibri" panose="020F0502020204030204" pitchFamily="34" charset="0"/>
                <a:ea typeface="Calibri" panose="020F0502020204030204" pitchFamily="34" charset="0"/>
                <a:cs typeface="Times New Roman" panose="02020603050405020304" pitchFamily="18" charset="0"/>
              </a:rPr>
              <a:t>*</a:t>
            </a:r>
            <a:r>
              <a:rPr lang="ru-RU" sz="2000" b="1" dirty="0">
                <a:latin typeface="Calibri" panose="020F0502020204030204" pitchFamily="34" charset="0"/>
                <a:ea typeface="Calibri" panose="020F0502020204030204" pitchFamily="34" charset="0"/>
                <a:cs typeface="Times New Roman" panose="02020603050405020304" pitchFamily="18" charset="0"/>
              </a:rPr>
              <a:t> Ограничьте время игр с компьютером, установив четко определенный временной интервал. Резко запрещать работать на компьютере нельзя: обозначьте для ребенка, что при соблюдении установленных границ времени, после перерыва возможно возобновление занятий.</a:t>
            </a:r>
          </a:p>
          <a:p>
            <a:pPr fontAlgn="auto">
              <a:lnSpc>
                <a:spcPct val="107000"/>
              </a:lnSpc>
              <a:spcBef>
                <a:spcPts val="0"/>
              </a:spcBef>
              <a:spcAft>
                <a:spcPts val="800"/>
              </a:spcAft>
              <a:defRPr/>
            </a:pPr>
            <a:r>
              <a:rPr lang="ru-RU" sz="2000" b="1" dirty="0">
                <a:latin typeface="Calibri" panose="020F0502020204030204" pitchFamily="34" charset="0"/>
                <a:ea typeface="Calibri" panose="020F0502020204030204" pitchFamily="34" charset="0"/>
                <a:cs typeface="Times New Roman" panose="02020603050405020304" pitchFamily="18" charset="0"/>
              </a:rPr>
              <a:t> </a:t>
            </a:r>
          </a:p>
          <a:p>
            <a:pPr marL="342900" indent="-342900" fontAlgn="auto">
              <a:lnSpc>
                <a:spcPct val="107000"/>
              </a:lnSpc>
              <a:spcBef>
                <a:spcPts val="0"/>
              </a:spcBef>
              <a:spcAft>
                <a:spcPts val="0"/>
              </a:spcAft>
              <a:tabLst>
                <a:tab pos="457200" algn="l"/>
              </a:tabLst>
              <a:defRPr/>
            </a:pPr>
            <a:r>
              <a:rPr lang="ru-RU" sz="2000" dirty="0">
                <a:latin typeface="Calibri" panose="020F0502020204030204" pitchFamily="34" charset="0"/>
                <a:ea typeface="Calibri" panose="020F0502020204030204" pitchFamily="34" charset="0"/>
                <a:cs typeface="Times New Roman" panose="02020603050405020304" pitchFamily="18" charset="0"/>
              </a:rPr>
              <a:t>*</a:t>
            </a:r>
            <a:r>
              <a:rPr lang="ru-RU" sz="2000" b="1" dirty="0">
                <a:latin typeface="Calibri" panose="020F0502020204030204" pitchFamily="34" charset="0"/>
                <a:ea typeface="Calibri" panose="020F0502020204030204" pitchFamily="34" charset="0"/>
                <a:cs typeface="Times New Roman" panose="02020603050405020304" pitchFamily="18" charset="0"/>
              </a:rPr>
              <a:t> Предложите другие возможности времяпровождения. Можно составить список дел, которыми можно заняться в свободное время. Желательно, чтобы в списке были совместные занятия. Предложите ребенку альтернативу компьютеру: интерактивные игры со сверстни­ками, познавательные путешествия, прогулки, чтение книги, рисование.</a:t>
            </a:r>
          </a:p>
        </p:txBody>
      </p:sp>
      <p:pic>
        <p:nvPicPr>
          <p:cNvPr id="38915" name="Picture 2" descr="D:\&amp;Scy;&amp;iecy;&amp;mcy;&amp;iecy;&amp;jcy;&amp;ncy;&amp;acy;&amp;yacy;\&amp;Icy;&amp;rcy;&amp;icy;&amp;ncy;&amp;acy;\&amp;Acy;&amp;ncy;&amp;icy;&amp;mcy;&amp;acy;&amp;shcy;&amp;kcy;&amp;icy;\050.gif"/>
          <p:cNvPicPr>
            <a:picLocks noChangeAspect="1" noChangeArrowheads="1"/>
          </p:cNvPicPr>
          <p:nvPr/>
        </p:nvPicPr>
        <p:blipFill>
          <a:blip r:embed="rId2" cstate="print"/>
          <a:srcRect/>
          <a:stretch>
            <a:fillRect/>
          </a:stretch>
        </p:blipFill>
        <p:spPr bwMode="auto">
          <a:xfrm>
            <a:off x="10204450" y="5156200"/>
            <a:ext cx="1670050" cy="1671638"/>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sz="4000" b="1" spc="50" dirty="0">
                <a:ln w="9525" cmpd="sng">
                  <a:solidFill>
                    <a:schemeClr val="accent1"/>
                  </a:solidFill>
                  <a:prstDash val="solid"/>
                </a:ln>
                <a:solidFill>
                  <a:srgbClr val="70AD47">
                    <a:tint val="1000"/>
                  </a:srgbClr>
                </a:solidFill>
                <a:effectLst>
                  <a:glow rad="38100">
                    <a:schemeClr val="accent1">
                      <a:alpha val="40000"/>
                    </a:schemeClr>
                  </a:glow>
                </a:effectLst>
              </a:rPr>
              <a:t>Несколько советов для мам и пап:</a:t>
            </a:r>
            <a:br>
              <a:rPr lang="ru-RU" sz="4000" b="1" spc="50" dirty="0">
                <a:ln w="9525" cmpd="sng">
                  <a:solidFill>
                    <a:schemeClr val="accent1"/>
                  </a:solidFill>
                  <a:prstDash val="solid"/>
                </a:ln>
                <a:solidFill>
                  <a:srgbClr val="70AD47">
                    <a:tint val="1000"/>
                  </a:srgbClr>
                </a:solidFill>
                <a:effectLst>
                  <a:glow rad="38100">
                    <a:schemeClr val="accent1">
                      <a:alpha val="40000"/>
                    </a:schemeClr>
                  </a:glow>
                </a:effectLst>
              </a:rPr>
            </a:br>
            <a:endParaRPr lang="ru-RU" sz="40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Объект 2"/>
          <p:cNvSpPr>
            <a:spLocks noGrp="1"/>
          </p:cNvSpPr>
          <p:nvPr>
            <p:ph idx="1"/>
          </p:nvPr>
        </p:nvSpPr>
        <p:spPr>
          <a:xfrm>
            <a:off x="0" y="1228217"/>
            <a:ext cx="12192000" cy="4351338"/>
          </a:xfrm>
        </p:spPr>
        <p:txBody>
          <a:bodyPr/>
          <a:lstStyle/>
          <a:p>
            <a:pPr marL="0" indent="0" fontAlgn="auto">
              <a:spcAft>
                <a:spcPts val="0"/>
              </a:spcAft>
              <a:buFont typeface="Arial" panose="020B0604020202020204" pitchFamily="34" charset="0"/>
              <a:buNone/>
              <a:defRPr/>
            </a:pPr>
            <a:r>
              <a:rPr lang="ru-RU" sz="2400" dirty="0" smtClean="0"/>
              <a:t>• </a:t>
            </a:r>
            <a:r>
              <a:rPr lang="ru-RU" sz="2400" b="1" dirty="0"/>
              <a:t>Подчеркивайте словом и действием, что эта «умная машина» – рабочий инструмент.</a:t>
            </a:r>
            <a:br>
              <a:rPr lang="ru-RU" sz="2400" b="1" dirty="0"/>
            </a:br>
            <a:r>
              <a:rPr lang="ru-RU" sz="2400" b="1" dirty="0"/>
              <a:t>• Покажите, что вы используете компьютер только для дела. Например, строите с его помощью графики или пишите статьи. Для ребенка важно именно ваше поведение, а не то, что вы говорите.</a:t>
            </a:r>
            <a:br>
              <a:rPr lang="ru-RU" sz="2400" b="1" dirty="0"/>
            </a:br>
            <a:r>
              <a:rPr lang="ru-RU" sz="2400" b="1" dirty="0"/>
              <a:t>• Не используйте агрессивные игры, чтобы расслабиться после работы или, хотя бы, не играйте в них при ребенке.</a:t>
            </a:r>
            <a:br>
              <a:rPr lang="ru-RU" sz="2400" b="1" dirty="0"/>
            </a:br>
            <a:r>
              <a:rPr lang="ru-RU" sz="2400" b="1" dirty="0"/>
              <a:t>• Не делайте из компьютера тайны за семью печатями, а, наоборот, обеспечьте свободный доступ к обучающим и развивающим программам.</a:t>
            </a:r>
            <a:br>
              <a:rPr lang="ru-RU" sz="2400" b="1" dirty="0"/>
            </a:br>
            <a:endParaRPr lang="ru-RU" sz="2400" b="1" dirty="0"/>
          </a:p>
        </p:txBody>
      </p:sp>
      <p:pic>
        <p:nvPicPr>
          <p:cNvPr id="4" name="Рисунок 3"/>
          <p:cNvPicPr>
            <a:picLocks noChangeAspect="1"/>
          </p:cNvPicPr>
          <p:nvPr/>
        </p:nvPicPr>
        <p:blipFill>
          <a:blip r:embed="rId2" cstate="print">
            <a:extLst>
              <a:ext uri="{28A0092B-C50C-407E-A947-70E740481C1C}"/>
            </a:extLst>
          </a:blip>
          <a:stretch>
            <a:fillRect/>
          </a:stretch>
        </p:blipFill>
        <p:spPr>
          <a:xfrm>
            <a:off x="838200" y="4227832"/>
            <a:ext cx="2368296" cy="2291842"/>
          </a:xfrm>
          <a:prstGeom prst="rect">
            <a:avLst/>
          </a:prstGeom>
          <a:ln>
            <a:noFill/>
          </a:ln>
          <a:effectLst>
            <a:softEdge rad="112500"/>
          </a:effectLst>
        </p:spPr>
      </p:pic>
      <p:pic>
        <p:nvPicPr>
          <p:cNvPr id="6" name="Рисунок 5"/>
          <p:cNvPicPr>
            <a:picLocks noChangeAspect="1"/>
          </p:cNvPicPr>
          <p:nvPr/>
        </p:nvPicPr>
        <p:blipFill>
          <a:blip r:embed="rId3" cstate="print">
            <a:extLst>
              <a:ext uri="{28A0092B-C50C-407E-A947-70E740481C1C}"/>
            </a:extLst>
          </a:blip>
          <a:stretch>
            <a:fillRect/>
          </a:stretch>
        </p:blipFill>
        <p:spPr>
          <a:xfrm>
            <a:off x="7483856" y="4256406"/>
            <a:ext cx="4245506" cy="2539238"/>
          </a:xfrm>
          <a:prstGeom prst="rect">
            <a:avLst/>
          </a:prstGeom>
          <a:ln>
            <a:noFill/>
          </a:ln>
          <a:effectLst>
            <a:softEdge rad="112500"/>
          </a:effectLst>
        </p:spPr>
      </p:pic>
      <p:pic>
        <p:nvPicPr>
          <p:cNvPr id="39941" name="Picture 2" descr="&amp;Acy;&amp;ncy;&amp;icy;&amp;mcy;&amp;acy;&amp;shcy;&amp;kcy;&amp;icy; &amp;Kcy;&amp;ocy;&amp;mcy;&amp;pcy;&amp;softcy;&amp;yucy;&amp;tcy;&amp;iecy;&amp;rcy;&amp;ycy;"/>
          <p:cNvPicPr>
            <a:picLocks noChangeAspect="1" noChangeArrowheads="1" noCrop="1"/>
          </p:cNvPicPr>
          <p:nvPr/>
        </p:nvPicPr>
        <p:blipFill>
          <a:blip r:embed="rId4" cstate="print"/>
          <a:srcRect/>
          <a:stretch>
            <a:fillRect/>
          </a:stretch>
        </p:blipFill>
        <p:spPr bwMode="auto">
          <a:xfrm>
            <a:off x="4598988" y="5010150"/>
            <a:ext cx="2089150" cy="156845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Прямоугольник 1"/>
          <p:cNvSpPr>
            <a:spLocks noChangeArrowheads="1"/>
          </p:cNvSpPr>
          <p:nvPr/>
        </p:nvSpPr>
        <p:spPr bwMode="auto">
          <a:xfrm>
            <a:off x="85725" y="552450"/>
            <a:ext cx="12106275" cy="2124075"/>
          </a:xfrm>
          <a:prstGeom prst="rect">
            <a:avLst/>
          </a:prstGeom>
          <a:noFill/>
          <a:ln w="9525">
            <a:noFill/>
            <a:miter lim="800000"/>
            <a:headEnd/>
            <a:tailEnd/>
          </a:ln>
        </p:spPr>
        <p:txBody>
          <a:bodyPr>
            <a:spAutoFit/>
          </a:bodyPr>
          <a:lstStyle/>
          <a:p>
            <a:r>
              <a:rPr lang="ru-RU" sz="2800" b="1">
                <a:latin typeface="Corbel" pitchFamily="34" charset="0"/>
                <a:ea typeface="Calibri" pitchFamily="34" charset="0"/>
                <a:cs typeface="Times New Roman" pitchFamily="18" charset="0"/>
              </a:rPr>
              <a:t>Нельзя забывать, что чрезмерное время общения с этой машиной вовсе не полезно для ребенка. Существуют научно обоснованные нормы, на которые надлежит ориентироваться:</a:t>
            </a:r>
            <a:r>
              <a:rPr lang="ru-RU" sz="2400" b="1">
                <a:latin typeface="Corbel" pitchFamily="34" charset="0"/>
                <a:ea typeface="Calibri" pitchFamily="34" charset="0"/>
                <a:cs typeface="Times New Roman" pitchFamily="18" charset="0"/>
              </a:rPr>
              <a:t/>
            </a:r>
            <a:br>
              <a:rPr lang="ru-RU" sz="2400" b="1">
                <a:latin typeface="Corbel" pitchFamily="34" charset="0"/>
                <a:ea typeface="Calibri" pitchFamily="34" charset="0"/>
                <a:cs typeface="Times New Roman" pitchFamily="18" charset="0"/>
              </a:rPr>
            </a:br>
            <a:r>
              <a:rPr lang="ru-RU" sz="2400" b="1">
                <a:latin typeface="Corbel" pitchFamily="34" charset="0"/>
                <a:ea typeface="Calibri" pitchFamily="34" charset="0"/>
                <a:cs typeface="Times New Roman" pitchFamily="18" charset="0"/>
              </a:rPr>
              <a:t/>
            </a:r>
            <a:br>
              <a:rPr lang="ru-RU" sz="2400" b="1">
                <a:latin typeface="Corbel" pitchFamily="34" charset="0"/>
                <a:ea typeface="Calibri" pitchFamily="34" charset="0"/>
                <a:cs typeface="Times New Roman" pitchFamily="18" charset="0"/>
              </a:rPr>
            </a:br>
            <a:endParaRPr lang="ru-RU" sz="2400" b="1">
              <a:latin typeface="Corbel" pitchFamily="34" charset="0"/>
              <a:ea typeface="Calibri" pitchFamily="34" charset="0"/>
              <a:cs typeface="Times New Roman" pitchFamily="18" charset="0"/>
            </a:endParaRPr>
          </a:p>
        </p:txBody>
      </p:sp>
      <p:sp>
        <p:nvSpPr>
          <p:cNvPr id="40962" name="Прямоугольник 2"/>
          <p:cNvSpPr>
            <a:spLocks noChangeArrowheads="1"/>
          </p:cNvSpPr>
          <p:nvPr/>
        </p:nvSpPr>
        <p:spPr bwMode="auto">
          <a:xfrm>
            <a:off x="0" y="2097088"/>
            <a:ext cx="6778625" cy="4032250"/>
          </a:xfrm>
          <a:prstGeom prst="rect">
            <a:avLst/>
          </a:prstGeom>
          <a:noFill/>
          <a:ln w="9525">
            <a:noFill/>
            <a:miter lim="800000"/>
            <a:headEnd/>
            <a:tailEnd/>
          </a:ln>
        </p:spPr>
        <p:txBody>
          <a:bodyPr>
            <a:spAutoFit/>
          </a:bodyPr>
          <a:lstStyle/>
          <a:p>
            <a:endParaRPr lang="ru-RU" sz="2000" b="1">
              <a:latin typeface="Calibri" pitchFamily="34" charset="0"/>
              <a:ea typeface="Calibri" pitchFamily="34" charset="0"/>
              <a:cs typeface="Times New Roman" pitchFamily="18" charset="0"/>
            </a:endParaRPr>
          </a:p>
          <a:p>
            <a:endParaRPr lang="ru-RU" sz="2000" b="1">
              <a:latin typeface="Calibri" pitchFamily="34" charset="0"/>
              <a:ea typeface="Calibri" pitchFamily="34" charset="0"/>
              <a:cs typeface="Times New Roman" pitchFamily="18" charset="0"/>
            </a:endParaRPr>
          </a:p>
          <a:p>
            <a:r>
              <a:rPr lang="ru-RU" sz="2400" b="1">
                <a:latin typeface="Calibri" pitchFamily="34" charset="0"/>
                <a:ea typeface="Calibri" pitchFamily="34" charset="0"/>
                <a:cs typeface="Times New Roman" pitchFamily="18" charset="0"/>
              </a:rPr>
              <a:t>Дошколята 7-10 минут (непрерывно) 7-10 минут (всего в день)</a:t>
            </a:r>
          </a:p>
          <a:p>
            <a:r>
              <a:rPr lang="ru-RU" sz="2400" b="1">
                <a:latin typeface="Calibri" pitchFamily="34" charset="0"/>
                <a:ea typeface="Calibri" pitchFamily="34" charset="0"/>
                <a:cs typeface="Times New Roman" pitchFamily="18" charset="0"/>
              </a:rPr>
              <a:t/>
            </a:r>
            <a:br>
              <a:rPr lang="ru-RU" sz="2400" b="1">
                <a:latin typeface="Calibri" pitchFamily="34" charset="0"/>
                <a:ea typeface="Calibri" pitchFamily="34" charset="0"/>
                <a:cs typeface="Times New Roman" pitchFamily="18" charset="0"/>
              </a:rPr>
            </a:br>
            <a:r>
              <a:rPr lang="ru-RU" sz="2400" b="1">
                <a:latin typeface="Calibri" pitchFamily="34" charset="0"/>
                <a:ea typeface="Calibri" pitchFamily="34" charset="0"/>
                <a:cs typeface="Times New Roman" pitchFamily="18" charset="0"/>
              </a:rPr>
              <a:t>Школьники 10-30 минут (непрерывно) 45-90 минут (всего в день)</a:t>
            </a:r>
          </a:p>
          <a:p>
            <a:r>
              <a:rPr lang="ru-RU" sz="2400" b="1">
                <a:latin typeface="Calibri" pitchFamily="34" charset="0"/>
                <a:ea typeface="Calibri" pitchFamily="34" charset="0"/>
                <a:cs typeface="Times New Roman" pitchFamily="18" charset="0"/>
              </a:rPr>
              <a:t/>
            </a:r>
            <a:br>
              <a:rPr lang="ru-RU" sz="2400" b="1">
                <a:latin typeface="Calibri" pitchFamily="34" charset="0"/>
                <a:ea typeface="Calibri" pitchFamily="34" charset="0"/>
                <a:cs typeface="Times New Roman" pitchFamily="18" charset="0"/>
              </a:rPr>
            </a:br>
            <a:r>
              <a:rPr lang="ru-RU" sz="2400" b="1">
                <a:latin typeface="Calibri" pitchFamily="34" charset="0"/>
                <a:ea typeface="Calibri" pitchFamily="34" charset="0"/>
                <a:cs typeface="Times New Roman" pitchFamily="18" charset="0"/>
              </a:rPr>
              <a:t>Студенты 1-2 часа (непрерывно) 2-3 часа (всего в день)</a:t>
            </a:r>
            <a:br>
              <a:rPr lang="ru-RU" sz="2400" b="1">
                <a:latin typeface="Calibri" pitchFamily="34" charset="0"/>
                <a:ea typeface="Calibri" pitchFamily="34" charset="0"/>
                <a:cs typeface="Times New Roman" pitchFamily="18" charset="0"/>
              </a:rPr>
            </a:br>
            <a:endParaRPr lang="ru-RU" sz="2400" b="1">
              <a:latin typeface="Corbel" pitchFamily="34" charset="0"/>
              <a:ea typeface="Calibri" pitchFamily="34" charset="0"/>
            </a:endParaRPr>
          </a:p>
        </p:txBody>
      </p:sp>
      <p:pic>
        <p:nvPicPr>
          <p:cNvPr id="4" name="Рисунок 3"/>
          <p:cNvPicPr>
            <a:picLocks noChangeAspect="1"/>
          </p:cNvPicPr>
          <p:nvPr/>
        </p:nvPicPr>
        <p:blipFill>
          <a:blip r:embed="rId2" cstate="print">
            <a:extLst>
              <a:ext uri="{28A0092B-C50C-407E-A947-70E740481C1C}"/>
            </a:extLst>
          </a:blip>
          <a:stretch>
            <a:fillRect/>
          </a:stretch>
        </p:blipFill>
        <p:spPr>
          <a:xfrm>
            <a:off x="7821333" y="4580000"/>
            <a:ext cx="3667040" cy="2052448"/>
          </a:xfrm>
          <a:prstGeom prst="rect">
            <a:avLst/>
          </a:prstGeom>
          <a:ln>
            <a:noFill/>
          </a:ln>
          <a:effectLst>
            <a:softEdge rad="112500"/>
          </a:effectLst>
        </p:spPr>
      </p:pic>
      <p:pic>
        <p:nvPicPr>
          <p:cNvPr id="6" name="Рисунок 5"/>
          <p:cNvPicPr>
            <a:picLocks noChangeAspect="1"/>
          </p:cNvPicPr>
          <p:nvPr/>
        </p:nvPicPr>
        <p:blipFill>
          <a:blip r:embed="rId3" cstate="print">
            <a:extLst>
              <a:ext uri="{28A0092B-C50C-407E-A947-70E740481C1C}"/>
            </a:extLst>
          </a:blip>
          <a:stretch>
            <a:fillRect/>
          </a:stretch>
        </p:blipFill>
        <p:spPr>
          <a:xfrm>
            <a:off x="7821333" y="1771334"/>
            <a:ext cx="3667040" cy="2305050"/>
          </a:xfrm>
          <a:prstGeom prst="rect">
            <a:avLst/>
          </a:prstGeom>
          <a:ln>
            <a:noFill/>
          </a:ln>
          <a:effectLst>
            <a:softEdge rad="112500"/>
          </a:effectLst>
        </p:spPr>
      </p:pic>
      <p:pic>
        <p:nvPicPr>
          <p:cNvPr id="40965" name="Picture 2" descr="D:\&amp;Scy;&amp;iecy;&amp;mcy;&amp;iecy;&amp;jcy;&amp;ncy;&amp;acy;&amp;yacy;\&amp;Icy;&amp;rcy;&amp;icy;&amp;ncy;&amp;acy;\&amp;Acy;&amp;ncy;&amp;icy;&amp;mcy;&amp;acy;&amp;shcy;&amp;kcy;&amp;icy;\050.gif"/>
          <p:cNvPicPr>
            <a:picLocks noChangeAspect="1" noChangeArrowheads="1"/>
          </p:cNvPicPr>
          <p:nvPr/>
        </p:nvPicPr>
        <p:blipFill>
          <a:blip r:embed="rId4" cstate="print"/>
          <a:srcRect/>
          <a:stretch>
            <a:fillRect/>
          </a:stretch>
        </p:blipFill>
        <p:spPr bwMode="auto">
          <a:xfrm>
            <a:off x="6778625" y="3409950"/>
            <a:ext cx="1622425" cy="1622425"/>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3840" y="345148"/>
            <a:ext cx="12057888" cy="721736"/>
          </a:xfrm>
          <a:prstGeom prst="rect">
            <a:avLst/>
          </a:prstGeom>
        </p:spPr>
        <p:txBody>
          <a:bodyPr>
            <a:spAutoFit/>
          </a:bodyPr>
          <a:lstStyle/>
          <a:p>
            <a:pPr fontAlgn="auto">
              <a:lnSpc>
                <a:spcPct val="107000"/>
              </a:lnSpc>
              <a:spcBef>
                <a:spcPts val="0"/>
              </a:spcBef>
              <a:spcAft>
                <a:spcPts val="800"/>
              </a:spcAft>
              <a:defRPr/>
            </a:pPr>
            <a:r>
              <a:rPr lang="ru-RU" sz="4000" b="1" dirty="0">
                <a:latin typeface="+mj-lt"/>
                <a:ea typeface="Times New Roman" panose="02020603050405020304" pitchFamily="18" charset="0"/>
                <a:cs typeface="Times New Roman" panose="02020603050405020304" pitchFamily="18" charset="0"/>
              </a:rPr>
              <a:t>         </a:t>
            </a:r>
            <a:r>
              <a:rPr lang="ru-RU" sz="4000" b="1" spc="50" dirty="0">
                <a:ln w="9525" cmpd="sng">
                  <a:solidFill>
                    <a:schemeClr val="accent1"/>
                  </a:solidFill>
                  <a:prstDash val="solid"/>
                </a:ln>
                <a:solidFill>
                  <a:srgbClr val="70AD47">
                    <a:tint val="1000"/>
                  </a:srgbClr>
                </a:solidFill>
                <a:effectLst>
                  <a:glow rad="38100">
                    <a:schemeClr val="accent1">
                      <a:alpha val="40000"/>
                    </a:schemeClr>
                  </a:glow>
                </a:effectLst>
                <a:latin typeface="+mj-lt"/>
                <a:ea typeface="Times New Roman" panose="02020603050405020304" pitchFamily="18" charset="0"/>
                <a:cs typeface="Times New Roman" panose="02020603050405020304" pitchFamily="18" charset="0"/>
              </a:rPr>
              <a:t>Организация рабочего места ребенка</a:t>
            </a:r>
            <a:endParaRPr lang="ru-RU" sz="4000" b="1" spc="50" dirty="0">
              <a:ln w="9525" cmpd="sng">
                <a:solidFill>
                  <a:schemeClr val="accent1"/>
                </a:solidFill>
                <a:prstDash val="solid"/>
              </a:ln>
              <a:solidFill>
                <a:srgbClr val="70AD47">
                  <a:tint val="1000"/>
                </a:srgbClr>
              </a:solidFill>
              <a:effectLst>
                <a:glow rad="38100">
                  <a:schemeClr val="accent1">
                    <a:alpha val="40000"/>
                  </a:schemeClr>
                </a:glow>
              </a:effectLst>
              <a:latin typeface="+mj-lt"/>
              <a:ea typeface="Calibri" panose="020F0502020204030204" pitchFamily="34" charset="0"/>
              <a:cs typeface="Times New Roman" panose="02020603050405020304" pitchFamily="18" charset="0"/>
            </a:endParaRPr>
          </a:p>
        </p:txBody>
      </p:sp>
      <p:sp>
        <p:nvSpPr>
          <p:cNvPr id="41986" name="Прямоугольник 2"/>
          <p:cNvSpPr>
            <a:spLocks noChangeArrowheads="1"/>
          </p:cNvSpPr>
          <p:nvPr/>
        </p:nvSpPr>
        <p:spPr bwMode="auto">
          <a:xfrm>
            <a:off x="0" y="1654175"/>
            <a:ext cx="12350750" cy="4997450"/>
          </a:xfrm>
          <a:prstGeom prst="rect">
            <a:avLst/>
          </a:prstGeom>
          <a:noFill/>
          <a:ln w="9525">
            <a:noFill/>
            <a:miter lim="800000"/>
            <a:headEnd/>
            <a:tailEnd/>
          </a:ln>
        </p:spPr>
        <p:txBody>
          <a:bodyPr>
            <a:spAutoFit/>
          </a:bodyPr>
          <a:lstStyle/>
          <a:p>
            <a:pPr>
              <a:lnSpc>
                <a:spcPct val="107000"/>
              </a:lnSpc>
              <a:spcAft>
                <a:spcPts val="800"/>
              </a:spcAft>
            </a:pPr>
            <a:r>
              <a:rPr lang="ru-RU" sz="2000" b="1">
                <a:latin typeface="Corbel" pitchFamily="34" charset="0"/>
                <a:cs typeface="Times New Roman" pitchFamily="18" charset="0"/>
              </a:rPr>
              <a:t>Монитор должен стоять на расстоянии не менее 60 см от окна, таким образом, чтобы окно располагалось слева от компьютера. При этом на экран ни в коем случае не должны попадать блики от окна или других источников освещения. Для этого оконные проемы можно завешивать занавесями или жалюзи для ограничения светового потока. Запрещается использование темных занавесей на окнах, так как они могут очень сильно затенять помещение.</a:t>
            </a:r>
            <a:endParaRPr lang="ru-RU" sz="2000" b="1">
              <a:latin typeface="Corbel" pitchFamily="34" charset="0"/>
              <a:ea typeface="Calibri" pitchFamily="34" charset="0"/>
              <a:cs typeface="Times New Roman" pitchFamily="18" charset="0"/>
            </a:endParaRPr>
          </a:p>
          <a:p>
            <a:pPr>
              <a:lnSpc>
                <a:spcPct val="107000"/>
              </a:lnSpc>
              <a:spcAft>
                <a:spcPts val="800"/>
              </a:spcAft>
            </a:pPr>
            <a:r>
              <a:rPr lang="ru-RU" sz="2000" b="1">
                <a:latin typeface="Corbel" pitchFamily="34" charset="0"/>
                <a:cs typeface="Times New Roman" pitchFamily="18" charset="0"/>
              </a:rPr>
              <a:t>Монитор должен располагаться на уровне глаз ребенка или чуть ниже. Наилучшим для работы с компьютером считается естественный дневной свет, т.к. только он содержит в себе весь цветовой спектр, поэтому, чем больше лампа соответствует дневному свету, тем лучше. Ни в коем случае нельзя использовать неоновые лампы, т.к. они мигают, излучают рассеянный свет, имеют недостаток цветового спектра и не создают четких теней. При работе с такими лампами возникает сильное напряжение глаз, что может провоцировать снижение зрения. К тому же эти лампы могут вызвать повышение возбудимости у детей, они начинают капризничать, плохо спят.</a:t>
            </a:r>
            <a:endParaRPr lang="ru-RU" sz="2000" b="1">
              <a:latin typeface="Corbel" pitchFamily="34" charset="0"/>
            </a:endParaRPr>
          </a:p>
          <a:p>
            <a:pPr>
              <a:lnSpc>
                <a:spcPct val="107000"/>
              </a:lnSpc>
              <a:spcAft>
                <a:spcPts val="800"/>
              </a:spcAft>
            </a:pPr>
            <a:r>
              <a:rPr lang="ru-RU" sz="2000" b="1">
                <a:latin typeface="Corbel" pitchFamily="34" charset="0"/>
                <a:cs typeface="Times New Roman" pitchFamily="18" charset="0"/>
              </a:rPr>
              <a:t>Мебель рабочего места должна быть удобной для ребенка. Стул должен быть со спинкой, а под ноги</a:t>
            </a:r>
          </a:p>
          <a:p>
            <a:pPr>
              <a:lnSpc>
                <a:spcPct val="107000"/>
              </a:lnSpc>
              <a:spcAft>
                <a:spcPts val="800"/>
              </a:spcAft>
            </a:pPr>
            <a:r>
              <a:rPr lang="ru-RU" sz="2000" b="1">
                <a:latin typeface="Corbel" pitchFamily="34" charset="0"/>
                <a:cs typeface="Times New Roman" pitchFamily="18" charset="0"/>
              </a:rPr>
              <a:t> ребенка дошкольного и младшего школьного возраста всегда должны ставиться подставки.</a:t>
            </a:r>
            <a:endParaRPr lang="ru-RU" sz="2000" b="1">
              <a:latin typeface="Corbel" pitchFamily="34" charset="0"/>
            </a:endParaRPr>
          </a:p>
        </p:txBody>
      </p:sp>
      <p:pic>
        <p:nvPicPr>
          <p:cNvPr id="41987" name="Picture 2" descr="D:\&amp;Scy;&amp;iecy;&amp;mcy;&amp;iecy;&amp;jcy;&amp;ncy;&amp;acy;&amp;yacy;\&amp;Icy;&amp;rcy;&amp;icy;&amp;ncy;&amp;acy;\&amp;Acy;&amp;ncy;&amp;icy;&amp;mcy;&amp;acy;&amp;shcy;&amp;kcy;&amp;icy;\27.gif"/>
          <p:cNvPicPr>
            <a:picLocks noChangeAspect="1" noChangeArrowheads="1" noCrop="1"/>
          </p:cNvPicPr>
          <p:nvPr/>
        </p:nvPicPr>
        <p:blipFill>
          <a:blip r:embed="rId2" cstate="print"/>
          <a:srcRect/>
          <a:stretch>
            <a:fillRect/>
          </a:stretch>
        </p:blipFill>
        <p:spPr bwMode="auto">
          <a:xfrm>
            <a:off x="10320338" y="193675"/>
            <a:ext cx="1597025" cy="146050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Рисунок 1"/>
          <p:cNvPicPr>
            <a:picLocks noChangeAspect="1"/>
          </p:cNvPicPr>
          <p:nvPr/>
        </p:nvPicPr>
        <p:blipFill>
          <a:blip r:embed="rId2" cstate="print"/>
          <a:srcRect/>
          <a:stretch>
            <a:fillRect/>
          </a:stretch>
        </p:blipFill>
        <p:spPr bwMode="auto">
          <a:xfrm>
            <a:off x="1122363" y="438150"/>
            <a:ext cx="10556875" cy="6218238"/>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15013" y="557213"/>
            <a:ext cx="6194425" cy="5886450"/>
          </a:xfrm>
          <a:prstGeom prst="rect">
            <a:avLst/>
          </a:prstGeom>
        </p:spPr>
        <p:txBody>
          <a:bodyPr>
            <a:spAutoFit/>
          </a:bodyPr>
          <a:lstStyle/>
          <a:p>
            <a:pPr fontAlgn="auto">
              <a:lnSpc>
                <a:spcPts val="1485"/>
              </a:lnSpc>
              <a:spcBef>
                <a:spcPts val="0"/>
              </a:spcBef>
              <a:spcAft>
                <a:spcPts val="0"/>
              </a:spcAft>
              <a:tabLst>
                <a:tab pos="179705" algn="l"/>
                <a:tab pos="859155" algn="l"/>
              </a:tabLst>
              <a:defRPr/>
            </a:pPr>
            <a:r>
              <a:rPr lang="ru-RU" sz="2000" b="1" dirty="0">
                <a:latin typeface="+mn-lt"/>
                <a:ea typeface="Calibri" panose="020F0502020204030204" pitchFamily="34" charset="0"/>
                <a:cs typeface="Times New Roman" panose="02020603050405020304" pitchFamily="18" charset="0"/>
              </a:rPr>
              <a:t>* Покажите ребенку, что компьютер – это  очень малая часть доступных развлечений, что жизнь гораздо разнообразней, что игра не заменит общения.</a:t>
            </a:r>
          </a:p>
          <a:p>
            <a:pPr fontAlgn="auto">
              <a:lnSpc>
                <a:spcPts val="1485"/>
              </a:lnSpc>
              <a:spcBef>
                <a:spcPts val="0"/>
              </a:spcBef>
              <a:spcAft>
                <a:spcPts val="0"/>
              </a:spcAft>
              <a:tabLst>
                <a:tab pos="179705" algn="l"/>
                <a:tab pos="859155" algn="l"/>
              </a:tabLst>
              <a:defRPr/>
            </a:pPr>
            <a:endParaRPr lang="ru-RU" sz="2000" b="1" dirty="0">
              <a:latin typeface="+mn-lt"/>
              <a:ea typeface="Calibri" panose="020F0502020204030204" pitchFamily="34" charset="0"/>
              <a:cs typeface="Times New Roman" panose="02020603050405020304" pitchFamily="18" charset="0"/>
            </a:endParaRPr>
          </a:p>
          <a:p>
            <a:pPr fontAlgn="auto">
              <a:lnSpc>
                <a:spcPts val="1485"/>
              </a:lnSpc>
              <a:spcBef>
                <a:spcPts val="0"/>
              </a:spcBef>
              <a:spcAft>
                <a:spcPts val="0"/>
              </a:spcAft>
              <a:tabLst>
                <a:tab pos="179705" algn="l"/>
                <a:tab pos="859155" algn="l"/>
              </a:tabLst>
              <a:defRPr/>
            </a:pPr>
            <a:endParaRPr lang="ru-RU" sz="2000" b="1" dirty="0">
              <a:latin typeface="+mn-lt"/>
              <a:ea typeface="Calibri" panose="020F0502020204030204" pitchFamily="34" charset="0"/>
              <a:cs typeface="Times New Roman" panose="02020603050405020304" pitchFamily="18" charset="0"/>
            </a:endParaRPr>
          </a:p>
          <a:p>
            <a:pPr fontAlgn="auto">
              <a:lnSpc>
                <a:spcPts val="1485"/>
              </a:lnSpc>
              <a:spcBef>
                <a:spcPts val="0"/>
              </a:spcBef>
              <a:spcAft>
                <a:spcPts val="0"/>
              </a:spcAft>
              <a:tabLst>
                <a:tab pos="179705" algn="l"/>
                <a:tab pos="859155" algn="l"/>
              </a:tabLst>
              <a:defRPr/>
            </a:pPr>
            <a:r>
              <a:rPr lang="ru-RU" sz="2000" b="1" dirty="0">
                <a:latin typeface="+mn-lt"/>
                <a:ea typeface="Calibri" panose="020F0502020204030204" pitchFamily="34" charset="0"/>
                <a:cs typeface="Times New Roman" panose="02020603050405020304" pitchFamily="18" charset="0"/>
              </a:rPr>
              <a:t>* Не пресекайте и по возможности удовлетворяйте любопытство ребенка.</a:t>
            </a:r>
          </a:p>
          <a:p>
            <a:pPr fontAlgn="auto">
              <a:lnSpc>
                <a:spcPts val="1485"/>
              </a:lnSpc>
              <a:spcBef>
                <a:spcPts val="0"/>
              </a:spcBef>
              <a:spcAft>
                <a:spcPts val="0"/>
              </a:spcAft>
              <a:tabLst>
                <a:tab pos="179705" algn="l"/>
                <a:tab pos="859155" algn="l"/>
              </a:tabLst>
              <a:defRPr/>
            </a:pPr>
            <a:endParaRPr lang="ru-RU" sz="2000" b="1" dirty="0">
              <a:latin typeface="+mn-lt"/>
              <a:ea typeface="Calibri" panose="020F0502020204030204" pitchFamily="34" charset="0"/>
              <a:cs typeface="Times New Roman" panose="02020603050405020304" pitchFamily="18" charset="0"/>
            </a:endParaRPr>
          </a:p>
          <a:p>
            <a:pPr marL="228600" fontAlgn="auto">
              <a:lnSpc>
                <a:spcPts val="1485"/>
              </a:lnSpc>
              <a:spcBef>
                <a:spcPts val="0"/>
              </a:spcBef>
              <a:spcAft>
                <a:spcPts val="800"/>
              </a:spcAft>
              <a:tabLst>
                <a:tab pos="179705" algn="l"/>
              </a:tabLst>
              <a:defRPr/>
            </a:pPr>
            <a:r>
              <a:rPr lang="ru-RU" sz="2000" b="1" dirty="0">
                <a:latin typeface="+mn-lt"/>
                <a:ea typeface="Calibri" panose="020F0502020204030204" pitchFamily="34" charset="0"/>
                <a:cs typeface="Times New Roman" panose="02020603050405020304" pitchFamily="18" charset="0"/>
              </a:rPr>
              <a:t>   </a:t>
            </a:r>
          </a:p>
          <a:p>
            <a:pPr fontAlgn="auto">
              <a:lnSpc>
                <a:spcPts val="1485"/>
              </a:lnSpc>
              <a:spcBef>
                <a:spcPts val="0"/>
              </a:spcBef>
              <a:spcAft>
                <a:spcPts val="0"/>
              </a:spcAft>
              <a:tabLst>
                <a:tab pos="179705" algn="l"/>
                <a:tab pos="859155" algn="l"/>
              </a:tabLst>
              <a:defRPr/>
            </a:pPr>
            <a:r>
              <a:rPr lang="ru-RU" sz="2000" b="1" dirty="0">
                <a:latin typeface="+mn-lt"/>
                <a:ea typeface="Calibri" panose="020F0502020204030204" pitchFamily="34" charset="0"/>
                <a:cs typeface="Times New Roman" panose="02020603050405020304" pitchFamily="18" charset="0"/>
              </a:rPr>
              <a:t>* Учите ребенка общаться: знакомиться, мириться, договариваться. Повышайте самооценку ребенка. </a:t>
            </a:r>
          </a:p>
          <a:p>
            <a:pPr fontAlgn="auto">
              <a:lnSpc>
                <a:spcPct val="107000"/>
              </a:lnSpc>
              <a:spcBef>
                <a:spcPts val="0"/>
              </a:spcBef>
              <a:spcAft>
                <a:spcPts val="800"/>
              </a:spcAft>
              <a:defRPr/>
            </a:pPr>
            <a:r>
              <a:rPr lang="ru-RU" sz="2000" b="1" dirty="0">
                <a:latin typeface="+mn-lt"/>
                <a:ea typeface="Calibri" panose="020F0502020204030204" pitchFamily="34" charset="0"/>
                <a:cs typeface="Times New Roman" panose="02020603050405020304" pitchFamily="18" charset="0"/>
              </a:rPr>
              <a:t> </a:t>
            </a:r>
          </a:p>
          <a:p>
            <a:pPr fontAlgn="auto">
              <a:lnSpc>
                <a:spcPts val="1485"/>
              </a:lnSpc>
              <a:spcBef>
                <a:spcPts val="0"/>
              </a:spcBef>
              <a:spcAft>
                <a:spcPts val="0"/>
              </a:spcAft>
              <a:tabLst>
                <a:tab pos="179705" algn="l"/>
                <a:tab pos="859155" algn="l"/>
              </a:tabLst>
              <a:defRPr/>
            </a:pPr>
            <a:r>
              <a:rPr lang="ru-RU" sz="2000" b="1" dirty="0">
                <a:latin typeface="+mn-lt"/>
                <a:ea typeface="Calibri" panose="020F0502020204030204" pitchFamily="34" charset="0"/>
                <a:cs typeface="Times New Roman" panose="02020603050405020304" pitchFamily="18" charset="0"/>
              </a:rPr>
              <a:t>* Обсуждайте игры вместе с ребенком. Отдавайте предпочтение развивающим играм. Крайне важно научить ребенка критически относиться к компьютерным играм.</a:t>
            </a:r>
          </a:p>
          <a:p>
            <a:pPr fontAlgn="auto">
              <a:lnSpc>
                <a:spcPct val="107000"/>
              </a:lnSpc>
              <a:spcBef>
                <a:spcPts val="0"/>
              </a:spcBef>
              <a:spcAft>
                <a:spcPts val="800"/>
              </a:spcAft>
              <a:defRPr/>
            </a:pPr>
            <a:r>
              <a:rPr lang="ru-RU" sz="2000" b="1" dirty="0">
                <a:latin typeface="+mn-lt"/>
                <a:ea typeface="Calibri" panose="020F0502020204030204" pitchFamily="34" charset="0"/>
                <a:cs typeface="Times New Roman" panose="02020603050405020304" pitchFamily="18" charset="0"/>
              </a:rPr>
              <a:t> </a:t>
            </a:r>
          </a:p>
          <a:p>
            <a:pPr fontAlgn="auto">
              <a:lnSpc>
                <a:spcPct val="107000"/>
              </a:lnSpc>
              <a:spcBef>
                <a:spcPts val="0"/>
              </a:spcBef>
              <a:spcAft>
                <a:spcPts val="0"/>
              </a:spcAft>
              <a:tabLst>
                <a:tab pos="859155" algn="l"/>
              </a:tabLst>
              <a:defRPr/>
            </a:pPr>
            <a:r>
              <a:rPr lang="ru-RU" sz="2000" b="1" dirty="0">
                <a:latin typeface="+mn-lt"/>
                <a:ea typeface="Calibri" panose="020F0502020204030204" pitchFamily="34" charset="0"/>
                <a:cs typeface="Times New Roman" panose="02020603050405020304" pitchFamily="18" charset="0"/>
              </a:rPr>
              <a:t>* В случаях, если родители самостоятельно не могут справиться с проблемой, обращаться к психологам, в специализированные центры.</a:t>
            </a:r>
          </a:p>
          <a:p>
            <a:pPr fontAlgn="auto">
              <a:lnSpc>
                <a:spcPct val="107000"/>
              </a:lnSpc>
              <a:spcBef>
                <a:spcPts val="0"/>
              </a:spcBef>
              <a:spcAft>
                <a:spcPts val="800"/>
              </a:spcAft>
              <a:defRPr/>
            </a:pPr>
            <a:r>
              <a:rPr lang="ru-RU" sz="2000" b="1" dirty="0">
                <a:latin typeface="+mn-lt"/>
                <a:ea typeface="Calibri" panose="020F0502020204030204" pitchFamily="34" charset="0"/>
                <a:cs typeface="Times New Roman" panose="02020603050405020304" pitchFamily="18" charset="0"/>
              </a:rPr>
              <a:t> </a:t>
            </a:r>
          </a:p>
          <a:p>
            <a:pPr fontAlgn="auto">
              <a:lnSpc>
                <a:spcPct val="107000"/>
              </a:lnSpc>
              <a:spcBef>
                <a:spcPts val="0"/>
              </a:spcBef>
              <a:spcAft>
                <a:spcPts val="800"/>
              </a:spcAft>
              <a:defRPr/>
            </a:pPr>
            <a:endParaRPr lang="ru-RU" sz="2000" b="1" dirty="0">
              <a:latin typeface="+mn-lt"/>
              <a:ea typeface="Calibri" panose="020F0502020204030204" pitchFamily="34" charset="0"/>
              <a:cs typeface="Times New Roman" panose="02020603050405020304" pitchFamily="18" charset="0"/>
            </a:endParaRPr>
          </a:p>
        </p:txBody>
      </p:sp>
      <p:sp>
        <p:nvSpPr>
          <p:cNvPr id="3" name="Прямоугольник 2"/>
          <p:cNvSpPr/>
          <p:nvPr/>
        </p:nvSpPr>
        <p:spPr>
          <a:xfrm>
            <a:off x="-353568" y="6110991"/>
            <a:ext cx="12545568" cy="496674"/>
          </a:xfrm>
          <a:prstGeom prst="rect">
            <a:avLst/>
          </a:prstGeom>
        </p:spPr>
        <p:txBody>
          <a:bodyPr>
            <a:spAutoFit/>
          </a:bodyPr>
          <a:lstStyle/>
          <a:p>
            <a:pPr algn="ctr" fontAlgn="auto">
              <a:lnSpc>
                <a:spcPts val="1485"/>
              </a:lnSpc>
              <a:spcBef>
                <a:spcPts val="0"/>
              </a:spcBef>
              <a:spcAft>
                <a:spcPts val="800"/>
              </a:spcAft>
              <a:defRPr/>
            </a:pPr>
            <a:r>
              <a:rPr lang="ru-RU"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mn-lt"/>
                <a:ea typeface="Calibri" panose="020F0502020204030204" pitchFamily="34" charset="0"/>
                <a:cs typeface="Times New Roman" panose="02020603050405020304" pitchFamily="18" charset="0"/>
              </a:rPr>
              <a:t>Больше общайтесь с вашим ребенком, обсуждайте свои и его чувства – основной причиной возникновения компьютерной зависимости у детей психологи считают недостаток общения.</a:t>
            </a:r>
          </a:p>
        </p:txBody>
      </p:sp>
      <p:pic>
        <p:nvPicPr>
          <p:cNvPr id="4" name="Рисунок 3"/>
          <p:cNvPicPr>
            <a:picLocks noChangeAspect="1"/>
          </p:cNvPicPr>
          <p:nvPr/>
        </p:nvPicPr>
        <p:blipFill>
          <a:blip r:embed="rId2" cstate="print">
            <a:extLst>
              <a:ext uri="{28A0092B-C50C-407E-A947-70E740481C1C}"/>
            </a:extLst>
          </a:blip>
          <a:stretch>
            <a:fillRect/>
          </a:stretch>
        </p:blipFill>
        <p:spPr>
          <a:xfrm>
            <a:off x="195072" y="557421"/>
            <a:ext cx="5450797" cy="5067221"/>
          </a:xfrm>
          <a:prstGeom prst="rect">
            <a:avLst/>
          </a:prstGeom>
          <a:ln>
            <a:noFill/>
          </a:ln>
          <a:effectLst>
            <a:softEdge rad="112500"/>
          </a:effectLst>
        </p:spPr>
      </p:pic>
      <p:pic>
        <p:nvPicPr>
          <p:cNvPr id="44036" name="Picture 2" descr="D:\&amp;Scy;&amp;iecy;&amp;mcy;&amp;iecy;&amp;jcy;&amp;ncy;&amp;acy;&amp;yacy;\&amp;Icy;&amp;rcy;&amp;icy;&amp;ncy;&amp;acy;\&amp;Acy;&amp;ncy;&amp;icy;&amp;mcy;&amp;acy;&amp;shcy;&amp;kcy;&amp;icy;\27.gif"/>
          <p:cNvPicPr>
            <a:picLocks noChangeAspect="1" noChangeArrowheads="1" noCrop="1"/>
          </p:cNvPicPr>
          <p:nvPr/>
        </p:nvPicPr>
        <p:blipFill>
          <a:blip r:embed="rId3" cstate="print"/>
          <a:srcRect/>
          <a:stretch>
            <a:fillRect/>
          </a:stretch>
        </p:blipFill>
        <p:spPr bwMode="auto">
          <a:xfrm>
            <a:off x="4852988" y="4860925"/>
            <a:ext cx="1365250" cy="1249363"/>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7650" y="519113"/>
            <a:ext cx="11372850" cy="4800600"/>
          </a:xfrm>
          <a:prstGeom prst="rect">
            <a:avLst/>
          </a:prstGeom>
        </p:spPr>
        <p:txBody>
          <a:bodyPr>
            <a:spAutoFit/>
          </a:bodyPr>
          <a:lstStyle/>
          <a:p>
            <a:pPr algn="just" fontAlgn="auto">
              <a:lnSpc>
                <a:spcPct val="107000"/>
              </a:lnSpc>
              <a:spcBef>
                <a:spcPts val="0"/>
              </a:spcBef>
              <a:spcAft>
                <a:spcPts val="800"/>
              </a:spcAft>
              <a:tabLst>
                <a:tab pos="381000" algn="l"/>
              </a:tabLst>
              <a:defRPr/>
            </a:pPr>
            <a:r>
              <a:rPr lang="ru-RU" sz="2400" dirty="0">
                <a:latin typeface="+mn-lt"/>
                <a:ea typeface="Calibri" panose="020F0502020204030204" pitchFamily="34" charset="0"/>
                <a:cs typeface="Times New Roman" panose="02020603050405020304" pitchFamily="18" charset="0"/>
              </a:rPr>
              <a:t>                                                                           </a:t>
            </a:r>
            <a:r>
              <a:rPr lang="ru-RU" sz="2400" b="1" dirty="0">
                <a:latin typeface="+mn-lt"/>
                <a:ea typeface="Calibri" panose="020F0502020204030204" pitchFamily="34" charset="0"/>
                <a:cs typeface="Times New Roman" panose="02020603050405020304" pitchFamily="18" charset="0"/>
              </a:rPr>
              <a:t>Список литературы</a:t>
            </a:r>
          </a:p>
          <a:p>
            <a:pPr algn="just" fontAlgn="auto">
              <a:lnSpc>
                <a:spcPct val="107000"/>
              </a:lnSpc>
              <a:spcBef>
                <a:spcPts val="0"/>
              </a:spcBef>
              <a:spcAft>
                <a:spcPts val="800"/>
              </a:spcAft>
              <a:tabLst>
                <a:tab pos="381000" algn="l"/>
              </a:tabLst>
              <a:defRPr/>
            </a:pPr>
            <a:r>
              <a:rPr lang="ru-RU" dirty="0">
                <a:latin typeface="Calibri" panose="020F0502020204030204" pitchFamily="34" charset="0"/>
                <a:ea typeface="Calibri" panose="020F0502020204030204" pitchFamily="34" charset="0"/>
                <a:cs typeface="Times New Roman" panose="02020603050405020304" pitchFamily="18" charset="0"/>
              </a:rPr>
              <a:t>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fontAlgn="auto">
              <a:lnSpc>
                <a:spcPct val="107000"/>
              </a:lnSpc>
              <a:spcBef>
                <a:spcPts val="0"/>
              </a:spcBef>
              <a:spcAft>
                <a:spcPts val="0"/>
              </a:spcAft>
              <a:buFont typeface="+mj-lt"/>
              <a:buAutoNum type="arabicPeriod"/>
              <a:tabLst>
                <a:tab pos="228600" algn="l"/>
                <a:tab pos="571500" algn="l"/>
                <a:tab pos="800100" algn="l"/>
              </a:tabLst>
              <a:defRPr/>
            </a:pPr>
            <a:r>
              <a:rPr lang="ru-RU" sz="2000" dirty="0">
                <a:latin typeface="+mn-lt"/>
                <a:ea typeface="Calibri" panose="020F0502020204030204" pitchFamily="34" charset="0"/>
                <a:cs typeface="Times New Roman" panose="02020603050405020304" pitchFamily="18" charset="0"/>
              </a:rPr>
              <a:t>Леонова, Л.А., Как подготовить ребенка к общению с компьютером / Л.А. Леонова,  </a:t>
            </a:r>
            <a:r>
              <a:rPr lang="ru-RU" sz="2000" dirty="0" err="1">
                <a:latin typeface="+mn-lt"/>
                <a:ea typeface="Calibri" panose="020F0502020204030204" pitchFamily="34" charset="0"/>
                <a:cs typeface="Times New Roman" panose="02020603050405020304" pitchFamily="18" charset="0"/>
              </a:rPr>
              <a:t>Л.В.Макарова</a:t>
            </a:r>
            <a:r>
              <a:rPr lang="ru-RU" sz="2000" dirty="0">
                <a:latin typeface="+mn-lt"/>
                <a:ea typeface="Calibri" panose="020F0502020204030204" pitchFamily="34" charset="0"/>
                <a:cs typeface="Times New Roman" panose="02020603050405020304" pitchFamily="18" charset="0"/>
              </a:rPr>
              <a:t>. - М., 2004. – 16 с.</a:t>
            </a:r>
          </a:p>
          <a:p>
            <a:pPr marL="342900" indent="-342900" algn="just" fontAlgn="auto">
              <a:lnSpc>
                <a:spcPct val="107000"/>
              </a:lnSpc>
              <a:spcBef>
                <a:spcPts val="0"/>
              </a:spcBef>
              <a:spcAft>
                <a:spcPts val="0"/>
              </a:spcAft>
              <a:buFont typeface="+mj-lt"/>
              <a:buAutoNum type="arabicPeriod"/>
              <a:tabLst>
                <a:tab pos="228600" algn="l"/>
                <a:tab pos="571500" algn="l"/>
                <a:tab pos="800100" algn="l"/>
              </a:tabLst>
              <a:defRPr/>
            </a:pPr>
            <a:r>
              <a:rPr lang="ru-RU" sz="2000" dirty="0">
                <a:latin typeface="+mn-lt"/>
                <a:ea typeface="Calibri" panose="020F0502020204030204" pitchFamily="34" charset="0"/>
                <a:cs typeface="Times New Roman" panose="02020603050405020304" pitchFamily="18" charset="0"/>
              </a:rPr>
              <a:t>Королевская, Т.К. Компьютерные интерактивные технологии и устная речь как средство коммуникации: достижения и поиски / Т.К. Королевская //Дефектология. - 1998. - № 1. – С.47-55.</a:t>
            </a:r>
          </a:p>
          <a:p>
            <a:pPr marL="342900" indent="-342900" algn="just" fontAlgn="auto">
              <a:lnSpc>
                <a:spcPct val="107000"/>
              </a:lnSpc>
              <a:spcBef>
                <a:spcPts val="0"/>
              </a:spcBef>
              <a:spcAft>
                <a:spcPts val="0"/>
              </a:spcAft>
              <a:buFont typeface="+mj-lt"/>
              <a:buAutoNum type="arabicPeriod"/>
              <a:tabLst>
                <a:tab pos="228600" algn="l"/>
                <a:tab pos="571500" algn="l"/>
                <a:tab pos="800100" algn="l"/>
              </a:tabLst>
              <a:defRPr/>
            </a:pPr>
            <a:r>
              <a:rPr lang="ru-RU" sz="2000" dirty="0">
                <a:latin typeface="+mn-lt"/>
                <a:ea typeface="Calibri" panose="020F0502020204030204" pitchFamily="34" charset="0"/>
                <a:cs typeface="Times New Roman" panose="02020603050405020304" pitchFamily="18" charset="0"/>
              </a:rPr>
              <a:t>Никитина, М.В. Ребенок за компьютером / М.В. Никитина. - М., </a:t>
            </a:r>
            <a:r>
              <a:rPr lang="ru-RU" sz="2000" dirty="0" err="1">
                <a:latin typeface="+mn-lt"/>
                <a:ea typeface="Calibri" panose="020F0502020204030204" pitchFamily="34" charset="0"/>
                <a:cs typeface="Times New Roman" panose="02020603050405020304" pitchFamily="18" charset="0"/>
              </a:rPr>
              <a:t>Эксмо</a:t>
            </a:r>
            <a:r>
              <a:rPr lang="ru-RU" sz="2000" dirty="0">
                <a:latin typeface="+mn-lt"/>
                <a:ea typeface="Calibri" panose="020F0502020204030204" pitchFamily="34" charset="0"/>
                <a:cs typeface="Times New Roman" panose="02020603050405020304" pitchFamily="18" charset="0"/>
              </a:rPr>
              <a:t>, 2006. – 288 с.</a:t>
            </a:r>
          </a:p>
          <a:p>
            <a:pPr marL="342900" indent="-342900" algn="just" fontAlgn="auto">
              <a:lnSpc>
                <a:spcPct val="107000"/>
              </a:lnSpc>
              <a:spcBef>
                <a:spcPts val="0"/>
              </a:spcBef>
              <a:spcAft>
                <a:spcPts val="0"/>
              </a:spcAft>
              <a:buFont typeface="+mj-lt"/>
              <a:buAutoNum type="arabicPeriod"/>
              <a:tabLst>
                <a:tab pos="228600" algn="l"/>
                <a:tab pos="571500" algn="l"/>
                <a:tab pos="800100" algn="l"/>
              </a:tabLst>
              <a:defRPr/>
            </a:pPr>
            <a:r>
              <a:rPr lang="ru-RU" sz="2000" dirty="0">
                <a:latin typeface="+mn-lt"/>
                <a:ea typeface="Calibri" panose="020F0502020204030204" pitchFamily="34" charset="0"/>
                <a:cs typeface="Times New Roman" panose="02020603050405020304" pitchFamily="18" charset="0"/>
              </a:rPr>
              <a:t>Жукова, Н.С., Е.М. </a:t>
            </a:r>
            <a:r>
              <a:rPr lang="ru-RU" sz="2000" dirty="0" err="1">
                <a:latin typeface="+mn-lt"/>
                <a:ea typeface="Calibri" panose="020F0502020204030204" pitchFamily="34" charset="0"/>
                <a:cs typeface="Times New Roman" panose="02020603050405020304" pitchFamily="18" charset="0"/>
              </a:rPr>
              <a:t>Мастюкова</a:t>
            </a:r>
            <a:r>
              <a:rPr lang="ru-RU" sz="2000" dirty="0">
                <a:latin typeface="+mn-lt"/>
                <a:ea typeface="Calibri" panose="020F0502020204030204" pitchFamily="34" charset="0"/>
                <a:cs typeface="Times New Roman" panose="02020603050405020304" pitchFamily="18" charset="0"/>
              </a:rPr>
              <a:t>, Т.Б. </a:t>
            </a:r>
            <a:r>
              <a:rPr lang="ru-RU" sz="2000" dirty="0" err="1">
                <a:latin typeface="+mn-lt"/>
                <a:ea typeface="Calibri" panose="020F0502020204030204" pitchFamily="34" charset="0"/>
                <a:cs typeface="Times New Roman" panose="02020603050405020304" pitchFamily="18" charset="0"/>
              </a:rPr>
              <a:t>Филичева,Преодоление</a:t>
            </a:r>
            <a:r>
              <a:rPr lang="ru-RU" sz="2000" dirty="0">
                <a:latin typeface="+mn-lt"/>
                <a:ea typeface="Calibri" panose="020F0502020204030204" pitchFamily="34" charset="0"/>
                <a:cs typeface="Times New Roman" panose="02020603050405020304" pitchFamily="18" charset="0"/>
              </a:rPr>
              <a:t> общего недоразвития речи у дошкольников / Н.С. Жукова, Е.М. </a:t>
            </a:r>
            <a:r>
              <a:rPr lang="ru-RU" sz="2000" dirty="0" err="1">
                <a:latin typeface="+mn-lt"/>
                <a:ea typeface="Calibri" panose="020F0502020204030204" pitchFamily="34" charset="0"/>
                <a:cs typeface="Times New Roman" panose="02020603050405020304" pitchFamily="18" charset="0"/>
              </a:rPr>
              <a:t>Мастюкова</a:t>
            </a:r>
            <a:r>
              <a:rPr lang="ru-RU" sz="2000" dirty="0">
                <a:latin typeface="+mn-lt"/>
                <a:ea typeface="Calibri" panose="020F0502020204030204" pitchFamily="34" charset="0"/>
                <a:cs typeface="Times New Roman" panose="02020603050405020304" pitchFamily="18" charset="0"/>
              </a:rPr>
              <a:t>, Т.Б. Филичева. - М., 1990. – 288 с.</a:t>
            </a:r>
          </a:p>
          <a:p>
            <a:pPr marL="342900" indent="-342900" algn="just" fontAlgn="auto">
              <a:lnSpc>
                <a:spcPct val="107000"/>
              </a:lnSpc>
              <a:spcBef>
                <a:spcPts val="0"/>
              </a:spcBef>
              <a:spcAft>
                <a:spcPts val="0"/>
              </a:spcAft>
              <a:buFont typeface="+mj-lt"/>
              <a:buAutoNum type="arabicPeriod"/>
              <a:tabLst>
                <a:tab pos="228600" algn="l"/>
                <a:tab pos="571500" algn="l"/>
                <a:tab pos="800100" algn="l"/>
              </a:tabLst>
              <a:defRPr/>
            </a:pPr>
            <a:r>
              <a:rPr lang="ru-RU" sz="2000" dirty="0">
                <a:latin typeface="+mn-lt"/>
                <a:ea typeface="Calibri" panose="020F0502020204030204" pitchFamily="34" charset="0"/>
                <a:cs typeface="Times New Roman" panose="02020603050405020304" pitchFamily="18" charset="0"/>
              </a:rPr>
              <a:t>Сафонова, О.В. О проблеме активности речевой деятельности старших дошкольников с ОНР / О.В. Сафонова // Логопед в детском саду, - 2006. - №4. – С.45.</a:t>
            </a:r>
          </a:p>
          <a:p>
            <a:pPr fontAlgn="auto">
              <a:lnSpc>
                <a:spcPct val="107000"/>
              </a:lnSpc>
              <a:spcBef>
                <a:spcPts val="0"/>
              </a:spcBef>
              <a:spcAft>
                <a:spcPts val="800"/>
              </a:spcAft>
              <a:defRPr/>
            </a:pPr>
            <a:r>
              <a:rPr lang="ru-RU" sz="2000" dirty="0">
                <a:latin typeface="+mn-lt"/>
                <a:ea typeface="Times New Roman" panose="02020603050405020304" pitchFamily="18" charset="0"/>
                <a:cs typeface="Times New Roman" panose="02020603050405020304" pitchFamily="18" charset="0"/>
              </a:rPr>
              <a:t> </a:t>
            </a:r>
            <a:endParaRPr lang="ru-RU" sz="2000" dirty="0">
              <a:latin typeface="+mn-lt"/>
              <a:ea typeface="Calibri" panose="020F0502020204030204" pitchFamily="34" charset="0"/>
              <a:cs typeface="Times New Roman" panose="02020603050405020304" pitchFamily="18" charset="0"/>
            </a:endParaRPr>
          </a:p>
          <a:p>
            <a:pPr algn="just" fontAlgn="auto">
              <a:lnSpc>
                <a:spcPct val="150000"/>
              </a:lnSpc>
              <a:spcBef>
                <a:spcPts val="0"/>
              </a:spcBef>
              <a:spcAft>
                <a:spcPts val="0"/>
              </a:spcAft>
              <a:defRPr/>
            </a:pPr>
            <a:r>
              <a:rPr lang="ru-RU" dirty="0">
                <a:latin typeface="Times New Roman" panose="02020603050405020304" pitchFamily="18" charset="0"/>
                <a:ea typeface="Times New Roman" panose="02020603050405020304" pitchFamily="18" charset="0"/>
                <a:cs typeface="+mn-cs"/>
              </a:rPr>
              <a:t> </a:t>
            </a:r>
            <a:endParaRPr lang="ru-RU" sz="1600" dirty="0">
              <a:latin typeface="Times New Roman" panose="02020603050405020304" pitchFamily="18" charset="0"/>
              <a:ea typeface="Times New Roman" panose="02020603050405020304" pitchFamily="18" charset="0"/>
              <a:cs typeface="+mn-cs"/>
            </a:endParaRPr>
          </a:p>
        </p:txBody>
      </p:sp>
      <p:pic>
        <p:nvPicPr>
          <p:cNvPr id="45058" name="Picture 6" descr="http://img10.proshkolu.ru/content/media/pic/std/4000000/3095000/3094721-9f24389bfab10707.gif"/>
          <p:cNvPicPr>
            <a:picLocks noChangeAspect="1" noChangeArrowheads="1" noCrop="1"/>
          </p:cNvPicPr>
          <p:nvPr/>
        </p:nvPicPr>
        <p:blipFill>
          <a:blip r:embed="rId2" cstate="print"/>
          <a:srcRect/>
          <a:stretch>
            <a:fillRect/>
          </a:stretch>
        </p:blipFill>
        <p:spPr bwMode="auto">
          <a:xfrm>
            <a:off x="8632825" y="3652838"/>
            <a:ext cx="3333750" cy="333375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95375" y="1354002"/>
            <a:ext cx="10401300" cy="3293209"/>
          </a:xfrm>
          <a:prstGeom prst="rect">
            <a:avLst/>
          </a:prstGeom>
        </p:spPr>
        <p:txBody>
          <a:bodyPr>
            <a:spAutoFit/>
          </a:bodyPr>
          <a:lstStyle/>
          <a:p>
            <a:pPr fontAlgn="auto">
              <a:spcBef>
                <a:spcPts val="0"/>
              </a:spcBef>
              <a:spcAft>
                <a:spcPts val="0"/>
              </a:spcAft>
              <a:defRPr/>
            </a:pPr>
            <a:r>
              <a:rPr lang="ru-RU"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mn-lt"/>
                <a:cs typeface="+mn-cs"/>
              </a:rPr>
              <a:t>Цель консультации:</a:t>
            </a:r>
          </a:p>
          <a:p>
            <a:pPr fontAlgn="auto">
              <a:spcBef>
                <a:spcPts val="0"/>
              </a:spcBef>
              <a:spcAft>
                <a:spcPts val="0"/>
              </a:spcAft>
              <a:defRPr/>
            </a:pPr>
            <a:endParaRPr lang="ru-RU" sz="2000" dirty="0">
              <a:latin typeface="+mn-lt"/>
              <a:cs typeface="+mn-cs"/>
            </a:endParaRPr>
          </a:p>
          <a:p>
            <a:pPr marL="342900" indent="-342900" fontAlgn="auto">
              <a:spcBef>
                <a:spcPts val="0"/>
              </a:spcBef>
              <a:spcAft>
                <a:spcPts val="0"/>
              </a:spcAft>
              <a:buFont typeface="Wingdings" panose="05000000000000000000" pitchFamily="2" charset="2"/>
              <a:buChar char="q"/>
              <a:defRPr/>
            </a:pPr>
            <a:r>
              <a:rPr lang="ru-RU" sz="2000" dirty="0">
                <a:latin typeface="+mn-lt"/>
                <a:cs typeface="+mn-cs"/>
              </a:rPr>
              <a:t>Расширить информационное поле родителей о пользе и вреде занятий детей за компьютером</a:t>
            </a:r>
          </a:p>
          <a:p>
            <a:pPr marL="342900" indent="-342900" fontAlgn="auto">
              <a:spcBef>
                <a:spcPts val="0"/>
              </a:spcBef>
              <a:spcAft>
                <a:spcPts val="0"/>
              </a:spcAft>
              <a:buFont typeface="Wingdings" panose="05000000000000000000" pitchFamily="2" charset="2"/>
              <a:buChar char="q"/>
              <a:defRPr/>
            </a:pPr>
            <a:r>
              <a:rPr lang="ru-RU" sz="2000" dirty="0">
                <a:latin typeface="+mn-lt"/>
                <a:cs typeface="+mn-cs"/>
              </a:rPr>
              <a:t>Познакомить родителей с развивающими функциями персонального компьютера для дошкольников, с влиянием компьютера на здоровье детей</a:t>
            </a:r>
          </a:p>
          <a:p>
            <a:pPr marL="342900" indent="-342900" fontAlgn="auto">
              <a:spcBef>
                <a:spcPts val="0"/>
              </a:spcBef>
              <a:spcAft>
                <a:spcPts val="0"/>
              </a:spcAft>
              <a:buFont typeface="Wingdings" panose="05000000000000000000" pitchFamily="2" charset="2"/>
              <a:buChar char="q"/>
              <a:defRPr/>
            </a:pPr>
            <a:r>
              <a:rPr lang="ru-RU" sz="2000" dirty="0">
                <a:latin typeface="+mn-lt"/>
                <a:cs typeface="+mn-cs"/>
              </a:rPr>
              <a:t>Помочь родителям осознать необходимость бесед с ребенком об опасном влиянии компьютера</a:t>
            </a:r>
          </a:p>
          <a:p>
            <a:pPr marL="342900" indent="-342900" fontAlgn="auto">
              <a:spcBef>
                <a:spcPts val="0"/>
              </a:spcBef>
              <a:spcAft>
                <a:spcPts val="0"/>
              </a:spcAft>
              <a:buFont typeface="Wingdings" panose="05000000000000000000" pitchFamily="2" charset="2"/>
              <a:buChar char="q"/>
              <a:defRPr/>
            </a:pPr>
            <a:r>
              <a:rPr lang="ru-RU" sz="2000" dirty="0">
                <a:latin typeface="+mn-lt"/>
                <a:cs typeface="+mn-cs"/>
              </a:rPr>
              <a:t> Дать практические рекомендации по организации рабочего места ребёнка, осваивающего компьютер</a:t>
            </a:r>
          </a:p>
        </p:txBody>
      </p:sp>
      <p:pic>
        <p:nvPicPr>
          <p:cNvPr id="21506" name="Picture 4" descr="http://s2.rimg.info/ac77cd90282a2e8ccd8fe03af91acdc9.gif"/>
          <p:cNvPicPr>
            <a:picLocks noChangeAspect="1" noChangeArrowheads="1" noCrop="1"/>
          </p:cNvPicPr>
          <p:nvPr/>
        </p:nvPicPr>
        <p:blipFill>
          <a:blip r:embed="rId2" cstate="print"/>
          <a:srcRect/>
          <a:stretch>
            <a:fillRect/>
          </a:stretch>
        </p:blipFill>
        <p:spPr bwMode="auto">
          <a:xfrm>
            <a:off x="8385175" y="4938713"/>
            <a:ext cx="2857500" cy="161925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26664" y="1548384"/>
            <a:ext cx="7239000" cy="3354765"/>
          </a:xfrm>
          <a:prstGeom prst="rect">
            <a:avLst/>
          </a:prstGeom>
        </p:spPr>
        <p:txBody>
          <a:bodyPr>
            <a:spAutoFit/>
          </a:bodyPr>
          <a:lstStyle/>
          <a:p>
            <a:pPr fontAlgn="auto">
              <a:spcBef>
                <a:spcPts val="0"/>
              </a:spcBef>
              <a:spcAft>
                <a:spcPts val="0"/>
              </a:spcAft>
              <a:defRPr/>
            </a:pPr>
            <a:r>
              <a:rPr lang="ru-RU"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mn-lt"/>
                <a:cs typeface="+mn-cs"/>
              </a:rPr>
              <a:t>Задачи:</a:t>
            </a:r>
            <a:r>
              <a:rPr lang="ru-RU" sz="3200" dirty="0">
                <a:latin typeface="+mn-lt"/>
                <a:cs typeface="+mn-cs"/>
              </a:rPr>
              <a:t> </a:t>
            </a:r>
          </a:p>
          <a:p>
            <a:pPr fontAlgn="auto">
              <a:spcBef>
                <a:spcPts val="0"/>
              </a:spcBef>
              <a:spcAft>
                <a:spcPts val="0"/>
              </a:spcAft>
              <a:defRPr/>
            </a:pPr>
            <a:endParaRPr lang="ru-RU" sz="2000" dirty="0">
              <a:latin typeface="+mn-lt"/>
              <a:cs typeface="+mn-cs"/>
            </a:endParaRPr>
          </a:p>
          <a:p>
            <a:pPr marL="342900" indent="-342900" fontAlgn="auto">
              <a:spcBef>
                <a:spcPts val="0"/>
              </a:spcBef>
              <a:spcAft>
                <a:spcPts val="0"/>
              </a:spcAft>
              <a:buFont typeface="Wingdings" panose="05000000000000000000" pitchFamily="2" charset="2"/>
              <a:buChar char="q"/>
              <a:defRPr/>
            </a:pPr>
            <a:r>
              <a:rPr lang="ru-RU" sz="2000" dirty="0">
                <a:latin typeface="+mn-lt"/>
                <a:cs typeface="+mn-cs"/>
              </a:rPr>
              <a:t>Довести до сведения родителей правила, при которых использование сети Интернет становится безопасным</a:t>
            </a:r>
          </a:p>
          <a:p>
            <a:pPr marL="342900" indent="-342900" fontAlgn="auto">
              <a:spcBef>
                <a:spcPts val="0"/>
              </a:spcBef>
              <a:spcAft>
                <a:spcPts val="0"/>
              </a:spcAft>
              <a:buFont typeface="Wingdings" panose="05000000000000000000" pitchFamily="2" charset="2"/>
              <a:buChar char="q"/>
              <a:defRPr/>
            </a:pPr>
            <a:endParaRPr lang="ru-RU" sz="2000" dirty="0">
              <a:latin typeface="+mn-lt"/>
              <a:cs typeface="+mn-cs"/>
            </a:endParaRPr>
          </a:p>
          <a:p>
            <a:pPr marL="342900" indent="-342900" fontAlgn="auto">
              <a:spcBef>
                <a:spcPts val="0"/>
              </a:spcBef>
              <a:spcAft>
                <a:spcPts val="0"/>
              </a:spcAft>
              <a:buFont typeface="Wingdings" panose="05000000000000000000" pitchFamily="2" charset="2"/>
              <a:buChar char="q"/>
              <a:defRPr/>
            </a:pPr>
            <a:r>
              <a:rPr lang="ru-RU" sz="2000" dirty="0">
                <a:latin typeface="+mn-lt"/>
                <a:cs typeface="+mn-cs"/>
              </a:rPr>
              <a:t>Привлекать родителей к защите ребёнка от агрессии внешней среды</a:t>
            </a:r>
          </a:p>
          <a:p>
            <a:pPr marL="342900" indent="-342900" fontAlgn="auto">
              <a:spcBef>
                <a:spcPts val="0"/>
              </a:spcBef>
              <a:spcAft>
                <a:spcPts val="0"/>
              </a:spcAft>
              <a:buFont typeface="Wingdings" panose="05000000000000000000" pitchFamily="2" charset="2"/>
              <a:buChar char="q"/>
              <a:defRPr/>
            </a:pPr>
            <a:endParaRPr lang="ru-RU" sz="2000" dirty="0">
              <a:latin typeface="+mn-lt"/>
              <a:cs typeface="+mn-cs"/>
            </a:endParaRPr>
          </a:p>
          <a:p>
            <a:pPr marL="342900" indent="-342900" fontAlgn="auto">
              <a:spcBef>
                <a:spcPts val="0"/>
              </a:spcBef>
              <a:spcAft>
                <a:spcPts val="0"/>
              </a:spcAft>
              <a:buFont typeface="Wingdings" panose="05000000000000000000" pitchFamily="2" charset="2"/>
              <a:buChar char="q"/>
              <a:defRPr/>
            </a:pPr>
            <a:r>
              <a:rPr lang="ru-RU" sz="2000" dirty="0">
                <a:latin typeface="+mn-lt"/>
                <a:cs typeface="+mn-cs"/>
              </a:rPr>
              <a:t>Воспитывать культуру общения в сети Интернет</a:t>
            </a:r>
          </a:p>
          <a:p>
            <a:pPr fontAlgn="auto">
              <a:spcBef>
                <a:spcPts val="0"/>
              </a:spcBef>
              <a:spcAft>
                <a:spcPts val="0"/>
              </a:spcAft>
              <a:defRPr/>
            </a:pPr>
            <a:r>
              <a:rPr lang="ru-RU" sz="2000" dirty="0">
                <a:latin typeface="+mn-lt"/>
                <a:cs typeface="+mn-cs"/>
              </a:rPr>
              <a:t> </a:t>
            </a:r>
          </a:p>
        </p:txBody>
      </p:sp>
      <p:pic>
        <p:nvPicPr>
          <p:cNvPr id="8" name="Picture 2" descr="http://player.myshared.ru/394430/data/images/img16.jpg"/>
          <p:cNvPicPr>
            <a:picLocks noChangeAspect="1" noChangeArrowheads="1"/>
          </p:cNvPicPr>
          <p:nvPr/>
        </p:nvPicPr>
        <p:blipFill>
          <a:blip r:embed="rId2" cstate="print">
            <a:extLst>
              <a:ext uri="{28A0092B-C50C-407E-A947-70E740481C1C}"/>
            </a:extLst>
          </a:blip>
          <a:srcRect/>
          <a:stretch>
            <a:fillRect/>
          </a:stretch>
        </p:blipFill>
        <p:spPr bwMode="auto">
          <a:xfrm>
            <a:off x="382371" y="317599"/>
            <a:ext cx="2644293" cy="1413665"/>
          </a:xfrm>
          <a:prstGeom prst="rect">
            <a:avLst/>
          </a:prstGeom>
          <a:ln>
            <a:noFill/>
          </a:ln>
          <a:effectLst>
            <a:softEdge rad="112500"/>
          </a:effectLst>
          <a:extLst>
            <a:ext uri="{909E8E84-426E-40DD-AFC4-6F175D3DCCD1}"/>
          </a:extLst>
        </p:spPr>
      </p:pic>
      <p:pic>
        <p:nvPicPr>
          <p:cNvPr id="2054" name="Picture 6" descr="http://animacii.ucoz.ru/_ph/128/2/627811192.gif"/>
          <p:cNvPicPr>
            <a:picLocks noChangeAspect="1" noChangeArrowheads="1" noCrop="1"/>
          </p:cNvPicPr>
          <p:nvPr/>
        </p:nvPicPr>
        <p:blipFill>
          <a:blip r:embed="rId3" cstate="print">
            <a:extLst>
              <a:ext uri="{28A0092B-C50C-407E-A947-70E740481C1C}"/>
            </a:extLst>
          </a:blip>
          <a:srcRect/>
          <a:stretch>
            <a:fillRect/>
          </a:stretch>
        </p:blipFill>
        <p:spPr bwMode="auto">
          <a:xfrm>
            <a:off x="10265664" y="3608833"/>
            <a:ext cx="1292352" cy="2836118"/>
          </a:xfrm>
          <a:prstGeom prst="rect">
            <a:avLst/>
          </a:prstGeom>
          <a:ln>
            <a:noFill/>
          </a:ln>
          <a:effectLst>
            <a:softEdge rad="112500"/>
          </a:effectLst>
          <a:extLst>
            <a:ext uri="{909E8E84-426E-40DD-AFC4-6F175D3DCCD1}"/>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54"/>
                                        </p:tgtEl>
                                        <p:attrNameLst>
                                          <p:attrName>style.visibility</p:attrName>
                                        </p:attrNameLst>
                                      </p:cBhvr>
                                      <p:to>
                                        <p:strVal val="visible"/>
                                      </p:to>
                                    </p:set>
                                    <p:animEffect transition="in" filter="fade">
                                      <p:cBhvr>
                                        <p:cTn id="11" dur="1000"/>
                                        <p:tgtEl>
                                          <p:spTgt spid="2054"/>
                                        </p:tgtEl>
                                      </p:cBhvr>
                                    </p:animEffect>
                                    <p:anim calcmode="lin" valueType="num">
                                      <p:cBhvr>
                                        <p:cTn id="12" dur="1000" fill="hold"/>
                                        <p:tgtEl>
                                          <p:spTgt spid="2054"/>
                                        </p:tgtEl>
                                        <p:attrNameLst>
                                          <p:attrName>ppt_x</p:attrName>
                                        </p:attrNameLst>
                                      </p:cBhvr>
                                      <p:tavLst>
                                        <p:tav tm="0">
                                          <p:val>
                                            <p:strVal val="#ppt_x"/>
                                          </p:val>
                                        </p:tav>
                                        <p:tav tm="100000">
                                          <p:val>
                                            <p:strVal val="#ppt_x"/>
                                          </p:val>
                                        </p:tav>
                                      </p:tavLst>
                                    </p:anim>
                                    <p:anim calcmode="lin" valueType="num">
                                      <p:cBhvr>
                                        <p:cTn id="13"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09088" y="529421"/>
            <a:ext cx="4796378" cy="671851"/>
          </a:xfrm>
          <a:prstGeom prst="rect">
            <a:avLst/>
          </a:prstGeom>
        </p:spPr>
        <p:txBody>
          <a:bodyPr wrap="none">
            <a:spAutoFit/>
          </a:bodyPr>
          <a:lstStyle/>
          <a:p>
            <a:pPr marL="457200" algn="just" fontAlgn="auto">
              <a:lnSpc>
                <a:spcPct val="150000"/>
              </a:lnSpc>
              <a:spcBef>
                <a:spcPts val="0"/>
              </a:spcBef>
              <a:spcAft>
                <a:spcPts val="0"/>
              </a:spcAft>
              <a:defRPr/>
            </a:pPr>
            <a:r>
              <a:rPr lang="ru-RU"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mj-lt"/>
                <a:ea typeface="Times New Roman" panose="02020603050405020304" pitchFamily="18" charset="0"/>
                <a:cs typeface="+mn-cs"/>
              </a:rPr>
              <a:t>Структура консультации:</a:t>
            </a:r>
          </a:p>
        </p:txBody>
      </p:sp>
      <p:sp>
        <p:nvSpPr>
          <p:cNvPr id="23554" name="Прямоугольник 2"/>
          <p:cNvSpPr>
            <a:spLocks noChangeArrowheads="1"/>
          </p:cNvSpPr>
          <p:nvPr/>
        </p:nvSpPr>
        <p:spPr bwMode="auto">
          <a:xfrm>
            <a:off x="742950" y="1201738"/>
            <a:ext cx="9315450" cy="5122862"/>
          </a:xfrm>
          <a:prstGeom prst="rect">
            <a:avLst/>
          </a:prstGeom>
          <a:noFill/>
          <a:ln w="9525">
            <a:noFill/>
            <a:miter lim="800000"/>
            <a:headEnd/>
            <a:tailEnd/>
          </a:ln>
        </p:spPr>
        <p:txBody>
          <a:bodyPr>
            <a:spAutoFit/>
          </a:bodyPr>
          <a:lstStyle/>
          <a:p>
            <a:pPr marL="342900" indent="-342900" algn="just">
              <a:lnSpc>
                <a:spcPct val="150000"/>
              </a:lnSpc>
              <a:buFont typeface="Wingdings" pitchFamily="2" charset="2"/>
              <a:buChar char="q"/>
            </a:pPr>
            <a:r>
              <a:rPr lang="ru-RU" sz="2000">
                <a:latin typeface="Corbel" pitchFamily="34" charset="0"/>
                <a:cs typeface="Times New Roman" pitchFamily="18" charset="0"/>
              </a:rPr>
              <a:t>Компьютер в современном мире</a:t>
            </a:r>
          </a:p>
          <a:p>
            <a:pPr marL="342900" indent="-342900" algn="just">
              <a:lnSpc>
                <a:spcPct val="150000"/>
              </a:lnSpc>
              <a:buFont typeface="Wingdings" pitchFamily="2" charset="2"/>
              <a:buChar char="q"/>
            </a:pPr>
            <a:r>
              <a:rPr lang="ru-RU" sz="2000">
                <a:latin typeface="Corbel" pitchFamily="34" charset="0"/>
                <a:cs typeface="Times New Roman" pitchFamily="18" charset="0"/>
              </a:rPr>
              <a:t>Компьютерные игры: за и против</a:t>
            </a:r>
          </a:p>
          <a:p>
            <a:pPr marL="342900" indent="-342900" algn="just">
              <a:lnSpc>
                <a:spcPct val="150000"/>
              </a:lnSpc>
              <a:buFont typeface="Wingdings" pitchFamily="2" charset="2"/>
              <a:buChar char="q"/>
            </a:pPr>
            <a:r>
              <a:rPr lang="ru-RU" sz="2000">
                <a:latin typeface="Corbel" pitchFamily="34" charset="0"/>
                <a:cs typeface="Times New Roman" pitchFamily="18" charset="0"/>
              </a:rPr>
              <a:t>Возраст пользователей</a:t>
            </a:r>
          </a:p>
          <a:p>
            <a:pPr marL="342900" indent="-342900" algn="just">
              <a:lnSpc>
                <a:spcPct val="150000"/>
              </a:lnSpc>
              <a:buFont typeface="Wingdings" pitchFamily="2" charset="2"/>
              <a:buChar char="q"/>
            </a:pPr>
            <a:r>
              <a:rPr lang="ru-RU" sz="2000">
                <a:latin typeface="Corbel" pitchFamily="34" charset="0"/>
                <a:cs typeface="Times New Roman" pitchFamily="18" charset="0"/>
              </a:rPr>
              <a:t>Компьютер и здоровье детей</a:t>
            </a:r>
          </a:p>
          <a:p>
            <a:pPr marL="342900" indent="-342900" algn="just">
              <a:lnSpc>
                <a:spcPct val="150000"/>
              </a:lnSpc>
              <a:buFont typeface="Wingdings" pitchFamily="2" charset="2"/>
              <a:buChar char="q"/>
            </a:pPr>
            <a:r>
              <a:rPr lang="ru-RU" sz="2000">
                <a:latin typeface="Corbel" pitchFamily="34" charset="0"/>
                <a:cs typeface="Times New Roman" pitchFamily="18" charset="0"/>
              </a:rPr>
              <a:t>Гимнастика для глаз</a:t>
            </a:r>
          </a:p>
          <a:p>
            <a:pPr marL="342900" indent="-342900" algn="just">
              <a:lnSpc>
                <a:spcPct val="150000"/>
              </a:lnSpc>
              <a:buFont typeface="Wingdings" pitchFamily="2" charset="2"/>
              <a:buChar char="q"/>
            </a:pPr>
            <a:r>
              <a:rPr lang="ru-RU" sz="2000">
                <a:latin typeface="Corbel" pitchFamily="34" charset="0"/>
                <a:cs typeface="Times New Roman" pitchFamily="18" charset="0"/>
              </a:rPr>
              <a:t> Интернет и компьютерная зависимость</a:t>
            </a:r>
          </a:p>
          <a:p>
            <a:pPr marL="342900" indent="-342900" algn="just">
              <a:lnSpc>
                <a:spcPct val="150000"/>
              </a:lnSpc>
              <a:buFont typeface="Wingdings" pitchFamily="2" charset="2"/>
              <a:buChar char="q"/>
            </a:pPr>
            <a:r>
              <a:rPr lang="ru-RU" sz="2000">
                <a:latin typeface="Corbel" pitchFamily="34" charset="0"/>
                <a:cs typeface="Times New Roman" pitchFamily="18" charset="0"/>
              </a:rPr>
              <a:t>Профилактика компьютерной зависимости</a:t>
            </a:r>
          </a:p>
          <a:p>
            <a:pPr marL="342900" indent="-342900" algn="just">
              <a:lnSpc>
                <a:spcPct val="150000"/>
              </a:lnSpc>
              <a:buFont typeface="Wingdings" pitchFamily="2" charset="2"/>
              <a:buChar char="q"/>
            </a:pPr>
            <a:r>
              <a:rPr lang="ru-RU" sz="2000">
                <a:latin typeface="Corbel" pitchFamily="34" charset="0"/>
                <a:cs typeface="Times New Roman" pitchFamily="18" charset="0"/>
              </a:rPr>
              <a:t>Советы для мам и пап</a:t>
            </a:r>
          </a:p>
          <a:p>
            <a:pPr marL="342900" indent="-342900" algn="just">
              <a:lnSpc>
                <a:spcPct val="150000"/>
              </a:lnSpc>
              <a:buFont typeface="Wingdings" pitchFamily="2" charset="2"/>
              <a:buChar char="q"/>
            </a:pPr>
            <a:r>
              <a:rPr lang="ru-RU" sz="2000">
                <a:latin typeface="Corbel" pitchFamily="34" charset="0"/>
                <a:cs typeface="Times New Roman" pitchFamily="18" charset="0"/>
              </a:rPr>
              <a:t>Организация рабочего места</a:t>
            </a:r>
          </a:p>
          <a:p>
            <a:pPr marL="342900" indent="-342900" algn="just">
              <a:lnSpc>
                <a:spcPct val="150000"/>
              </a:lnSpc>
              <a:buFont typeface="Wingdings" pitchFamily="2" charset="2"/>
              <a:buChar char="q"/>
            </a:pPr>
            <a:r>
              <a:rPr lang="ru-RU" sz="2000">
                <a:latin typeface="Corbel" pitchFamily="34" charset="0"/>
                <a:cs typeface="Times New Roman" pitchFamily="18" charset="0"/>
              </a:rPr>
              <a:t>Итог</a:t>
            </a:r>
          </a:p>
          <a:p>
            <a:pPr marL="342900" indent="-342900" algn="just">
              <a:lnSpc>
                <a:spcPct val="150000"/>
              </a:lnSpc>
              <a:buFont typeface="Wingdings" pitchFamily="2" charset="2"/>
              <a:buChar char="q"/>
            </a:pPr>
            <a:r>
              <a:rPr lang="ru-RU" sz="2000">
                <a:latin typeface="Corbel" pitchFamily="34" charset="0"/>
                <a:cs typeface="Times New Roman" pitchFamily="18" charset="0"/>
              </a:rPr>
              <a:t>Список литературы</a:t>
            </a:r>
          </a:p>
        </p:txBody>
      </p:sp>
      <p:pic>
        <p:nvPicPr>
          <p:cNvPr id="23555" name="Picture 2" descr="&amp;Acy;&amp;ncy;&amp;icy;&amp;mcy;&amp;acy;&amp;shcy;&amp;kcy;&amp;icy; &amp;Kcy;&amp;ocy;&amp;mcy;&amp;pcy;&amp;softcy;&amp;yucy;&amp;tcy;&amp;iecy;&amp;rcy;&amp;ycy;"/>
          <p:cNvPicPr>
            <a:picLocks noChangeAspect="1" noChangeArrowheads="1" noCrop="1"/>
          </p:cNvPicPr>
          <p:nvPr/>
        </p:nvPicPr>
        <p:blipFill>
          <a:blip r:embed="rId2" cstate="print"/>
          <a:srcRect/>
          <a:stretch>
            <a:fillRect/>
          </a:stretch>
        </p:blipFill>
        <p:spPr bwMode="auto">
          <a:xfrm>
            <a:off x="10274300" y="5226050"/>
            <a:ext cx="1123950" cy="1257300"/>
          </a:xfrm>
          <a:prstGeom prst="rect">
            <a:avLst/>
          </a:prstGeom>
          <a:noFill/>
          <a:ln w="9525">
            <a:noFill/>
            <a:miter lim="800000"/>
            <a:headEnd/>
            <a:tailEnd/>
          </a:ln>
        </p:spPr>
      </p:pic>
      <p:pic>
        <p:nvPicPr>
          <p:cNvPr id="4" name="Рисунок 3"/>
          <p:cNvPicPr>
            <a:picLocks noChangeAspect="1"/>
          </p:cNvPicPr>
          <p:nvPr/>
        </p:nvPicPr>
        <p:blipFill>
          <a:blip r:embed="rId3" cstate="print">
            <a:extLst>
              <a:ext uri="{28A0092B-C50C-407E-A947-70E740481C1C}"/>
            </a:extLst>
          </a:blip>
          <a:stretch>
            <a:fillRect/>
          </a:stretch>
        </p:blipFill>
        <p:spPr>
          <a:xfrm>
            <a:off x="9690111" y="435107"/>
            <a:ext cx="1652162" cy="2325624"/>
          </a:xfrm>
          <a:prstGeom prst="rect">
            <a:avLst/>
          </a:prstGeom>
          <a:ln>
            <a:noFill/>
          </a:ln>
          <a:effectLst>
            <a:softEdge rad="112500"/>
          </a:effectLst>
        </p:spPr>
      </p:pic>
      <p:pic>
        <p:nvPicPr>
          <p:cNvPr id="5" name="Рисунок 4"/>
          <p:cNvPicPr>
            <a:picLocks noChangeAspect="1"/>
          </p:cNvPicPr>
          <p:nvPr/>
        </p:nvPicPr>
        <p:blipFill>
          <a:blip r:embed="rId4" cstate="print">
            <a:extLst>
              <a:ext uri="{28A0092B-C50C-407E-A947-70E740481C1C}"/>
            </a:extLst>
          </a:blip>
          <a:stretch>
            <a:fillRect/>
          </a:stretch>
        </p:blipFill>
        <p:spPr>
          <a:xfrm>
            <a:off x="6033113" y="4293604"/>
            <a:ext cx="3039304" cy="2298961"/>
          </a:xfrm>
          <a:prstGeom prst="rect">
            <a:avLst/>
          </a:prstGeom>
          <a:ln>
            <a:noFill/>
          </a:ln>
          <a:effectLst>
            <a:softEdge rad="112500"/>
          </a:effectLst>
        </p:spPr>
      </p:pic>
      <p:pic>
        <p:nvPicPr>
          <p:cNvPr id="6" name="Рисунок 5"/>
          <p:cNvPicPr>
            <a:picLocks noChangeAspect="1"/>
          </p:cNvPicPr>
          <p:nvPr/>
        </p:nvPicPr>
        <p:blipFill>
          <a:blip r:embed="rId5" cstate="print">
            <a:extLst>
              <a:ext uri="{28A0092B-C50C-407E-A947-70E740481C1C}"/>
            </a:extLst>
          </a:blip>
          <a:stretch>
            <a:fillRect/>
          </a:stretch>
        </p:blipFill>
        <p:spPr>
          <a:xfrm>
            <a:off x="7944508" y="1964758"/>
            <a:ext cx="1729168" cy="2328846"/>
          </a:xfrm>
          <a:prstGeom prst="rect">
            <a:avLst/>
          </a:prstGeom>
          <a:ln>
            <a:noFill/>
          </a:ln>
          <a:effectLst>
            <a:softEdge rad="112500"/>
          </a:effec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0614" y="1881207"/>
            <a:ext cx="10685060" cy="571572"/>
          </a:xfrm>
        </p:spPr>
        <p:txBody>
          <a:bodyPr>
            <a:noAutofit/>
          </a:bodyPr>
          <a:lstStyle/>
          <a:p>
            <a:pPr fontAlgn="auto">
              <a:spcAft>
                <a:spcPts val="0"/>
              </a:spcAft>
              <a:defRPr/>
            </a:pPr>
            <a:r>
              <a:rPr lang="ru-RU" sz="2000" b="1" dirty="0">
                <a:latin typeface="+mn-lt"/>
              </a:rPr>
              <a:t>Тем, кто пользуется кардинальными мерами – и запрещает ребенку работать с компьютером вообще – задумайтесь: «А можно ли отменить целый мир, если он уже существует? Может стоит научится жить рядом с ним, смириться с тем, что ваши дети открывают его для себя?»</a:t>
            </a:r>
            <a:br>
              <a:rPr lang="ru-RU" sz="2000" b="1" dirty="0">
                <a:latin typeface="+mn-lt"/>
              </a:rPr>
            </a:br>
            <a:r>
              <a:rPr lang="ru-RU" sz="2000" b="1" dirty="0">
                <a:latin typeface="+mn-lt"/>
              </a:rPr>
              <a:t>Конечно, во всем нужна мера. То же самое можно сказать и о компьютерах. Если использовать эту умную машину в качестве единственного развлечения для ребенка только потому что он надолго занимает его (сидит, мол, за монитором, не орет, не громит, ничего не требует, и ладно), то результат, конечно же, не замедлит сказаться. Компьютер станет для ребенка не только основным источником знаний о мире, но и суррогатом родительской любви, виртуальным стимулятором эмоций, которые он не дополучает в реальности. И тут уж не избежать всех тех бед – от близорукости до аутизма – о которых нам толкуют специалисты.</a:t>
            </a:r>
            <a:r>
              <a:rPr lang="ru-RU" sz="2000" dirty="0">
                <a:latin typeface="+mn-lt"/>
              </a:rPr>
              <a:t/>
            </a:r>
            <a:br>
              <a:rPr lang="ru-RU" sz="2000" dirty="0">
                <a:latin typeface="+mn-lt"/>
              </a:rPr>
            </a:br>
            <a:endParaRPr lang="ru-RU" sz="2000" dirty="0">
              <a:latin typeface="+mn-lt"/>
            </a:endParaRPr>
          </a:p>
        </p:txBody>
      </p:sp>
      <p:pic>
        <p:nvPicPr>
          <p:cNvPr id="12" name="Объект 11"/>
          <p:cNvPicPr>
            <a:picLocks noGrp="1" noChangeAspect="1"/>
          </p:cNvPicPr>
          <p:nvPr>
            <p:ph sz="half" idx="1"/>
          </p:nvPr>
        </p:nvPicPr>
        <p:blipFill>
          <a:blip r:embed="rId2" cstate="print">
            <a:extLst>
              <a:ext uri="{28A0092B-C50C-407E-A947-70E740481C1C}"/>
            </a:extLst>
          </a:blip>
          <a:stretch>
            <a:fillRect/>
          </a:stretch>
        </p:blipFill>
        <p:spPr>
          <a:xfrm>
            <a:off x="1542197" y="3792848"/>
            <a:ext cx="3534770" cy="2745391"/>
          </a:xfrm>
          <a:effectLst>
            <a:softEdge rad="112500"/>
          </a:effectLst>
        </p:spPr>
      </p:pic>
      <p:pic>
        <p:nvPicPr>
          <p:cNvPr id="10" name="Объект 9"/>
          <p:cNvPicPr>
            <a:picLocks noGrp="1" noChangeAspect="1"/>
          </p:cNvPicPr>
          <p:nvPr>
            <p:ph sz="half" idx="2"/>
          </p:nvPr>
        </p:nvPicPr>
        <p:blipFill>
          <a:blip r:embed="rId3" cstate="print">
            <a:extLst>
              <a:ext uri="{28A0092B-C50C-407E-A947-70E740481C1C}"/>
            </a:extLst>
          </a:blip>
          <a:stretch>
            <a:fillRect/>
          </a:stretch>
        </p:blipFill>
        <p:spPr>
          <a:xfrm>
            <a:off x="6275978" y="3879487"/>
            <a:ext cx="4955179" cy="2676577"/>
          </a:xfrm>
          <a:effectLst>
            <a:softEdge rad="112500"/>
          </a:effectLst>
        </p:spPr>
      </p:pic>
      <p:pic>
        <p:nvPicPr>
          <p:cNvPr id="24580" name="Picture 4" descr="D:\&amp;Scy;&amp;iecy;&amp;mcy;&amp;iecy;&amp;jcy;&amp;ncy;&amp;acy;&amp;yacy;\&amp;Icy;&amp;rcy;&amp;icy;&amp;ncy;&amp;acy;\&amp;Acy;&amp;ncy;&amp;icy;&amp;mcy;&amp;acy;&amp;shcy;&amp;kcy;&amp;icy;\27.gif"/>
          <p:cNvPicPr>
            <a:picLocks noChangeAspect="1" noChangeArrowheads="1" noCrop="1"/>
          </p:cNvPicPr>
          <p:nvPr/>
        </p:nvPicPr>
        <p:blipFill>
          <a:blip r:embed="rId4" cstate="print"/>
          <a:srcRect/>
          <a:stretch>
            <a:fillRect/>
          </a:stretch>
        </p:blipFill>
        <p:spPr bwMode="auto">
          <a:xfrm>
            <a:off x="10721975" y="766763"/>
            <a:ext cx="1019175" cy="93345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7806" y="1402397"/>
            <a:ext cx="10515600" cy="1325563"/>
          </a:xfrm>
        </p:spPr>
        <p:txBody>
          <a:bodyPr>
            <a:noAutofit/>
          </a:bodyPr>
          <a:lstStyle/>
          <a:p>
            <a:pPr fontAlgn="auto">
              <a:spcAft>
                <a:spcPts val="0"/>
              </a:spcAft>
              <a:defRPr/>
            </a:pPr>
            <a:r>
              <a:rPr lang="ru-RU" sz="2000" b="1" dirty="0">
                <a:latin typeface="+mn-lt"/>
              </a:rPr>
              <a:t>Но можно поступить и иначе. Ведь при разумном обращении компьютер может стать одним из средств общения и взаимодействия с малышом, отличным учебным пособием и даже источником вдохновения.</a:t>
            </a:r>
            <a:br>
              <a:rPr lang="ru-RU" sz="2000" b="1" dirty="0">
                <a:latin typeface="+mn-lt"/>
              </a:rPr>
            </a:br>
            <a:r>
              <a:rPr lang="ru-RU" sz="2000" b="1" dirty="0">
                <a:latin typeface="+mn-lt"/>
              </a:rPr>
              <a:t/>
            </a:r>
            <a:br>
              <a:rPr lang="ru-RU" sz="2000" b="1" dirty="0">
                <a:latin typeface="+mn-lt"/>
              </a:rPr>
            </a:br>
            <a:r>
              <a:rPr lang="ru-RU" sz="2000" b="1" dirty="0">
                <a:latin typeface="+mn-lt"/>
              </a:rPr>
              <a:t>При помощи компьютера можно легко и просто научить ребенка читать и писать. Даже самым упрямым понравится печатать слова на компьютере, вставлять недостающие буквы, угадывать, что написали вы.</a:t>
            </a:r>
            <a:r>
              <a:rPr lang="ru-RU" sz="2000" dirty="0">
                <a:latin typeface="+mn-lt"/>
              </a:rPr>
              <a:t/>
            </a:r>
            <a:br>
              <a:rPr lang="ru-RU" sz="2000" dirty="0">
                <a:latin typeface="+mn-lt"/>
              </a:rPr>
            </a:br>
            <a:r>
              <a:rPr lang="ru-RU" sz="2000" dirty="0">
                <a:latin typeface="+mn-lt"/>
              </a:rPr>
              <a:t/>
            </a:r>
            <a:br>
              <a:rPr lang="ru-RU" sz="2000" dirty="0">
                <a:latin typeface="+mn-lt"/>
              </a:rPr>
            </a:br>
            <a:endParaRPr lang="ru-RU" sz="2000" dirty="0">
              <a:latin typeface="+mn-lt"/>
            </a:endParaRPr>
          </a:p>
        </p:txBody>
      </p:sp>
      <p:pic>
        <p:nvPicPr>
          <p:cNvPr id="4" name="Объект 3"/>
          <p:cNvPicPr>
            <a:picLocks noGrp="1" noChangeAspect="1"/>
          </p:cNvPicPr>
          <p:nvPr>
            <p:ph idx="1"/>
          </p:nvPr>
        </p:nvPicPr>
        <p:blipFill>
          <a:blip r:embed="rId2" cstate="print">
            <a:extLst>
              <a:ext uri="{28A0092B-C50C-407E-A947-70E740481C1C}"/>
            </a:extLst>
          </a:blip>
          <a:stretch>
            <a:fillRect/>
          </a:stretch>
        </p:blipFill>
        <p:spPr>
          <a:xfrm>
            <a:off x="6873557" y="3826986"/>
            <a:ext cx="3848100" cy="2543175"/>
          </a:xfrm>
          <a:effectLst>
            <a:softEdge rad="112500"/>
          </a:effectLst>
        </p:spPr>
      </p:pic>
      <p:pic>
        <p:nvPicPr>
          <p:cNvPr id="3" name="Рисунок 2"/>
          <p:cNvPicPr>
            <a:picLocks noChangeAspect="1"/>
          </p:cNvPicPr>
          <p:nvPr/>
        </p:nvPicPr>
        <p:blipFill>
          <a:blip r:embed="rId3" cstate="print">
            <a:extLst>
              <a:ext uri="{28A0092B-C50C-407E-A947-70E740481C1C}"/>
            </a:extLst>
          </a:blip>
          <a:stretch>
            <a:fillRect/>
          </a:stretch>
        </p:blipFill>
        <p:spPr>
          <a:xfrm>
            <a:off x="426720" y="3496056"/>
            <a:ext cx="4413504" cy="2962656"/>
          </a:xfrm>
          <a:prstGeom prst="rect">
            <a:avLst/>
          </a:prstGeom>
          <a:ln>
            <a:noFill/>
          </a:ln>
          <a:effectLst>
            <a:softEdge rad="112500"/>
          </a:effectLst>
        </p:spPr>
      </p:pic>
      <p:pic>
        <p:nvPicPr>
          <p:cNvPr id="25604" name="Picture 2" descr="http://a-lu.narod.ru/images/cat.gif"/>
          <p:cNvPicPr>
            <a:picLocks noChangeAspect="1" noChangeArrowheads="1" noCrop="1"/>
          </p:cNvPicPr>
          <p:nvPr/>
        </p:nvPicPr>
        <p:blipFill>
          <a:blip r:embed="rId4" cstate="print"/>
          <a:srcRect/>
          <a:stretch>
            <a:fillRect/>
          </a:stretch>
        </p:blipFill>
        <p:spPr bwMode="auto">
          <a:xfrm>
            <a:off x="5284788" y="5734050"/>
            <a:ext cx="1143000" cy="714375"/>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2791" y="1675310"/>
            <a:ext cx="10515600" cy="1325563"/>
          </a:xfrm>
        </p:spPr>
        <p:txBody>
          <a:bodyPr>
            <a:normAutofit fontScale="90000"/>
          </a:bodyPr>
          <a:lstStyle/>
          <a:p>
            <a:pPr fontAlgn="auto">
              <a:spcAft>
                <a:spcPts val="0"/>
              </a:spcAft>
              <a:defRPr/>
            </a:pPr>
            <a:r>
              <a:rPr lang="ru-RU" sz="2700" b="1" dirty="0">
                <a:latin typeface="+mn-lt"/>
              </a:rPr>
              <a:t>Многие дети очень любят, если родители оставляют им компьютерные «</a:t>
            </a:r>
            <a:r>
              <a:rPr lang="ru-RU" sz="2700" b="1" dirty="0" err="1" smtClean="0">
                <a:latin typeface="+mn-lt"/>
              </a:rPr>
              <a:t>напоминалки</a:t>
            </a:r>
            <a:r>
              <a:rPr lang="ru-RU" sz="2700" b="1" dirty="0" smtClean="0">
                <a:latin typeface="+mn-lt"/>
              </a:rPr>
              <a:t>», </a:t>
            </a:r>
            <a:r>
              <a:rPr lang="ru-RU" sz="2700" b="1" dirty="0">
                <a:latin typeface="+mn-lt"/>
              </a:rPr>
              <a:t>уходя на работу. Ведь гораздо интереснее скучных записок на холодильнике, когда в определенное время на мониторе появляется надпись: «Покорми птичку!», «Не опоздай в бассейн!». А когда грамота будет освоена, предложите малышу сочинять и самостоятельно записывать разные истории. А что, если начать выпуск настоящей электронной газеты или, если папа и мама владеют хотя бы начальными навыками веб-дизайна (это на самом деле совсем не сложно), открыть свою собственную домашнюю страничку в Интернете?</a:t>
            </a:r>
            <a:r>
              <a:rPr lang="ru-RU" sz="2400" dirty="0"/>
              <a:t/>
            </a:r>
            <a:br>
              <a:rPr lang="ru-RU" sz="2400" dirty="0"/>
            </a:br>
            <a:r>
              <a:rPr lang="ru-RU" sz="2400" dirty="0"/>
              <a:t> </a:t>
            </a:r>
            <a:br>
              <a:rPr lang="ru-RU" sz="2400" dirty="0"/>
            </a:br>
            <a:endParaRPr lang="ru-RU" sz="2400" dirty="0">
              <a:latin typeface="+mn-lt"/>
            </a:endParaRPr>
          </a:p>
        </p:txBody>
      </p:sp>
      <p:pic>
        <p:nvPicPr>
          <p:cNvPr id="3" name="Рисунок 2"/>
          <p:cNvPicPr>
            <a:picLocks noChangeAspect="1"/>
          </p:cNvPicPr>
          <p:nvPr/>
        </p:nvPicPr>
        <p:blipFill>
          <a:blip r:embed="rId2" cstate="print">
            <a:extLst>
              <a:ext uri="{28A0092B-C50C-407E-A947-70E740481C1C}"/>
            </a:extLst>
          </a:blip>
          <a:stretch>
            <a:fillRect/>
          </a:stretch>
        </p:blipFill>
        <p:spPr>
          <a:xfrm>
            <a:off x="414528" y="4106696"/>
            <a:ext cx="2498701" cy="2123415"/>
          </a:xfrm>
          <a:prstGeom prst="rect">
            <a:avLst/>
          </a:prstGeom>
          <a:ln>
            <a:noFill/>
          </a:ln>
          <a:effectLst>
            <a:softEdge rad="112500"/>
          </a:effectLst>
          <a:scene3d>
            <a:camera prst="perspectiveHeroicExtremeLeftFacing"/>
            <a:lightRig rig="threePt" dir="t"/>
          </a:scene3d>
        </p:spPr>
      </p:pic>
      <p:pic>
        <p:nvPicPr>
          <p:cNvPr id="7" name="Рисунок 6"/>
          <p:cNvPicPr>
            <a:picLocks noChangeAspect="1"/>
          </p:cNvPicPr>
          <p:nvPr/>
        </p:nvPicPr>
        <p:blipFill>
          <a:blip r:embed="rId3" cstate="print">
            <a:extLst>
              <a:ext uri="{28A0092B-C50C-407E-A947-70E740481C1C}"/>
            </a:extLst>
          </a:blip>
          <a:stretch>
            <a:fillRect/>
          </a:stretch>
        </p:blipFill>
        <p:spPr>
          <a:xfrm>
            <a:off x="8497824" y="3993147"/>
            <a:ext cx="2772034" cy="2236963"/>
          </a:xfrm>
          <a:prstGeom prst="rect">
            <a:avLst/>
          </a:prstGeom>
          <a:ln>
            <a:noFill/>
          </a:ln>
          <a:effectLst>
            <a:softEdge rad="112500"/>
          </a:effectLst>
          <a:scene3d>
            <a:camera prst="perspectiveHeroicExtremeRightFacing"/>
            <a:lightRig rig="threePt" dir="t"/>
          </a:scene3d>
        </p:spPr>
      </p:pic>
      <p:pic>
        <p:nvPicPr>
          <p:cNvPr id="8" name="Рисунок 7"/>
          <p:cNvPicPr>
            <a:picLocks noChangeAspect="1"/>
          </p:cNvPicPr>
          <p:nvPr/>
        </p:nvPicPr>
        <p:blipFill>
          <a:blip r:embed="rId4" cstate="print">
            <a:extLst>
              <a:ext uri="{28A0092B-C50C-407E-A947-70E740481C1C}"/>
            </a:extLst>
          </a:blip>
          <a:stretch>
            <a:fillRect/>
          </a:stretch>
        </p:blipFill>
        <p:spPr>
          <a:xfrm>
            <a:off x="4484351" y="4106696"/>
            <a:ext cx="2928385" cy="2159991"/>
          </a:xfrm>
          <a:prstGeom prst="rect">
            <a:avLst/>
          </a:prstGeom>
          <a:ln>
            <a:noFill/>
          </a:ln>
          <a:effectLst>
            <a:softEdge rad="112500"/>
          </a:effectLst>
        </p:spPr>
      </p:pic>
      <p:pic>
        <p:nvPicPr>
          <p:cNvPr id="26629" name="Picture 2" descr="D:\&amp;Scy;&amp;iecy;&amp;mcy;&amp;iecy;&amp;jcy;&amp;ncy;&amp;acy;&amp;yacy;\&amp;Icy;&amp;rcy;&amp;icy;&amp;ncy;&amp;acy;\&amp;Acy;&amp;ncy;&amp;icy;&amp;mcy;&amp;acy;&amp;shcy;&amp;kcy;&amp;icy;\27.gif"/>
          <p:cNvPicPr>
            <a:picLocks noChangeAspect="1" noChangeArrowheads="1" noCrop="1"/>
          </p:cNvPicPr>
          <p:nvPr/>
        </p:nvPicPr>
        <p:blipFill>
          <a:blip r:embed="rId5" cstate="print"/>
          <a:srcRect/>
          <a:stretch>
            <a:fillRect/>
          </a:stretch>
        </p:blipFill>
        <p:spPr bwMode="auto">
          <a:xfrm>
            <a:off x="10898188" y="682625"/>
            <a:ext cx="1019175" cy="93345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9226" y="742349"/>
            <a:ext cx="10958015" cy="5571651"/>
          </a:xfrm>
        </p:spPr>
        <p:txBody>
          <a:bodyPr>
            <a:normAutofit fontScale="90000"/>
          </a:bodyPr>
          <a:lstStyle/>
          <a:p>
            <a:pPr fontAlgn="auto">
              <a:spcAft>
                <a:spcPts val="0"/>
              </a:spcAft>
              <a:defRPr/>
            </a:pPr>
            <a:r>
              <a:rPr lang="ru-RU" sz="2200" b="1" dirty="0">
                <a:latin typeface="+mn-lt"/>
              </a:rPr>
              <a:t>В Интернете для детей любых возрастов можно подыскать подходящие сайты о природе, искусстве</a:t>
            </a:r>
            <a:r>
              <a:rPr lang="ru-RU" sz="2400" b="1" dirty="0">
                <a:latin typeface="+mn-lt"/>
              </a:rPr>
              <a:t>, других удивительный вещах. Не выходя из дома, вы с малышом можете посетить виртуальный музей или принять участие в интеллектуальной олимпиаде.</a:t>
            </a:r>
            <a:br>
              <a:rPr lang="ru-RU" sz="2400" b="1" dirty="0">
                <a:latin typeface="+mn-lt"/>
              </a:rPr>
            </a:br>
            <a:r>
              <a:rPr lang="ru-RU" sz="2400" b="1" dirty="0">
                <a:latin typeface="+mn-lt"/>
              </a:rPr>
              <a:t/>
            </a:r>
            <a:br>
              <a:rPr lang="ru-RU" sz="2400" b="1" dirty="0">
                <a:latin typeface="+mn-lt"/>
              </a:rPr>
            </a:br>
            <a:r>
              <a:rPr lang="ru-RU" sz="2400" b="1" dirty="0">
                <a:latin typeface="+mn-lt"/>
              </a:rPr>
              <a:t>Если кроха задал «умный вопрос», например, чем дышат лягушки или где самый высокий в мире вулкан, попробуйте вместе найти ответ во всемирной паутине. Еще никто не доказал, что </a:t>
            </a:r>
            <a:r>
              <a:rPr lang="ru-RU" sz="2200" b="1" dirty="0">
                <a:latin typeface="+mn-lt"/>
              </a:rPr>
              <a:t>умение</a:t>
            </a:r>
            <a:r>
              <a:rPr lang="ru-RU" sz="2400" b="1" dirty="0">
                <a:latin typeface="+mn-lt"/>
              </a:rPr>
              <a:t> пользоваться поисковыми системами отрицательно сказалось на интеллектуальном развитии!</a:t>
            </a:r>
            <a:br>
              <a:rPr lang="ru-RU" sz="2400" b="1" dirty="0">
                <a:latin typeface="+mn-lt"/>
              </a:rPr>
            </a:br>
            <a:r>
              <a:rPr lang="ru-RU" sz="2400" b="1" dirty="0">
                <a:latin typeface="+mn-lt"/>
              </a:rPr>
              <a:t> </a:t>
            </a:r>
            <a:br>
              <a:rPr lang="ru-RU" sz="2400" b="1" dirty="0">
                <a:latin typeface="+mn-lt"/>
              </a:rPr>
            </a:br>
            <a:r>
              <a:rPr lang="ru-RU" sz="2400" b="1" dirty="0">
                <a:latin typeface="+mn-lt"/>
              </a:rPr>
              <a:t>При помощи компьютера можно рисовать и делать настоящие мультики (в этом вам помогут программы </a:t>
            </a:r>
            <a:r>
              <a:rPr lang="ru-RU" sz="2400" b="1" dirty="0" err="1">
                <a:latin typeface="+mn-lt"/>
              </a:rPr>
              <a:t>Flash</a:t>
            </a:r>
            <a:r>
              <a:rPr lang="ru-RU" sz="2400" b="1" dirty="0">
                <a:latin typeface="+mn-lt"/>
              </a:rPr>
              <a:t> и </a:t>
            </a:r>
            <a:r>
              <a:rPr lang="ru-RU" sz="2400" b="1" dirty="0" err="1">
                <a:latin typeface="+mn-lt"/>
              </a:rPr>
              <a:t>Photoshop</a:t>
            </a:r>
            <a:r>
              <a:rPr lang="ru-RU" sz="2400" b="1" dirty="0">
                <a:latin typeface="+mn-lt"/>
              </a:rPr>
              <a:t>). Даже дошкольники способны создать настоящие анимационные шедевры. Только помните, что рисование на компьютере ни в коем случае не должны заменять рисования красками и карандашами на бумаги. Желательно разнообразить деятельность, сочетая развлечения и занятия активные (рисование, прогулки, лепка) с развлечениями, связанными с компьютером.</a:t>
            </a:r>
            <a:br>
              <a:rPr lang="ru-RU" sz="2400" b="1" dirty="0">
                <a:latin typeface="+mn-lt"/>
              </a:rPr>
            </a:br>
            <a:r>
              <a:rPr lang="ru-RU" sz="2400" b="1" dirty="0">
                <a:latin typeface="+mn-lt"/>
              </a:rPr>
              <a:t/>
            </a:r>
            <a:br>
              <a:rPr lang="ru-RU" sz="2400" b="1" dirty="0">
                <a:latin typeface="+mn-lt"/>
              </a:rPr>
            </a:br>
            <a:r>
              <a:rPr lang="ru-RU" sz="2400" b="1" dirty="0">
                <a:latin typeface="+mn-lt"/>
              </a:rPr>
              <a:t>При помощи специальной приставки-синтезатора можно даже научить ребенка-дошкольника сочинять и записывать музыку.</a:t>
            </a:r>
            <a:br>
              <a:rPr lang="ru-RU" sz="2400" b="1" dirty="0">
                <a:latin typeface="+mn-lt"/>
              </a:rPr>
            </a:br>
            <a:r>
              <a:rPr lang="ru-RU" sz="2400" b="1" dirty="0">
                <a:latin typeface="+mn-lt"/>
              </a:rPr>
              <a:t/>
            </a:r>
            <a:br>
              <a:rPr lang="ru-RU" sz="2400" b="1" dirty="0">
                <a:latin typeface="+mn-lt"/>
              </a:rPr>
            </a:br>
            <a:r>
              <a:rPr lang="ru-RU" sz="2400" b="1" dirty="0">
                <a:latin typeface="+mn-lt"/>
              </a:rPr>
              <a:t>Но главное условие, чтобы все эти занятия проходили при участии родителей, только в этом случает ребенок будет чувствовать тепло и заботу по отношению к нему.</a:t>
            </a:r>
            <a:br>
              <a:rPr lang="ru-RU" sz="2400" b="1" dirty="0">
                <a:latin typeface="+mn-lt"/>
              </a:rPr>
            </a:br>
            <a:endParaRPr lang="ru-RU" sz="2400" b="1" dirty="0">
              <a:latin typeface="+mn-lt"/>
            </a:endParaRPr>
          </a:p>
        </p:txBody>
      </p:sp>
      <p:pic>
        <p:nvPicPr>
          <p:cNvPr id="27650" name="Picture 8" descr="&amp;Acy;&amp;ncy;&amp;icy;&amp;mcy;&amp;acy;&amp;shcy;&amp;kcy;&amp;icy; &amp;Kcy;&amp;ocy;&amp;mcy;&amp;pcy;&amp;softcy;&amp;yucy;&amp;tcy;&amp;iecy;&amp;rcy;&amp;ycy;"/>
          <p:cNvPicPr>
            <a:picLocks noChangeAspect="1" noChangeArrowheads="1" noCrop="1"/>
          </p:cNvPicPr>
          <p:nvPr/>
        </p:nvPicPr>
        <p:blipFill>
          <a:blip r:embed="rId2" cstate="print"/>
          <a:srcRect/>
          <a:stretch>
            <a:fillRect/>
          </a:stretch>
        </p:blipFill>
        <p:spPr bwMode="auto">
          <a:xfrm>
            <a:off x="10498138" y="4427538"/>
            <a:ext cx="1677987" cy="1535112"/>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par>
    </p:tnLst>
  </p:timing>
</p:sld>
</file>

<file path=ppt/theme/theme1.xml><?xml version="1.0" encoding="utf-8"?>
<a:theme xmlns:a="http://schemas.openxmlformats.org/drawingml/2006/main" name="Глубина">
  <a:themeElements>
    <a:clrScheme name="Глубина">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Глубина">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убина">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TC104033923[[fn=Глубина]]</Template>
  <TotalTime>803</TotalTime>
  <Words>1292</Words>
  <Application>Microsoft Office PowerPoint</Application>
  <PresentationFormat>Произвольный</PresentationFormat>
  <Paragraphs>105</Paragraphs>
  <Slides>26</Slides>
  <Notes>0</Notes>
  <HiddenSlides>0</HiddenSlides>
  <MMClips>2</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Глубина</vt:lpstr>
      <vt:lpstr>ПРЕЗЕНТАЦИЯ  Консультации для родителей на тему:   «Дети  и    компьютер»</vt:lpstr>
      <vt:lpstr>Слайд 2</vt:lpstr>
      <vt:lpstr>Слайд 3</vt:lpstr>
      <vt:lpstr>Слайд 4</vt:lpstr>
      <vt:lpstr>Слайд 5</vt:lpstr>
      <vt:lpstr>Тем, кто пользуется кардинальными мерами – и запрещает ребенку работать с компьютером вообще – задумайтесь: «А можно ли отменить целый мир, если он уже существует? Может стоит научится жить рядом с ним, смириться с тем, что ваши дети открывают его для себя?» Конечно, во всем нужна мера. То же самое можно сказать и о компьютерах. Если использовать эту умную машину в качестве единственного развлечения для ребенка только потому что он надолго занимает его (сидит, мол, за монитором, не орет, не громит, ничего не требует, и ладно), то результат, конечно же, не замедлит сказаться. Компьютер станет для ребенка не только основным источником знаний о мире, но и суррогатом родительской любви, виртуальным стимулятором эмоций, которые он не дополучает в реальности. И тут уж не избежать всех тех бед – от близорукости до аутизма – о которых нам толкуют специалисты. </vt:lpstr>
      <vt:lpstr>Но можно поступить и иначе. Ведь при разумном обращении компьютер может стать одним из средств общения и взаимодействия с малышом, отличным учебным пособием и даже источником вдохновения.  При помощи компьютера можно легко и просто научить ребенка читать и писать. Даже самым упрямым понравится печатать слова на компьютере, вставлять недостающие буквы, угадывать, что написали вы.  </vt:lpstr>
      <vt:lpstr>Многие дети очень любят, если родители оставляют им компьютерные «напоминалки», уходя на работу. Ведь гораздо интереснее скучных записок на холодильнике, когда в определенное время на мониторе появляется надпись: «Покорми птичку!», «Не опоздай в бассейн!». А когда грамота будет освоена, предложите малышу сочинять и самостоятельно записывать разные истории. А что, если начать выпуск настоящей электронной газеты или, если папа и мама владеют хотя бы начальными навыками веб-дизайна (это на самом деле совсем не сложно), открыть свою собственную домашнюю страничку в Интернете?   </vt:lpstr>
      <vt:lpstr>В Интернете для детей любых возрастов можно подыскать подходящие сайты о природе, искусстве, других удивительный вещах. Не выходя из дома, вы с малышом можете посетить виртуальный музей или принять участие в интеллектуальной олимпиаде.  Если кроха задал «умный вопрос», например, чем дышат лягушки или где самый высокий в мире вулкан, попробуйте вместе найти ответ во всемирной паутине. Еще никто не доказал, что умение пользоваться поисковыми системами отрицательно сказалось на интеллектуальном развитии!   При помощи компьютера можно рисовать и делать настоящие мультики (в этом вам помогут программы Flash и Photoshop). Даже дошкольники способны создать настоящие анимационные шедевры. Только помните, что рисование на компьютере ни в коем случае не должны заменять рисования красками и карандашами на бумаги. Желательно разнообразить деятельность, сочетая развлечения и занятия активные (рисование, прогулки, лепка) с развлечениями, связанными с компьютером.  При помощи специальной приставки-синтезатора можно даже научить ребенка-дошкольника сочинять и записывать музыку.  Но главное условие, чтобы все эти занятия проходили при участии родителей, только в этом случает ребенок будет чувствовать тепло и заботу по отношению к нему. </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Несколько советов для мам и пап: </vt:lpstr>
      <vt:lpstr>Слайд 22</vt:lpstr>
      <vt:lpstr>Слайд 23</vt:lpstr>
      <vt:lpstr>Слайд 24</vt:lpstr>
      <vt:lpstr>Слайд 25</vt:lpstr>
      <vt:lpstr>Слайд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консультация для родителей на тему: «Дети и компьютер»</dc:title>
  <dc:creator>Lara</dc:creator>
  <cp:lastModifiedBy>Юля</cp:lastModifiedBy>
  <cp:revision>318</cp:revision>
  <dcterms:created xsi:type="dcterms:W3CDTF">2014-02-08T07:26:44Z</dcterms:created>
  <dcterms:modified xsi:type="dcterms:W3CDTF">2016-03-08T19:40:22Z</dcterms:modified>
</cp:coreProperties>
</file>