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1"/>
  </p:notesMasterIdLst>
  <p:sldIdLst>
    <p:sldId id="276" r:id="rId2"/>
    <p:sldId id="256" r:id="rId3"/>
    <p:sldId id="279" r:id="rId4"/>
    <p:sldId id="280" r:id="rId5"/>
    <p:sldId id="262" r:id="rId6"/>
    <p:sldId id="277" r:id="rId7"/>
    <p:sldId id="259" r:id="rId8"/>
    <p:sldId id="269" r:id="rId9"/>
    <p:sldId id="270" r:id="rId10"/>
    <p:sldId id="271" r:id="rId11"/>
    <p:sldId id="272" r:id="rId12"/>
    <p:sldId id="273" r:id="rId13"/>
    <p:sldId id="274" r:id="rId14"/>
    <p:sldId id="265" r:id="rId15"/>
    <p:sldId id="266" r:id="rId16"/>
    <p:sldId id="267" r:id="rId17"/>
    <p:sldId id="268" r:id="rId18"/>
    <p:sldId id="278" r:id="rId19"/>
    <p:sldId id="283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8" autoAdjust="0"/>
  </p:normalViewPr>
  <p:slideViewPr>
    <p:cSldViewPr>
      <p:cViewPr>
        <p:scale>
          <a:sx n="107" d="100"/>
          <a:sy n="107" d="100"/>
        </p:scale>
        <p:origin x="-8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0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B3FE2DD-90CC-44A8-90C1-FE9B5F4D1D50}" type="datetimeFigureOut">
              <a:rPr lang="ru-RU"/>
              <a:pPr>
                <a:defRPr/>
              </a:pPr>
              <a:t>04.11.2013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86C99B8-6A0F-4D73-993C-1509F703E4D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69109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937303F-18F4-4A1B-94F4-1F167D315665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3050B6-E2AE-4AF1-A8DF-B3BDD283D20A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48532BE-F75E-46E9-B48F-9653F90C8EB1}" type="slidenum">
              <a:rPr lang="ru-RU" smtClean="0"/>
              <a:pPr>
                <a:defRPr/>
              </a:pPr>
              <a:t>18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81AA0A1-DB87-4531-AF78-03B28E075BDD}" type="slidenum">
              <a:rPr lang="ru-RU" smtClean="0"/>
              <a:pPr>
                <a:defRPr/>
              </a:pPr>
              <a:t>19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1AF6C-109F-49B5-AEE7-52AB731F1AD6}" type="datetimeFigureOut">
              <a:rPr lang="ru-RU"/>
              <a:pPr>
                <a:defRPr/>
              </a:pPr>
              <a:t>04.11.2013</a:t>
            </a:fld>
            <a:endParaRPr lang="ru-RU" dirty="0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C4E56-A159-4BB6-8B05-1F01F18FB3D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98745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A8221-935E-456A-8EC7-931A2075A70A}" type="datetimeFigureOut">
              <a:rPr lang="ru-RU"/>
              <a:pPr>
                <a:defRPr/>
              </a:pPr>
              <a:t>04.11.2013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DC943-C99D-467A-8089-724AC60DF35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7417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E28E4-5588-47A8-8F1B-A49D25824D89}" type="datetimeFigureOut">
              <a:rPr lang="ru-RU"/>
              <a:pPr>
                <a:defRPr/>
              </a:pPr>
              <a:t>04.11.2013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D4290-6994-4BB0-BDAF-898635B3986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8458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FE24F-EA85-4B3F-A54A-AE911A9E1594}" type="datetimeFigureOut">
              <a:rPr lang="ru-RU"/>
              <a:pPr>
                <a:defRPr/>
              </a:pPr>
              <a:t>04.11.2013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EEA0E-7C4F-4FE1-9C01-C75FDB45E47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5669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4D9F3-215D-4C0F-9826-AB10216D841D}" type="datetimeFigureOut">
              <a:rPr lang="ru-RU"/>
              <a:pPr>
                <a:defRPr/>
              </a:pPr>
              <a:t>04.11.2013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ECBDC-2CCA-47E9-8BDA-276CE7CEA3D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93973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6E634-489C-4AE7-8BE9-305F0DB77E14}" type="datetimeFigureOut">
              <a:rPr lang="ru-RU"/>
              <a:pPr>
                <a:defRPr/>
              </a:pPr>
              <a:t>04.11.2013</a:t>
            </a:fld>
            <a:endParaRPr lang="ru-RU" dirty="0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17D6E-7A0D-45D7-A92C-8C7403CD87B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6208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2B8B7-D08C-45E9-9AC4-4325FE5E4381}" type="datetimeFigureOut">
              <a:rPr lang="ru-RU"/>
              <a:pPr>
                <a:defRPr/>
              </a:pPr>
              <a:t>04.11.2013</a:t>
            </a:fld>
            <a:endParaRPr lang="ru-RU" dirty="0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4022C-4F01-495B-A454-3242D5C8443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7330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90FA6-C81F-4651-A963-1B19DD42A971}" type="datetimeFigureOut">
              <a:rPr lang="ru-RU"/>
              <a:pPr>
                <a:defRPr/>
              </a:pPr>
              <a:t>04.11.2013</a:t>
            </a:fld>
            <a:endParaRPr lang="ru-RU" dirty="0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B534D-A287-4F3F-9AD7-FC88E4EC696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958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F3CEC-E60B-45C4-9F63-A57FCA3668CB}" type="datetimeFigureOut">
              <a:rPr lang="ru-RU"/>
              <a:pPr>
                <a:defRPr/>
              </a:pPr>
              <a:t>04.11.2013</a:t>
            </a:fld>
            <a:endParaRPr lang="ru-RU" dirty="0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02754-F32E-47F2-BBA5-175B59AFB35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2827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78B31-4934-4D05-9598-84079E6C7281}" type="datetimeFigureOut">
              <a:rPr lang="ru-RU"/>
              <a:pPr>
                <a:defRPr/>
              </a:pPr>
              <a:t>04.11.2013</a:t>
            </a:fld>
            <a:endParaRPr lang="ru-RU" dirty="0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2149F5-6827-4261-944D-2D4043CFFE0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8473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5ED84A-96D2-4F00-9AF7-1AFACC606B7E}" type="datetimeFigureOut">
              <a:rPr lang="ru-RU"/>
              <a:pPr>
                <a:defRPr/>
              </a:pPr>
              <a:t>04.11.2013</a:t>
            </a:fld>
            <a:endParaRPr lang="ru-RU" dirty="0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3305B-DF47-4108-AD20-84DFDB3FE1C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0261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D74643E-A3D8-493B-B928-FB2CDDC51586}" type="datetimeFigureOut">
              <a:rPr lang="ru-RU"/>
              <a:pPr>
                <a:defRPr/>
              </a:pPr>
              <a:t>04.11.2013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0CADBC9-63B0-4404-803F-71B1DECDC0F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89" r:id="rId2"/>
    <p:sldLayoutId id="2147483798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9" r:id="rId9"/>
    <p:sldLayoutId id="2147483795" r:id="rId10"/>
    <p:sldLayoutId id="214748379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8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13" Type="http://schemas.openxmlformats.org/officeDocument/2006/relationships/slide" Target="slide17.xml"/><Relationship Id="rId3" Type="http://schemas.openxmlformats.org/officeDocument/2006/relationships/image" Target="../media/image3.jpeg"/><Relationship Id="rId7" Type="http://schemas.openxmlformats.org/officeDocument/2006/relationships/slide" Target="slide10.xml"/><Relationship Id="rId12" Type="http://schemas.openxmlformats.org/officeDocument/2006/relationships/slide" Target="slide1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9.xml"/><Relationship Id="rId11" Type="http://schemas.openxmlformats.org/officeDocument/2006/relationships/slide" Target="slide13.xml"/><Relationship Id="rId5" Type="http://schemas.openxmlformats.org/officeDocument/2006/relationships/slide" Target="slide14.xml"/><Relationship Id="rId10" Type="http://schemas.openxmlformats.org/officeDocument/2006/relationships/slide" Target="slide12.xml"/><Relationship Id="rId4" Type="http://schemas.openxmlformats.org/officeDocument/2006/relationships/slide" Target="slide8.xml"/><Relationship Id="rId9" Type="http://schemas.openxmlformats.org/officeDocument/2006/relationships/slide" Target="slide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71472" y="571480"/>
            <a:ext cx="7851648" cy="4414854"/>
          </a:xfrm>
          <a:ln>
            <a:miter lim="800000"/>
            <a:headEnd/>
            <a:tailEnd/>
          </a:ln>
          <a:extLst/>
        </p:spPr>
        <p:txBody>
          <a:bodyPr anchor="ctr"/>
          <a:lstStyle/>
          <a:p>
            <a:pPr algn="ctr" eaLnBrk="1" hangingPunct="1">
              <a:defRPr/>
            </a:pPr>
            <a:r>
              <a:rPr lang="ru-RU" u="sng" dirty="0" smtClean="0"/>
              <a:t>Тема урока:</a:t>
            </a:r>
            <a:br>
              <a:rPr lang="ru-RU" u="sng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>
                <a:solidFill>
                  <a:srgbClr val="FFFF00"/>
                </a:solidFill>
              </a:rPr>
              <a:t>«Самостоятельные и служебные части речи»</a:t>
            </a:r>
            <a:endParaRPr lang="ru-RU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571480"/>
            <a:ext cx="7772400" cy="571504"/>
          </a:xfrm>
          <a:ln>
            <a:miter lim="800000"/>
            <a:headEnd/>
            <a:tailEnd/>
          </a:ln>
          <a:extLst/>
        </p:spPr>
        <p:txBody>
          <a:bodyPr/>
          <a:lstStyle/>
          <a:p>
            <a:pPr algn="ctr" eaLnBrk="1" hangingPunct="1">
              <a:defRPr/>
            </a:pPr>
            <a:r>
              <a:rPr lang="ru-RU" smtClean="0"/>
              <a:t>Имя числительное!</a:t>
            </a:r>
            <a:endParaRPr lang="ru-RU"/>
          </a:p>
        </p:txBody>
      </p:sp>
      <p:sp>
        <p:nvSpPr>
          <p:cNvPr id="27651" name="Текст 2"/>
          <p:cNvSpPr>
            <a:spLocks noGrp="1"/>
          </p:cNvSpPr>
          <p:nvPr>
            <p:ph type="body" idx="1"/>
          </p:nvPr>
        </p:nvSpPr>
        <p:spPr>
          <a:xfrm>
            <a:off x="3286125" y="1285875"/>
            <a:ext cx="5429250" cy="4572000"/>
          </a:xfrm>
        </p:spPr>
        <p:txBody>
          <a:bodyPr/>
          <a:lstStyle/>
          <a:p>
            <a:pPr algn="just" eaLnBrk="1" hangingPunct="1"/>
            <a:r>
              <a:rPr lang="ru-RU" smtClean="0"/>
              <a:t>Имя числительное – часть речи, слова которой  обозначают  числа, количество  предметов (количественные) или их порядок при счете(порядковые) и отвечают на вопросы:</a:t>
            </a:r>
          </a:p>
          <a:p>
            <a:pPr eaLnBrk="1" hangingPunct="1">
              <a:buFont typeface="Arial" charset="0"/>
              <a:buChar char="•"/>
            </a:pPr>
            <a:r>
              <a:rPr lang="ru-RU" smtClean="0"/>
              <a:t>Сколько?</a:t>
            </a:r>
            <a:r>
              <a:rPr lang="ru-RU" smtClean="0">
                <a:solidFill>
                  <a:srgbClr val="FFFF00"/>
                </a:solidFill>
              </a:rPr>
              <a:t> (три, пять, двенадцать, сорок семь)</a:t>
            </a:r>
            <a:r>
              <a:rPr lang="ru-RU" smtClean="0"/>
              <a:t>;</a:t>
            </a:r>
          </a:p>
          <a:p>
            <a:pPr eaLnBrk="1" hangingPunct="1">
              <a:buFont typeface="Arial" charset="0"/>
              <a:buChar char="•"/>
            </a:pPr>
            <a:r>
              <a:rPr lang="ru-RU" smtClean="0"/>
              <a:t>Какой?/ который (по счету)? </a:t>
            </a:r>
            <a:r>
              <a:rPr lang="ru-RU" smtClean="0">
                <a:solidFill>
                  <a:srgbClr val="FFFF00"/>
                </a:solidFill>
              </a:rPr>
              <a:t>(первый, третий, четвертый, пятый, двенадцатый)</a:t>
            </a:r>
            <a:r>
              <a:rPr lang="ru-RU" smtClean="0"/>
              <a:t>.</a:t>
            </a:r>
          </a:p>
        </p:txBody>
      </p:sp>
      <p:pic>
        <p:nvPicPr>
          <p:cNvPr id="27652" name="Рисунок 3" descr="2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285875"/>
            <a:ext cx="295275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16-конечная звезда 4"/>
          <p:cNvSpPr/>
          <p:nvPr/>
        </p:nvSpPr>
        <p:spPr>
          <a:xfrm>
            <a:off x="5929313" y="4857750"/>
            <a:ext cx="3000375" cy="1785938"/>
          </a:xfrm>
          <a:prstGeom prst="star1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bg1"/>
                </a:solidFill>
                <a:hlinkClick r:id="rId3" action="ppaction://hlinksldjump"/>
              </a:rPr>
              <a:t>Таблица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85728"/>
            <a:ext cx="7772400" cy="1071570"/>
          </a:xfrm>
          <a:ln>
            <a:miter lim="800000"/>
            <a:headEnd/>
            <a:tailEnd/>
          </a:ln>
          <a:extLst/>
        </p:spPr>
        <p:txBody>
          <a:bodyPr/>
          <a:lstStyle/>
          <a:p>
            <a:pPr algn="ctr" eaLnBrk="1" hangingPunct="1">
              <a:defRPr/>
            </a:pPr>
            <a:r>
              <a:rPr lang="ru-RU" smtClean="0"/>
              <a:t>Местоимение!</a:t>
            </a:r>
            <a:endParaRPr lang="ru-RU"/>
          </a:p>
        </p:txBody>
      </p:sp>
      <p:sp>
        <p:nvSpPr>
          <p:cNvPr id="28675" name="Текст 2"/>
          <p:cNvSpPr>
            <a:spLocks noGrp="1"/>
          </p:cNvSpPr>
          <p:nvPr>
            <p:ph type="body" idx="1"/>
          </p:nvPr>
        </p:nvSpPr>
        <p:spPr>
          <a:xfrm>
            <a:off x="3429000" y="1500188"/>
            <a:ext cx="5429250" cy="4071937"/>
          </a:xfrm>
        </p:spPr>
        <p:txBody>
          <a:bodyPr/>
          <a:lstStyle/>
          <a:p>
            <a:pPr eaLnBrk="1" hangingPunct="1"/>
            <a:r>
              <a:rPr lang="ru-RU" smtClean="0"/>
              <a:t>Местоимение – часть речи, слова которой указывают на предмет, признак, количество, но не называют его:</a:t>
            </a:r>
          </a:p>
          <a:p>
            <a:pPr eaLnBrk="1" hangingPunct="1"/>
            <a:endParaRPr lang="ru-RU" smtClean="0"/>
          </a:p>
          <a:p>
            <a:pPr eaLnBrk="1" hangingPunct="1"/>
            <a:r>
              <a:rPr lang="ru-RU" smtClean="0"/>
              <a:t>Вон луна. </a:t>
            </a:r>
            <a:r>
              <a:rPr lang="ru-RU" smtClean="0">
                <a:solidFill>
                  <a:srgbClr val="FFFF00"/>
                </a:solidFill>
              </a:rPr>
              <a:t>Она</a:t>
            </a:r>
            <a:r>
              <a:rPr lang="ru-RU" smtClean="0"/>
              <a:t> огромная!</a:t>
            </a:r>
          </a:p>
          <a:p>
            <a:pPr eaLnBrk="1" hangingPunct="1"/>
            <a:r>
              <a:rPr lang="ru-RU" smtClean="0"/>
              <a:t>Возьми </a:t>
            </a:r>
            <a:r>
              <a:rPr lang="ru-RU" smtClean="0">
                <a:solidFill>
                  <a:srgbClr val="FFFF00"/>
                </a:solidFill>
              </a:rPr>
              <a:t>эту </a:t>
            </a:r>
            <a:r>
              <a:rPr lang="ru-RU" smtClean="0"/>
              <a:t>ручку.</a:t>
            </a:r>
          </a:p>
          <a:p>
            <a:pPr eaLnBrk="1" hangingPunct="1"/>
            <a:r>
              <a:rPr lang="ru-RU" smtClean="0"/>
              <a:t>В комнате </a:t>
            </a:r>
            <a:r>
              <a:rPr lang="ru-RU" smtClean="0">
                <a:solidFill>
                  <a:srgbClr val="FFFF00"/>
                </a:solidFill>
              </a:rPr>
              <a:t>несколько</a:t>
            </a:r>
            <a:r>
              <a:rPr lang="ru-RU" smtClean="0"/>
              <a:t> человек.</a:t>
            </a:r>
          </a:p>
          <a:p>
            <a:pPr eaLnBrk="1" hangingPunct="1"/>
            <a:r>
              <a:rPr lang="ru-RU" smtClean="0">
                <a:solidFill>
                  <a:srgbClr val="FFFF00"/>
                </a:solidFill>
              </a:rPr>
              <a:t>Я</a:t>
            </a:r>
            <a:r>
              <a:rPr lang="ru-RU" smtClean="0"/>
              <a:t> пойду в школу.</a:t>
            </a:r>
          </a:p>
          <a:p>
            <a:pPr eaLnBrk="1" hangingPunct="1"/>
            <a:r>
              <a:rPr lang="ru-RU" smtClean="0">
                <a:solidFill>
                  <a:srgbClr val="FFFF00"/>
                </a:solidFill>
              </a:rPr>
              <a:t>Мы </a:t>
            </a:r>
            <a:r>
              <a:rPr lang="ru-RU" smtClean="0"/>
              <a:t>будем играть.</a:t>
            </a:r>
          </a:p>
        </p:txBody>
      </p:sp>
      <p:pic>
        <p:nvPicPr>
          <p:cNvPr id="28676" name="Рисунок 3" descr="2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1500188"/>
            <a:ext cx="295275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16-конечная звезда 4"/>
          <p:cNvSpPr/>
          <p:nvPr/>
        </p:nvSpPr>
        <p:spPr>
          <a:xfrm>
            <a:off x="5929313" y="4857750"/>
            <a:ext cx="3000375" cy="1785938"/>
          </a:xfrm>
          <a:prstGeom prst="star1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bg1"/>
                </a:solidFill>
                <a:hlinkClick r:id="rId3" action="ppaction://hlinksldjump"/>
              </a:rPr>
              <a:t>Таблица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7772400" cy="571504"/>
          </a:xfrm>
          <a:ln>
            <a:miter lim="800000"/>
            <a:headEnd/>
            <a:tailEnd/>
          </a:ln>
          <a:extLst/>
        </p:spPr>
        <p:txBody>
          <a:bodyPr/>
          <a:lstStyle/>
          <a:p>
            <a:pPr algn="ctr" eaLnBrk="1" hangingPunct="1">
              <a:defRPr/>
            </a:pPr>
            <a:r>
              <a:rPr lang="ru-RU" smtClean="0"/>
              <a:t>Наречие!</a:t>
            </a:r>
            <a:endParaRPr lang="ru-RU"/>
          </a:p>
        </p:txBody>
      </p:sp>
      <p:sp>
        <p:nvSpPr>
          <p:cNvPr id="29699" name="Текст 2"/>
          <p:cNvSpPr>
            <a:spLocks noGrp="1"/>
          </p:cNvSpPr>
          <p:nvPr>
            <p:ph type="body" idx="1"/>
          </p:nvPr>
        </p:nvSpPr>
        <p:spPr>
          <a:xfrm>
            <a:off x="3571875" y="1000125"/>
            <a:ext cx="4730750" cy="4000500"/>
          </a:xfrm>
        </p:spPr>
        <p:txBody>
          <a:bodyPr/>
          <a:lstStyle/>
          <a:p>
            <a:pPr eaLnBrk="1" hangingPunct="1"/>
            <a:r>
              <a:rPr lang="ru-RU" smtClean="0"/>
              <a:t>Наречие – это неизменяемая часть речи, слова которой обозначают  признак действия (бежит </a:t>
            </a:r>
            <a:r>
              <a:rPr lang="ru-RU" smtClean="0">
                <a:solidFill>
                  <a:srgbClr val="FFFF00"/>
                </a:solidFill>
              </a:rPr>
              <a:t>быстро</a:t>
            </a:r>
            <a:r>
              <a:rPr lang="ru-RU" smtClean="0"/>
              <a:t>) или признак признака (очень </a:t>
            </a:r>
            <a:r>
              <a:rPr lang="ru-RU" smtClean="0">
                <a:solidFill>
                  <a:srgbClr val="FFFF00"/>
                </a:solidFill>
              </a:rPr>
              <a:t>быстро</a:t>
            </a:r>
            <a:r>
              <a:rPr lang="ru-RU" smtClean="0"/>
              <a:t>) и отвечают на  вопросы:</a:t>
            </a:r>
          </a:p>
          <a:p>
            <a:pPr eaLnBrk="1" hangingPunct="1">
              <a:buFont typeface="Arial" charset="0"/>
              <a:buChar char="•"/>
            </a:pPr>
            <a:r>
              <a:rPr lang="ru-RU" smtClean="0"/>
              <a:t>Как?</a:t>
            </a:r>
            <a:r>
              <a:rPr lang="ru-RU" smtClean="0">
                <a:solidFill>
                  <a:srgbClr val="FFFF00"/>
                </a:solidFill>
              </a:rPr>
              <a:t>(красиво, грустно, весело, хорошо)</a:t>
            </a:r>
            <a:r>
              <a:rPr lang="ru-RU" smtClean="0"/>
              <a:t>;</a:t>
            </a:r>
          </a:p>
          <a:p>
            <a:pPr eaLnBrk="1" hangingPunct="1">
              <a:buFont typeface="Arial" charset="0"/>
              <a:buChar char="•"/>
            </a:pPr>
            <a:r>
              <a:rPr lang="ru-RU" smtClean="0"/>
              <a:t>Когда?</a:t>
            </a:r>
            <a:r>
              <a:rPr lang="ru-RU" smtClean="0">
                <a:solidFill>
                  <a:srgbClr val="FFFF00"/>
                </a:solidFill>
              </a:rPr>
              <a:t>(вчера, сейчас, давно)</a:t>
            </a:r>
            <a:r>
              <a:rPr lang="ru-RU" smtClean="0"/>
              <a:t>;</a:t>
            </a:r>
          </a:p>
          <a:p>
            <a:pPr eaLnBrk="1" hangingPunct="1">
              <a:buFont typeface="Arial" charset="0"/>
              <a:buChar char="•"/>
            </a:pPr>
            <a:r>
              <a:rPr lang="ru-RU" smtClean="0"/>
              <a:t>Где?, куда?, откуда?</a:t>
            </a:r>
            <a:r>
              <a:rPr lang="ru-RU" smtClean="0">
                <a:solidFill>
                  <a:srgbClr val="FFFF00"/>
                </a:solidFill>
              </a:rPr>
              <a:t>(сверху, рядом, спереди,)</a:t>
            </a:r>
            <a:r>
              <a:rPr lang="ru-RU" smtClean="0"/>
              <a:t>;</a:t>
            </a:r>
          </a:p>
          <a:p>
            <a:pPr eaLnBrk="1" hangingPunct="1">
              <a:buFont typeface="Arial" charset="0"/>
              <a:buChar char="•"/>
            </a:pPr>
            <a:r>
              <a:rPr lang="ru-RU" smtClean="0"/>
              <a:t>Почему?</a:t>
            </a:r>
            <a:r>
              <a:rPr lang="ru-RU" smtClean="0">
                <a:solidFill>
                  <a:srgbClr val="FFFF00"/>
                </a:solidFill>
              </a:rPr>
              <a:t>(сгоряча, поневоле)</a:t>
            </a:r>
            <a:r>
              <a:rPr lang="ru-RU" smtClean="0"/>
              <a:t>;</a:t>
            </a:r>
          </a:p>
          <a:p>
            <a:pPr eaLnBrk="1" hangingPunct="1">
              <a:buFont typeface="Arial" charset="0"/>
              <a:buChar char="•"/>
            </a:pPr>
            <a:r>
              <a:rPr lang="ru-RU" smtClean="0"/>
              <a:t>Зачем?</a:t>
            </a:r>
            <a:r>
              <a:rPr lang="ru-RU" smtClean="0">
                <a:solidFill>
                  <a:srgbClr val="FFFF00"/>
                </a:solidFill>
              </a:rPr>
              <a:t>(назло)</a:t>
            </a:r>
            <a:r>
              <a:rPr lang="ru-RU" smtClean="0"/>
              <a:t>.</a:t>
            </a:r>
          </a:p>
        </p:txBody>
      </p:sp>
      <p:pic>
        <p:nvPicPr>
          <p:cNvPr id="29700" name="Рисунок 3" descr="2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1000125"/>
            <a:ext cx="295275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16-конечная звезда 4"/>
          <p:cNvSpPr/>
          <p:nvPr/>
        </p:nvSpPr>
        <p:spPr>
          <a:xfrm>
            <a:off x="6143625" y="5072063"/>
            <a:ext cx="3000375" cy="1785937"/>
          </a:xfrm>
          <a:prstGeom prst="star1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bg1"/>
                </a:solidFill>
                <a:hlinkClick r:id="rId3" action="ppaction://hlinksldjump"/>
              </a:rPr>
              <a:t>Таблица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7772400" cy="1214446"/>
          </a:xfrm>
          <a:ln>
            <a:miter lim="800000"/>
            <a:headEnd/>
            <a:tailEnd/>
          </a:ln>
          <a:extLst/>
        </p:spPr>
        <p:txBody>
          <a:bodyPr/>
          <a:lstStyle/>
          <a:p>
            <a:pPr algn="ctr" eaLnBrk="1" hangingPunct="1">
              <a:defRPr/>
            </a:pPr>
            <a:r>
              <a:rPr lang="ru-RU" smtClean="0"/>
              <a:t>Глагол!</a:t>
            </a:r>
            <a:endParaRPr lang="ru-RU"/>
          </a:p>
        </p:txBody>
      </p:sp>
      <p:sp>
        <p:nvSpPr>
          <p:cNvPr id="30723" name="Текст 2"/>
          <p:cNvSpPr>
            <a:spLocks noGrp="1"/>
          </p:cNvSpPr>
          <p:nvPr>
            <p:ph type="body" idx="1"/>
          </p:nvPr>
        </p:nvSpPr>
        <p:spPr>
          <a:xfrm>
            <a:off x="3714750" y="1571625"/>
            <a:ext cx="5000625" cy="3714750"/>
          </a:xfrm>
        </p:spPr>
        <p:txBody>
          <a:bodyPr/>
          <a:lstStyle/>
          <a:p>
            <a:pPr eaLnBrk="1" hangingPunct="1"/>
            <a:r>
              <a:rPr lang="ru-RU" smtClean="0"/>
              <a:t>Глагол – часть речи, слова которой обозначают действие  и отвечают на вопросы:</a:t>
            </a:r>
          </a:p>
          <a:p>
            <a:pPr eaLnBrk="1" hangingPunct="1">
              <a:buFont typeface="Arial" charset="0"/>
              <a:buChar char="•"/>
            </a:pPr>
            <a:r>
              <a:rPr lang="ru-RU" smtClean="0"/>
              <a:t>Что делать? </a:t>
            </a:r>
            <a:r>
              <a:rPr lang="ru-RU" smtClean="0">
                <a:solidFill>
                  <a:srgbClr val="FFFF00"/>
                </a:solidFill>
              </a:rPr>
              <a:t>(бежать, спать, думать, плыть, говорить)</a:t>
            </a:r>
            <a:r>
              <a:rPr lang="ru-RU" smtClean="0"/>
              <a:t>;</a:t>
            </a:r>
          </a:p>
          <a:p>
            <a:pPr eaLnBrk="1" hangingPunct="1">
              <a:buFont typeface="Arial" charset="0"/>
              <a:buChar char="•"/>
            </a:pPr>
            <a:r>
              <a:rPr lang="ru-RU" smtClean="0"/>
              <a:t>Что сделать? </a:t>
            </a:r>
            <a:r>
              <a:rPr lang="ru-RU" smtClean="0">
                <a:solidFill>
                  <a:srgbClr val="FFFF00"/>
                </a:solidFill>
              </a:rPr>
              <a:t>(приготовить, написать, открыть, посмотреть, сказать)</a:t>
            </a:r>
            <a:r>
              <a:rPr lang="ru-RU" smtClean="0"/>
              <a:t>.</a:t>
            </a:r>
          </a:p>
        </p:txBody>
      </p:sp>
      <p:pic>
        <p:nvPicPr>
          <p:cNvPr id="30724" name="Рисунок 3" descr="2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1643063"/>
            <a:ext cx="295275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16-конечная звезда 4"/>
          <p:cNvSpPr/>
          <p:nvPr/>
        </p:nvSpPr>
        <p:spPr>
          <a:xfrm>
            <a:off x="5929313" y="4857750"/>
            <a:ext cx="3000375" cy="1785938"/>
          </a:xfrm>
          <a:prstGeom prst="star1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bg1"/>
                </a:solidFill>
                <a:hlinkClick r:id="rId3" action="ppaction://hlinksldjump"/>
              </a:rPr>
              <a:t>Таблица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7772400" cy="857256"/>
          </a:xfrm>
          <a:ln>
            <a:miter lim="800000"/>
            <a:headEnd/>
            <a:tailEnd/>
          </a:ln>
          <a:extLst/>
        </p:spPr>
        <p:txBody>
          <a:bodyPr/>
          <a:lstStyle/>
          <a:p>
            <a:pPr algn="ctr" eaLnBrk="1" hangingPunct="1">
              <a:defRPr/>
            </a:pPr>
            <a:r>
              <a:rPr lang="ru-RU" smtClean="0"/>
              <a:t>Союз!</a:t>
            </a:r>
            <a:endParaRPr lang="ru-RU"/>
          </a:p>
        </p:txBody>
      </p:sp>
      <p:sp>
        <p:nvSpPr>
          <p:cNvPr id="33795" name="Текст 2"/>
          <p:cNvSpPr>
            <a:spLocks noGrp="1"/>
          </p:cNvSpPr>
          <p:nvPr>
            <p:ph type="body" idx="1"/>
          </p:nvPr>
        </p:nvSpPr>
        <p:spPr>
          <a:xfrm>
            <a:off x="3714750" y="1500188"/>
            <a:ext cx="5214938" cy="3643312"/>
          </a:xfrm>
        </p:spPr>
        <p:txBody>
          <a:bodyPr/>
          <a:lstStyle/>
          <a:p>
            <a:pPr eaLnBrk="1" hangingPunct="1"/>
            <a:r>
              <a:rPr lang="ru-RU" smtClean="0"/>
              <a:t>Союз – часть речи, слова которой служат для соединения однородных членов предложения и  частей сложного предложения : </a:t>
            </a:r>
          </a:p>
          <a:p>
            <a:pPr eaLnBrk="1" hangingPunct="1"/>
            <a:endParaRPr lang="ru-RU" smtClean="0"/>
          </a:p>
          <a:p>
            <a:pPr eaLnBrk="1" hangingPunct="1"/>
            <a:r>
              <a:rPr lang="ru-RU" smtClean="0"/>
              <a:t>Весь день дождь </a:t>
            </a:r>
            <a:r>
              <a:rPr lang="ru-RU" smtClean="0">
                <a:solidFill>
                  <a:srgbClr val="FFFF00"/>
                </a:solidFill>
              </a:rPr>
              <a:t>и</a:t>
            </a:r>
            <a:r>
              <a:rPr lang="ru-RU" smtClean="0"/>
              <a:t> ветер.</a:t>
            </a:r>
          </a:p>
          <a:p>
            <a:pPr eaLnBrk="1" hangingPunct="1"/>
            <a:r>
              <a:rPr lang="ru-RU" smtClean="0"/>
              <a:t>Льет дождь, </a:t>
            </a:r>
            <a:r>
              <a:rPr lang="ru-RU" smtClean="0">
                <a:solidFill>
                  <a:srgbClr val="FFFF00"/>
                </a:solidFill>
              </a:rPr>
              <a:t>и</a:t>
            </a:r>
            <a:r>
              <a:rPr lang="ru-RU" smtClean="0"/>
              <a:t> дует ветер.</a:t>
            </a:r>
          </a:p>
          <a:p>
            <a:pPr eaLnBrk="1" hangingPunct="1"/>
            <a:r>
              <a:rPr lang="ru-RU" smtClean="0"/>
              <a:t>Кате купили яблоко, </a:t>
            </a:r>
            <a:r>
              <a:rPr lang="ru-RU" smtClean="0">
                <a:solidFill>
                  <a:srgbClr val="FFFF00"/>
                </a:solidFill>
              </a:rPr>
              <a:t>а </a:t>
            </a:r>
            <a:r>
              <a:rPr lang="ru-RU" smtClean="0"/>
              <a:t>Наташе – грушу.</a:t>
            </a:r>
          </a:p>
        </p:txBody>
      </p:sp>
      <p:pic>
        <p:nvPicPr>
          <p:cNvPr id="33796" name="Рисунок 3" descr="2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1500188"/>
            <a:ext cx="295275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16-конечная звезда 4"/>
          <p:cNvSpPr/>
          <p:nvPr/>
        </p:nvSpPr>
        <p:spPr>
          <a:xfrm>
            <a:off x="5929313" y="4857750"/>
            <a:ext cx="3000375" cy="1785938"/>
          </a:xfrm>
          <a:prstGeom prst="star1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bg1"/>
                </a:solidFill>
                <a:hlinkClick r:id="rId3" action="ppaction://hlinksldjump"/>
              </a:rPr>
              <a:t>Таблица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772400" cy="1000132"/>
          </a:xfrm>
          <a:ln>
            <a:miter lim="800000"/>
            <a:headEnd/>
            <a:tailEnd/>
          </a:ln>
          <a:extLst/>
        </p:spPr>
        <p:txBody>
          <a:bodyPr/>
          <a:lstStyle/>
          <a:p>
            <a:pPr algn="ctr" eaLnBrk="1" hangingPunct="1">
              <a:defRPr/>
            </a:pPr>
            <a:r>
              <a:rPr lang="ru-RU" smtClean="0"/>
              <a:t>Предлог!</a:t>
            </a:r>
            <a:endParaRPr lang="ru-RU"/>
          </a:p>
        </p:txBody>
      </p:sp>
      <p:sp>
        <p:nvSpPr>
          <p:cNvPr id="34819" name="Текст 2"/>
          <p:cNvSpPr>
            <a:spLocks noGrp="1"/>
          </p:cNvSpPr>
          <p:nvPr>
            <p:ph type="body" idx="1"/>
          </p:nvPr>
        </p:nvSpPr>
        <p:spPr>
          <a:xfrm>
            <a:off x="3571875" y="1571625"/>
            <a:ext cx="5143500" cy="3714750"/>
          </a:xfrm>
        </p:spPr>
        <p:txBody>
          <a:bodyPr/>
          <a:lstStyle/>
          <a:p>
            <a:pPr eaLnBrk="1" hangingPunct="1"/>
            <a:r>
              <a:rPr lang="ru-RU" smtClean="0"/>
              <a:t>Предлог – часть речи, слова которой служат для связи слов в словосочетании: </a:t>
            </a:r>
          </a:p>
          <a:p>
            <a:pPr eaLnBrk="1" hangingPunct="1"/>
            <a:endParaRPr lang="ru-RU" smtClean="0"/>
          </a:p>
          <a:p>
            <a:pPr eaLnBrk="1" hangingPunct="1"/>
            <a:r>
              <a:rPr lang="ru-RU" smtClean="0"/>
              <a:t>Прохладно </a:t>
            </a:r>
            <a:r>
              <a:rPr lang="ru-RU" smtClean="0">
                <a:solidFill>
                  <a:srgbClr val="FFFF00"/>
                </a:solidFill>
              </a:rPr>
              <a:t>в </a:t>
            </a:r>
            <a:r>
              <a:rPr lang="ru-RU" smtClean="0"/>
              <a:t>лесу.</a:t>
            </a:r>
          </a:p>
          <a:p>
            <a:pPr eaLnBrk="1" hangingPunct="1"/>
            <a:r>
              <a:rPr lang="ru-RU" smtClean="0">
                <a:solidFill>
                  <a:srgbClr val="FFFF00"/>
                </a:solidFill>
              </a:rPr>
              <a:t>За</a:t>
            </a:r>
            <a:r>
              <a:rPr lang="ru-RU" smtClean="0"/>
              <a:t> лесом деревня.</a:t>
            </a:r>
          </a:p>
        </p:txBody>
      </p:sp>
      <p:pic>
        <p:nvPicPr>
          <p:cNvPr id="34820" name="Рисунок 3" descr="2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1571625"/>
            <a:ext cx="295275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16-конечная звезда 4"/>
          <p:cNvSpPr/>
          <p:nvPr/>
        </p:nvSpPr>
        <p:spPr>
          <a:xfrm>
            <a:off x="5929313" y="4857750"/>
            <a:ext cx="3000375" cy="1785938"/>
          </a:xfrm>
          <a:prstGeom prst="star1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bg1"/>
                </a:solidFill>
                <a:hlinkClick r:id="rId3" action="ppaction://hlinksldjump"/>
              </a:rPr>
              <a:t>Таблица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7772400" cy="928694"/>
          </a:xfrm>
          <a:ln>
            <a:miter lim="800000"/>
            <a:headEnd/>
            <a:tailEnd/>
          </a:ln>
          <a:extLst/>
        </p:spPr>
        <p:txBody>
          <a:bodyPr/>
          <a:lstStyle/>
          <a:p>
            <a:pPr algn="ctr" eaLnBrk="1" hangingPunct="1">
              <a:defRPr/>
            </a:pPr>
            <a:r>
              <a:rPr lang="ru-RU" smtClean="0"/>
              <a:t>Частица!</a:t>
            </a:r>
            <a:endParaRPr lang="ru-RU"/>
          </a:p>
        </p:txBody>
      </p:sp>
      <p:sp>
        <p:nvSpPr>
          <p:cNvPr id="35843" name="Текст 2"/>
          <p:cNvSpPr>
            <a:spLocks noGrp="1"/>
          </p:cNvSpPr>
          <p:nvPr>
            <p:ph type="body" idx="1"/>
          </p:nvPr>
        </p:nvSpPr>
        <p:spPr>
          <a:xfrm>
            <a:off x="3643313" y="1643063"/>
            <a:ext cx="4659312" cy="3571875"/>
          </a:xfrm>
        </p:spPr>
        <p:txBody>
          <a:bodyPr/>
          <a:lstStyle/>
          <a:p>
            <a:pPr eaLnBrk="1" hangingPunct="1"/>
            <a:r>
              <a:rPr lang="ru-RU" smtClean="0"/>
              <a:t>Частица – часть  речи, слова которой  придают  предложению или отдельным  словам  различные  смысловые, эмоциональные оттенки :</a:t>
            </a:r>
          </a:p>
          <a:p>
            <a:pPr eaLnBrk="1" hangingPunct="1"/>
            <a:endParaRPr lang="ru-RU" smtClean="0"/>
          </a:p>
          <a:p>
            <a:pPr eaLnBrk="1" hangingPunct="1"/>
            <a:r>
              <a:rPr lang="ru-RU" smtClean="0"/>
              <a:t>Это </a:t>
            </a:r>
            <a:r>
              <a:rPr lang="ru-RU" smtClean="0">
                <a:solidFill>
                  <a:srgbClr val="FFFF00"/>
                </a:solidFill>
              </a:rPr>
              <a:t>же</a:t>
            </a:r>
            <a:r>
              <a:rPr lang="ru-RU" smtClean="0"/>
              <a:t> правда!</a:t>
            </a:r>
          </a:p>
          <a:p>
            <a:pPr eaLnBrk="1" hangingPunct="1"/>
            <a:r>
              <a:rPr lang="ru-RU" smtClean="0">
                <a:solidFill>
                  <a:srgbClr val="FFFF00"/>
                </a:solidFill>
              </a:rPr>
              <a:t>Ни</a:t>
            </a:r>
            <a:r>
              <a:rPr lang="ru-RU" smtClean="0"/>
              <a:t> за что </a:t>
            </a:r>
            <a:r>
              <a:rPr lang="ru-RU" smtClean="0">
                <a:solidFill>
                  <a:srgbClr val="FFFF00"/>
                </a:solidFill>
              </a:rPr>
              <a:t>не</a:t>
            </a:r>
            <a:r>
              <a:rPr lang="ru-RU" smtClean="0"/>
              <a:t> отдам.</a:t>
            </a:r>
          </a:p>
        </p:txBody>
      </p:sp>
      <p:pic>
        <p:nvPicPr>
          <p:cNvPr id="35844" name="Рисунок 3" descr="2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1643063"/>
            <a:ext cx="295275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16-конечная звезда 5"/>
          <p:cNvSpPr/>
          <p:nvPr/>
        </p:nvSpPr>
        <p:spPr>
          <a:xfrm>
            <a:off x="5929313" y="4857750"/>
            <a:ext cx="3000375" cy="1785938"/>
          </a:xfrm>
          <a:prstGeom prst="star1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bg1"/>
                </a:solidFill>
                <a:hlinkClick r:id="rId3" action="ppaction://hlinksldjump"/>
              </a:rPr>
              <a:t>Таблица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357166"/>
            <a:ext cx="7772400" cy="1000132"/>
          </a:xfrm>
          <a:ln>
            <a:miter lim="800000"/>
            <a:headEnd/>
            <a:tailEnd/>
          </a:ln>
          <a:extLst/>
        </p:spPr>
        <p:txBody>
          <a:bodyPr/>
          <a:lstStyle/>
          <a:p>
            <a:pPr algn="ctr" eaLnBrk="1" hangingPunct="1">
              <a:defRPr/>
            </a:pPr>
            <a:r>
              <a:rPr lang="ru-RU" smtClean="0"/>
              <a:t>Междометие!</a:t>
            </a:r>
            <a:endParaRPr lang="ru-RU"/>
          </a:p>
        </p:txBody>
      </p:sp>
      <p:sp>
        <p:nvSpPr>
          <p:cNvPr id="36867" name="Текст 2"/>
          <p:cNvSpPr>
            <a:spLocks noGrp="1"/>
          </p:cNvSpPr>
          <p:nvPr>
            <p:ph type="body" idx="1"/>
          </p:nvPr>
        </p:nvSpPr>
        <p:spPr>
          <a:xfrm>
            <a:off x="3786188" y="1714500"/>
            <a:ext cx="4714875" cy="3643313"/>
          </a:xfrm>
        </p:spPr>
        <p:txBody>
          <a:bodyPr/>
          <a:lstStyle/>
          <a:p>
            <a:pPr eaLnBrk="1" hangingPunct="1"/>
            <a:r>
              <a:rPr lang="ru-RU" smtClean="0"/>
              <a:t>Междометие – слова  отдельной (не самостоятельной  и  не  служебной)  части  речи, которые выражают   чувства, настроения, эмоции  говорящего, не называя  их:</a:t>
            </a:r>
          </a:p>
          <a:p>
            <a:pPr eaLnBrk="1" hangingPunct="1"/>
            <a:endParaRPr lang="ru-RU" smtClean="0"/>
          </a:p>
          <a:p>
            <a:pPr eaLnBrk="1" hangingPunct="1"/>
            <a:r>
              <a:rPr lang="ru-RU" smtClean="0">
                <a:solidFill>
                  <a:srgbClr val="FFFF00"/>
                </a:solidFill>
              </a:rPr>
              <a:t>Ах</a:t>
            </a:r>
            <a:r>
              <a:rPr lang="ru-RU" smtClean="0"/>
              <a:t>, как хорошо!</a:t>
            </a:r>
          </a:p>
          <a:p>
            <a:pPr eaLnBrk="1" hangingPunct="1"/>
            <a:r>
              <a:rPr lang="ru-RU" smtClean="0">
                <a:solidFill>
                  <a:srgbClr val="FFFF00"/>
                </a:solidFill>
              </a:rPr>
              <a:t>Ой</a:t>
            </a:r>
            <a:r>
              <a:rPr lang="ru-RU" smtClean="0"/>
              <a:t>, больно!</a:t>
            </a:r>
          </a:p>
        </p:txBody>
      </p:sp>
      <p:pic>
        <p:nvPicPr>
          <p:cNvPr id="36868" name="Рисунок 3" descr="2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1714500"/>
            <a:ext cx="295275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16-конечная звезда 4"/>
          <p:cNvSpPr/>
          <p:nvPr/>
        </p:nvSpPr>
        <p:spPr>
          <a:xfrm>
            <a:off x="5929313" y="4857750"/>
            <a:ext cx="3000375" cy="1785938"/>
          </a:xfrm>
          <a:prstGeom prst="star1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bg1"/>
                </a:solidFill>
                <a:hlinkClick r:id="rId3" action="ppaction://hlinksldjump"/>
              </a:rPr>
              <a:t>Таблица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1500" y="1571625"/>
            <a:ext cx="7700963" cy="3857625"/>
          </a:xfrm>
        </p:spPr>
        <p:txBody>
          <a:bodyPr/>
          <a:lstStyle/>
          <a:p>
            <a:pPr algn="just">
              <a:defRPr/>
            </a:pPr>
            <a:r>
              <a:rPr lang="ru-RU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Лексическое значение слова </a:t>
            </a:r>
            <a:r>
              <a:rPr lang="ru-RU" dirty="0" smtClean="0"/>
              <a:t>– это значение  слова, непосредственно  связанное  с   отражением  в  сознании   человека  предметов </a:t>
            </a:r>
            <a:r>
              <a:rPr lang="ru-RU" dirty="0" smtClean="0">
                <a:solidFill>
                  <a:srgbClr val="FFFF00"/>
                </a:solidFill>
              </a:rPr>
              <a:t>(стол)</a:t>
            </a:r>
            <a:r>
              <a:rPr lang="ru-RU" dirty="0" smtClean="0"/>
              <a:t>, явлений </a:t>
            </a:r>
            <a:r>
              <a:rPr lang="ru-RU" i="1" dirty="0" smtClean="0">
                <a:solidFill>
                  <a:srgbClr val="FFFF00"/>
                </a:solidFill>
              </a:rPr>
              <a:t>(гроза) </a:t>
            </a:r>
            <a:r>
              <a:rPr lang="ru-RU" dirty="0" smtClean="0"/>
              <a:t>, отношений </a:t>
            </a:r>
            <a:r>
              <a:rPr lang="ru-RU" i="1" dirty="0" smtClean="0">
                <a:solidFill>
                  <a:srgbClr val="FFFF00"/>
                </a:solidFill>
              </a:rPr>
              <a:t>(кит больше слона</a:t>
            </a:r>
            <a:r>
              <a:rPr lang="ru-RU" dirty="0" smtClean="0">
                <a:solidFill>
                  <a:srgbClr val="FFFF00"/>
                </a:solidFill>
              </a:rPr>
              <a:t>)</a:t>
            </a:r>
            <a:r>
              <a:rPr lang="ru-RU" dirty="0" smtClean="0"/>
              <a:t> ,объективной действительности. Общее лексическое значение присуще  не  одному слову, а целому ряду слов, например, все  существительные  обозначают предмет, все  прилагательные – признак, все  глаголы – действие.</a:t>
            </a:r>
            <a:endParaRPr lang="ru-RU" dirty="0"/>
          </a:p>
        </p:txBody>
      </p:sp>
      <p:sp>
        <p:nvSpPr>
          <p:cNvPr id="4" name="16-конечная звезда 3"/>
          <p:cNvSpPr/>
          <p:nvPr/>
        </p:nvSpPr>
        <p:spPr>
          <a:xfrm>
            <a:off x="5929313" y="4857750"/>
            <a:ext cx="3000375" cy="1785938"/>
          </a:xfrm>
          <a:prstGeom prst="star1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bg1"/>
                </a:solidFill>
                <a:hlinkClick r:id="rId3" action="ppaction://hlinksldjump"/>
              </a:rPr>
              <a:t>Назад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7892" name="TextBox 4"/>
          <p:cNvSpPr txBox="1">
            <a:spLocks noChangeArrowheads="1"/>
          </p:cNvSpPr>
          <p:nvPr/>
        </p:nvSpPr>
        <p:spPr bwMode="auto">
          <a:xfrm>
            <a:off x="2000250" y="428625"/>
            <a:ext cx="42862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2800">
                <a:latin typeface="Times New Roman" pitchFamily="18" charset="0"/>
                <a:cs typeface="Times New Roman" pitchFamily="18" charset="0"/>
              </a:rPr>
              <a:t>Словарь  лингвистических терминов!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Текст 2"/>
          <p:cNvSpPr>
            <a:spLocks noGrp="1"/>
          </p:cNvSpPr>
          <p:nvPr>
            <p:ph type="body" idx="1"/>
          </p:nvPr>
        </p:nvSpPr>
        <p:spPr>
          <a:xfrm>
            <a:off x="571500" y="1571625"/>
            <a:ext cx="8072438" cy="3857625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ru-RU" i="1" smtClean="0"/>
              <a:t>Вопрос о частях речи  - один из наиболее древних в языкознании. Части речи были выделены в Индии в </a:t>
            </a:r>
            <a:r>
              <a:rPr lang="en-US" i="1" smtClean="0"/>
              <a:t>V</a:t>
            </a:r>
            <a:r>
              <a:rPr lang="ru-RU" i="1" smtClean="0"/>
              <a:t> в. до н. э., в Греции в </a:t>
            </a:r>
            <a:r>
              <a:rPr lang="en-US" i="1" smtClean="0"/>
              <a:t>IV</a:t>
            </a:r>
            <a:r>
              <a:rPr lang="ru-RU" i="1" smtClean="0"/>
              <a:t> в. до н. э. Части речи русского языка впервые описаны Михаилом Васильевичем Ломоносовым в «Российской грамматике», которую он опубликовал в 1757 году. Несмотря на это учёные до сих пор окончательно не решили, сколько частей речи в русском языке и на основе каких признаков их следует выделять.</a:t>
            </a:r>
          </a:p>
        </p:txBody>
      </p:sp>
      <p:sp>
        <p:nvSpPr>
          <p:cNvPr id="4" name="16-конечная звезда 3"/>
          <p:cNvSpPr/>
          <p:nvPr/>
        </p:nvSpPr>
        <p:spPr>
          <a:xfrm>
            <a:off x="5929313" y="5286375"/>
            <a:ext cx="2714625" cy="1357313"/>
          </a:xfrm>
          <a:prstGeom prst="star1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bg1"/>
                </a:solidFill>
                <a:hlinkClick r:id="rId3" action="ppaction://hlinksldjump"/>
              </a:rPr>
              <a:t>Назад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8916" name="TextBox 4"/>
          <p:cNvSpPr txBox="1">
            <a:spLocks noChangeArrowheads="1"/>
          </p:cNvSpPr>
          <p:nvPr/>
        </p:nvSpPr>
        <p:spPr bwMode="auto">
          <a:xfrm>
            <a:off x="2357438" y="428625"/>
            <a:ext cx="4286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28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Страничка истории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Подзаголовок 7"/>
          <p:cNvSpPr>
            <a:spLocks noGrp="1"/>
          </p:cNvSpPr>
          <p:nvPr>
            <p:ph type="subTitle" idx="1"/>
          </p:nvPr>
        </p:nvSpPr>
        <p:spPr>
          <a:xfrm>
            <a:off x="357188" y="571500"/>
            <a:ext cx="8429625" cy="6143625"/>
          </a:xfrm>
        </p:spPr>
        <p:txBody>
          <a:bodyPr/>
          <a:lstStyle/>
          <a:p>
            <a:pPr marR="0" algn="ctr" eaLnBrk="1" hangingPunct="1"/>
            <a:r>
              <a:rPr lang="ru-RU" sz="3200" smtClean="0">
                <a:solidFill>
                  <a:srgbClr val="FFFF00"/>
                </a:solidFill>
                <a:latin typeface="Monotype Corsiva" pitchFamily="66" charset="0"/>
              </a:rPr>
              <a:t>Всему название дано –</a:t>
            </a:r>
          </a:p>
          <a:p>
            <a:pPr marR="0" algn="ctr" eaLnBrk="1" hangingPunct="1"/>
            <a:r>
              <a:rPr lang="ru-RU" sz="3200" smtClean="0">
                <a:solidFill>
                  <a:srgbClr val="FFFF00"/>
                </a:solidFill>
                <a:latin typeface="Monotype Corsiva" pitchFamily="66" charset="0"/>
              </a:rPr>
              <a:t>И зверю, и предмету.</a:t>
            </a:r>
          </a:p>
          <a:p>
            <a:pPr marR="0" algn="ctr" eaLnBrk="1" hangingPunct="1"/>
            <a:r>
              <a:rPr lang="ru-RU" sz="3200" smtClean="0">
                <a:solidFill>
                  <a:srgbClr val="FFFF00"/>
                </a:solidFill>
                <a:latin typeface="Monotype Corsiva" pitchFamily="66" charset="0"/>
              </a:rPr>
              <a:t>Вещей вокруг полным-полно,</a:t>
            </a:r>
          </a:p>
          <a:p>
            <a:pPr marR="0" algn="ctr" eaLnBrk="1" hangingPunct="1"/>
            <a:r>
              <a:rPr lang="ru-RU" sz="3200" smtClean="0">
                <a:solidFill>
                  <a:srgbClr val="FFFF00"/>
                </a:solidFill>
                <a:latin typeface="Monotype Corsiva" pitchFamily="66" charset="0"/>
              </a:rPr>
              <a:t>А безымянных нету.</a:t>
            </a:r>
          </a:p>
          <a:p>
            <a:pPr marR="0" algn="ctr" eaLnBrk="1" hangingPunct="1"/>
            <a:r>
              <a:rPr lang="ru-RU" sz="3200" smtClean="0">
                <a:solidFill>
                  <a:srgbClr val="FFFF00"/>
                </a:solidFill>
                <a:latin typeface="Monotype Corsiva" pitchFamily="66" charset="0"/>
              </a:rPr>
              <a:t>И все, что может видеть глаз –</a:t>
            </a:r>
          </a:p>
          <a:p>
            <a:pPr marR="0" algn="ctr" eaLnBrk="1" hangingPunct="1"/>
            <a:r>
              <a:rPr lang="ru-RU" sz="3200" smtClean="0">
                <a:solidFill>
                  <a:srgbClr val="FFFF00"/>
                </a:solidFill>
                <a:latin typeface="Monotype Corsiva" pitchFamily="66" charset="0"/>
              </a:rPr>
              <a:t>Над нами и под нами, –</a:t>
            </a:r>
          </a:p>
          <a:p>
            <a:pPr marR="0" algn="ctr" eaLnBrk="1" hangingPunct="1"/>
            <a:r>
              <a:rPr lang="ru-RU" sz="3200" smtClean="0">
                <a:solidFill>
                  <a:srgbClr val="FFFF00"/>
                </a:solidFill>
                <a:latin typeface="Monotype Corsiva" pitchFamily="66" charset="0"/>
              </a:rPr>
              <a:t>И все, что в памяти у нас, –</a:t>
            </a:r>
          </a:p>
          <a:p>
            <a:pPr marR="0" algn="ctr" eaLnBrk="1" hangingPunct="1"/>
            <a:r>
              <a:rPr lang="ru-RU" sz="3200" smtClean="0">
                <a:solidFill>
                  <a:srgbClr val="FFFF00"/>
                </a:solidFill>
                <a:latin typeface="Monotype Corsiva" pitchFamily="66" charset="0"/>
              </a:rPr>
              <a:t>Означено словами.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14563" y="642938"/>
            <a:ext cx="6684962" cy="5786437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Ребята, давайте  с  вами  вспомним, какие  разделы  науки  о  языке  вы  знаете.</a:t>
            </a:r>
          </a:p>
          <a:p>
            <a:pPr>
              <a:defRPr/>
            </a:pPr>
            <a:r>
              <a:rPr lang="ru-RU" b="1" dirty="0" smtClean="0">
                <a:solidFill>
                  <a:srgbClr val="FFFF00"/>
                </a:solidFill>
              </a:rPr>
              <a:t>Задание </a:t>
            </a:r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b="1" dirty="0" smtClean="0">
                <a:solidFill>
                  <a:srgbClr val="FFFF00"/>
                </a:solidFill>
              </a:rPr>
              <a:t> :</a:t>
            </a:r>
            <a:r>
              <a:rPr lang="ru-RU" dirty="0" smtClean="0"/>
              <a:t> прочитайте  и  продолжите  предложения.</a:t>
            </a:r>
          </a:p>
          <a:p>
            <a:pPr>
              <a:defRPr/>
            </a:pPr>
            <a:endParaRPr lang="ru-RU" dirty="0" smtClean="0"/>
          </a:p>
          <a:p>
            <a:pPr marL="457200" indent="-457200">
              <a:defRPr/>
            </a:pP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dirty="0" smtClean="0">
                <a:solidFill>
                  <a:srgbClr val="FFFF00"/>
                </a:solidFill>
              </a:rPr>
              <a:t>  </a:t>
            </a:r>
            <a:r>
              <a:rPr lang="ru-RU" dirty="0" smtClean="0"/>
              <a:t>Звуки речи изучает…</a:t>
            </a:r>
          </a:p>
          <a:p>
            <a:pPr marL="457200" indent="-457200">
              <a:defRPr/>
            </a:pP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dirty="0" smtClean="0">
                <a:solidFill>
                  <a:srgbClr val="FFFF00"/>
                </a:solidFill>
              </a:rPr>
              <a:t>  </a:t>
            </a:r>
            <a:r>
              <a:rPr lang="ru-RU" dirty="0" smtClean="0"/>
              <a:t>Слова, их лексическое значение изучает...</a:t>
            </a:r>
          </a:p>
          <a:p>
            <a:pPr marL="457200" indent="-457200">
              <a:defRPr/>
            </a:pP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3.  </a:t>
            </a:r>
            <a:r>
              <a:rPr lang="ru-RU" dirty="0" smtClean="0"/>
              <a:t>Грамматические значения слов (и многие другие вопросы ) изучает…</a:t>
            </a:r>
          </a:p>
        </p:txBody>
      </p:sp>
      <p:pic>
        <p:nvPicPr>
          <p:cNvPr id="7171" name="Рисунок 3" descr="3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313" y="571500"/>
            <a:ext cx="1857375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16-конечная звезда 4"/>
          <p:cNvSpPr/>
          <p:nvPr/>
        </p:nvSpPr>
        <p:spPr>
          <a:xfrm>
            <a:off x="5572125" y="4286250"/>
            <a:ext cx="3000375" cy="2357438"/>
          </a:xfrm>
          <a:prstGeom prst="star1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FF00"/>
                </a:solidFill>
                <a:hlinkClick r:id="rId3" action="ppaction://hlinksldjump"/>
              </a:rPr>
              <a:t>Правильный ответ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7772400" cy="1000108"/>
          </a:xfrm>
          <a:ln>
            <a:miter lim="800000"/>
            <a:headEnd/>
            <a:tailEnd/>
          </a:ln>
          <a:extLst/>
        </p:spPr>
        <p:txBody>
          <a:bodyPr/>
          <a:lstStyle/>
          <a:p>
            <a:pPr algn="ctr">
              <a:defRPr/>
            </a:pPr>
            <a:r>
              <a:rPr lang="ru-RU" sz="40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Правильный ответ!</a:t>
            </a:r>
            <a:endParaRPr lang="ru-RU" sz="4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225" y="1214438"/>
            <a:ext cx="7772400" cy="4357687"/>
          </a:xfrm>
        </p:spPr>
        <p:txBody>
          <a:bodyPr/>
          <a:lstStyle/>
          <a:p>
            <a:pPr marL="457200" indent="-457200" algn="just">
              <a:defRPr/>
            </a:pP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dirty="0" smtClean="0">
                <a:solidFill>
                  <a:srgbClr val="FFFF00"/>
                </a:solidFill>
              </a:rPr>
              <a:t> 	</a:t>
            </a:r>
            <a:r>
              <a:rPr lang="ru-RU" dirty="0" smtClean="0"/>
              <a:t>Звуки речи изучает  </a:t>
            </a:r>
            <a:r>
              <a:rPr lang="ru-RU" dirty="0" smtClean="0">
                <a:solidFill>
                  <a:srgbClr val="FFC000"/>
                </a:solidFill>
              </a:rPr>
              <a:t>фонетика.</a:t>
            </a:r>
          </a:p>
          <a:p>
            <a:pPr marL="457200" indent="-457200" algn="just">
              <a:defRPr/>
            </a:pP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dirty="0" smtClean="0">
                <a:solidFill>
                  <a:srgbClr val="FFFF00"/>
                </a:solidFill>
              </a:rPr>
              <a:t> 	</a:t>
            </a:r>
            <a:r>
              <a:rPr lang="ru-RU" dirty="0" smtClean="0"/>
              <a:t>Слова, их лексическое значение изучает  </a:t>
            </a:r>
            <a:r>
              <a:rPr lang="ru-RU" dirty="0" smtClean="0">
                <a:solidFill>
                  <a:srgbClr val="FFC000"/>
                </a:solidFill>
              </a:rPr>
              <a:t>лексика.</a:t>
            </a:r>
          </a:p>
          <a:p>
            <a:pPr marL="457200" indent="-457200" algn="just">
              <a:defRPr/>
            </a:pP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3. 	</a:t>
            </a:r>
            <a:r>
              <a:rPr lang="ru-RU" dirty="0" smtClean="0"/>
              <a:t>Грамматические значения слов (и многие другие вопросы ) изучает  </a:t>
            </a:r>
            <a:r>
              <a:rPr lang="ru-RU" dirty="0" smtClean="0">
                <a:solidFill>
                  <a:srgbClr val="FFC000"/>
                </a:solidFill>
              </a:rPr>
              <a:t>грамматика.</a:t>
            </a:r>
          </a:p>
          <a:p>
            <a:pPr marL="457200" indent="-457200" algn="just">
              <a:defRPr/>
            </a:pPr>
            <a:endParaRPr lang="ru-RU" dirty="0" smtClean="0">
              <a:solidFill>
                <a:srgbClr val="FFC000"/>
              </a:solidFill>
            </a:endParaRPr>
          </a:p>
          <a:p>
            <a:pPr algn="just">
              <a:defRPr/>
            </a:pPr>
            <a:r>
              <a:rPr lang="ru-RU" dirty="0" smtClean="0"/>
              <a:t>       Грамматика – самый большой раздел науки о языке. Он состоит из двух частей: </a:t>
            </a:r>
            <a:r>
              <a:rPr lang="ru-RU" dirty="0" smtClean="0">
                <a:solidFill>
                  <a:srgbClr val="FFC000"/>
                </a:solidFill>
              </a:rPr>
              <a:t>морфология</a:t>
            </a:r>
            <a:r>
              <a:rPr lang="ru-RU" dirty="0" smtClean="0"/>
              <a:t> и </a:t>
            </a:r>
            <a:r>
              <a:rPr lang="ru-RU" dirty="0" smtClean="0">
                <a:solidFill>
                  <a:srgbClr val="FFC000"/>
                </a:solidFill>
              </a:rPr>
              <a:t>синтаксис</a:t>
            </a:r>
            <a:r>
              <a:rPr lang="ru-RU" dirty="0" smtClean="0"/>
              <a:t>. Синтаксис изучает словосочетания и предложения. </a:t>
            </a:r>
          </a:p>
          <a:p>
            <a:pPr algn="just">
              <a:defRPr/>
            </a:pPr>
            <a:r>
              <a:rPr lang="ru-RU" sz="6600" b="1" dirty="0" smtClean="0">
                <a:solidFill>
                  <a:srgbClr val="FFFF00"/>
                </a:solidFill>
              </a:rPr>
              <a:t>!</a:t>
            </a:r>
            <a:r>
              <a:rPr lang="ru-RU" sz="5400" b="1" dirty="0" smtClean="0">
                <a:solidFill>
                  <a:srgbClr val="FFFF00"/>
                </a:solidFill>
              </a:rPr>
              <a:t> 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C000"/>
                </a:solidFill>
              </a:rPr>
              <a:t>Морфология  изучает  слово  как  часть  речи.</a:t>
            </a:r>
          </a:p>
          <a:p>
            <a:pPr>
              <a:defRPr/>
            </a:pPr>
            <a:endParaRPr lang="ru-RU" sz="9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Прямоугольник 4"/>
          <p:cNvSpPr>
            <a:spLocks noChangeArrowheads="1"/>
          </p:cNvSpPr>
          <p:nvPr/>
        </p:nvSpPr>
        <p:spPr bwMode="auto">
          <a:xfrm>
            <a:off x="2000250" y="2071688"/>
            <a:ext cx="4572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5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Части речи</a:t>
            </a:r>
            <a:endParaRPr lang="ru-RU" sz="5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" name="TextBox 5"/>
          <p:cNvSpPr txBox="1">
            <a:spLocks noChangeArrowheads="1"/>
          </p:cNvSpPr>
          <p:nvPr/>
        </p:nvSpPr>
        <p:spPr bwMode="auto">
          <a:xfrm>
            <a:off x="285750" y="571500"/>
            <a:ext cx="80724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ru-RU" sz="2400">
                <a:latin typeface="Times New Roman" pitchFamily="18" charset="0"/>
                <a:cs typeface="Times New Roman" pitchFamily="18" charset="0"/>
              </a:rPr>
              <a:t>Все слова в языке (в зависимости от признаков, которые мы начнем сегодня изучать) распределяются по классам. Эти классы слов называются частями речи.</a:t>
            </a:r>
          </a:p>
        </p:txBody>
      </p:sp>
      <p:sp>
        <p:nvSpPr>
          <p:cNvPr id="9220" name="TextBox 24"/>
          <p:cNvSpPr txBox="1">
            <a:spLocks noChangeArrowheads="1"/>
          </p:cNvSpPr>
          <p:nvPr/>
        </p:nvSpPr>
        <p:spPr bwMode="auto">
          <a:xfrm>
            <a:off x="357188" y="4143375"/>
            <a:ext cx="35004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2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самостоятельные</a:t>
            </a:r>
          </a:p>
        </p:txBody>
      </p:sp>
      <p:cxnSp>
        <p:nvCxnSpPr>
          <p:cNvPr id="27" name="Прямая со стрелкой 26"/>
          <p:cNvCxnSpPr>
            <a:endCxn id="9220" idx="0"/>
          </p:cNvCxnSpPr>
          <p:nvPr/>
        </p:nvCxnSpPr>
        <p:spPr>
          <a:xfrm rot="10800000" flipV="1">
            <a:off x="2106613" y="3071813"/>
            <a:ext cx="1965325" cy="1071562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endCxn id="9223" idx="0"/>
          </p:cNvCxnSpPr>
          <p:nvPr/>
        </p:nvCxnSpPr>
        <p:spPr>
          <a:xfrm>
            <a:off x="4357688" y="3071813"/>
            <a:ext cx="2251075" cy="1071562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3" name="TextBox 30"/>
          <p:cNvSpPr txBox="1">
            <a:spLocks noChangeArrowheads="1"/>
          </p:cNvSpPr>
          <p:nvPr/>
        </p:nvSpPr>
        <p:spPr bwMode="auto">
          <a:xfrm>
            <a:off x="5429250" y="4143375"/>
            <a:ext cx="23574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2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служебные</a:t>
            </a:r>
          </a:p>
        </p:txBody>
      </p:sp>
      <p:sp>
        <p:nvSpPr>
          <p:cNvPr id="37" name="Горизонтальный свиток 36"/>
          <p:cNvSpPr/>
          <p:nvPr/>
        </p:nvSpPr>
        <p:spPr>
          <a:xfrm>
            <a:off x="2000250" y="5643563"/>
            <a:ext cx="5214938" cy="928687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hlinkClick r:id="rId2" action="ppaction://hlinksldjump"/>
              </a:rPr>
              <a:t>Страничка истории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Текст 2"/>
          <p:cNvSpPr>
            <a:spLocks noGrp="1"/>
          </p:cNvSpPr>
          <p:nvPr>
            <p:ph type="body" idx="1"/>
          </p:nvPr>
        </p:nvSpPr>
        <p:spPr>
          <a:xfrm>
            <a:off x="2143125" y="214313"/>
            <a:ext cx="6415088" cy="6000750"/>
          </a:xfrm>
        </p:spPr>
        <p:txBody>
          <a:bodyPr/>
          <a:lstStyle/>
          <a:p>
            <a:r>
              <a:rPr lang="ru-RU" sz="320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Самостоятельные  части речи </a:t>
            </a: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– это слова, которые имеют </a:t>
            </a:r>
            <a:r>
              <a:rPr lang="ru-RU" sz="320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лексическое значение </a:t>
            </a: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и могут быть членами предложения: подлежащими, сказуемыми, определениями и обстоятельствами.</a:t>
            </a:r>
          </a:p>
          <a:p>
            <a:r>
              <a:rPr lang="ru-RU" sz="320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Служебные части речи </a:t>
            </a: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– это  слова, которые, не  имея лексического значения  и  не  являясь  членами предложения, играют  в  предложении  различные  служебные  роли.</a:t>
            </a:r>
          </a:p>
        </p:txBody>
      </p:sp>
      <p:pic>
        <p:nvPicPr>
          <p:cNvPr id="10243" name="Рисунок 3" descr="3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313" y="1000125"/>
            <a:ext cx="1857375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628387421"/>
              </p:ext>
            </p:extLst>
          </p:nvPr>
        </p:nvGraphicFramePr>
        <p:xfrm>
          <a:off x="500063" y="1000125"/>
          <a:ext cx="8215312" cy="57283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48548"/>
                <a:gridCol w="2866764"/>
              </a:tblGrid>
              <a:tr h="524111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FF00"/>
                          </a:solidFill>
                        </a:rPr>
                        <a:t>ЧАСТИ  РЕЧИ</a:t>
                      </a:r>
                      <a:endParaRPr lang="ru-RU" sz="2000" b="1" dirty="0">
                        <a:solidFill>
                          <a:srgbClr val="FFFF00"/>
                        </a:solidFill>
                      </a:endParaRPr>
                    </a:p>
                  </a:txBody>
                  <a:tcPr marL="91439" marR="91439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90514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САМОСТОЯТЕЛЬНЫЕ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СЛУЖЕБНЫЕ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490514"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solidFill>
                            <a:schemeClr val="bg1"/>
                          </a:solidFill>
                          <a:hlinkClick r:id="rId4" action="ppaction://hlinksldjump"/>
                        </a:rPr>
                        <a:t>ИМЯ СУЩЕСТВИТЕЛЬНОЕ</a:t>
                      </a:r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ru-RU" sz="18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ru-RU" sz="1800" baseline="0" dirty="0" smtClean="0">
                          <a:solidFill>
                            <a:srgbClr val="FFFF00"/>
                          </a:solidFill>
                        </a:rPr>
                        <a:t>( кто? что?)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hlinkClick r:id="rId5" action="ppaction://hlinksldjump"/>
                        </a:rPr>
                        <a:t>СОЮЗ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 ( а, но, да, или, либо, как, что) 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490514"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solidFill>
                            <a:schemeClr val="tx1"/>
                          </a:solidFill>
                          <a:hlinkClick r:id="rId6" action="ppaction://hlinksldjump"/>
                        </a:rPr>
                        <a:t>ИМЯ ПРИЛАГАТЕЛЬНОЕ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800" baseline="0" dirty="0" smtClean="0">
                          <a:solidFill>
                            <a:srgbClr val="FFFF00"/>
                          </a:solidFill>
                        </a:rPr>
                        <a:t>(какой</a:t>
                      </a:r>
                      <a:r>
                        <a:rPr lang="ru-RU" sz="1800" dirty="0" smtClean="0">
                          <a:solidFill>
                            <a:srgbClr val="FFFF00"/>
                          </a:solidFill>
                        </a:rPr>
                        <a:t>?  чей? )</a:t>
                      </a:r>
                      <a:endParaRPr lang="ru-RU" sz="1800" dirty="0">
                        <a:solidFill>
                          <a:srgbClr val="FFFF00"/>
                        </a:solidFill>
                      </a:endParaRPr>
                    </a:p>
                  </a:txBody>
                  <a:tcPr marL="91439" marR="91439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90514"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solidFill>
                            <a:schemeClr val="tx1"/>
                          </a:solidFill>
                          <a:hlinkClick r:id="rId7" action="ppaction://hlinksldjump"/>
                        </a:rPr>
                        <a:t>ИМЯ ЧИСЛИТЕЛЬНОЕ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800" dirty="0" smtClean="0">
                          <a:solidFill>
                            <a:srgbClr val="FFFF00"/>
                          </a:solidFill>
                        </a:rPr>
                        <a:t>(</a:t>
                      </a:r>
                      <a:r>
                        <a:rPr lang="ru-RU" sz="1800" baseline="0" dirty="0" smtClean="0">
                          <a:solidFill>
                            <a:srgbClr val="FFFF00"/>
                          </a:solidFill>
                        </a:rPr>
                        <a:t> который? какой?                                                         сколько?)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90514"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solidFill>
                            <a:schemeClr val="tx1"/>
                          </a:solidFill>
                          <a:hlinkClick r:id="rId8" action="ppaction://hlinksldjump"/>
                        </a:rPr>
                        <a:t>МЕСТОИМЕНИЕ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</a:rPr>
                        <a:t> кто? что? какой? сколько?)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hlinkClick r:id="rId9" action="ppaction://hlinksldjump"/>
                        </a:rPr>
                        <a:t>ПРЕДЛОГ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 ( в, на, за, к, под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490514"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solidFill>
                            <a:schemeClr val="tx1"/>
                          </a:solidFill>
                          <a:hlinkClick r:id="rId10" action="ppaction://hlinksldjump"/>
                        </a:rPr>
                        <a:t>НАРЕЧИЕ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 (как? где? когда? )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90514"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solidFill>
                            <a:schemeClr val="tx1"/>
                          </a:solidFill>
                          <a:hlinkClick r:id="rId11" action="ppaction://hlinksldjump"/>
                        </a:rPr>
                        <a:t>ГЛАГОЛ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 (что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</a:rPr>
                        <a:t> делать? что сделать?)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90514"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solidFill>
                            <a:schemeClr val="tx1"/>
                          </a:solidFill>
                          <a:hlinkClick r:id="" action="ppaction://noaction"/>
                        </a:rPr>
                        <a:t>ПРИЧАСТИЕ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hlinkClick r:id="rId12" action="ppaction://hlinksldjump"/>
                        </a:rPr>
                        <a:t>ЧАСТИЦА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 ( не, ни, ли, же, -ка )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490514"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solidFill>
                            <a:schemeClr val="tx1"/>
                          </a:solidFill>
                          <a:hlinkClick r:id="" action="ppaction://noaction"/>
                        </a:rPr>
                        <a:t>ДЕЕПРИЧАСТИЕ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90514"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hlinkClick r:id="rId13" action="ppaction://hlinksldjump"/>
                        </a:rPr>
                        <a:t>МЕЖДОМЕТИЕ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 (ах, ох,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</a:rPr>
                        <a:t> ой-ой, ура)    </a:t>
                      </a:r>
                      <a:r>
                        <a:rPr lang="ru-RU" sz="1800" baseline="0" smtClean="0">
                          <a:solidFill>
                            <a:schemeClr val="tx1"/>
                          </a:solidFill>
                        </a:rPr>
                        <a:t>и   </a:t>
                      </a:r>
                    </a:p>
                    <a:p>
                      <a:pPr algn="ctr"/>
                      <a:r>
                        <a:rPr lang="ru-RU" sz="1800" baseline="0" smtClean="0">
                          <a:solidFill>
                            <a:schemeClr val="tx1"/>
                          </a:solidFill>
                        </a:rPr>
                        <a:t>звукоподражательные 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</a:rPr>
                        <a:t>слова  </a:t>
                      </a:r>
                      <a:r>
                        <a:rPr lang="ru-RU" sz="1800" baseline="0" smtClean="0">
                          <a:solidFill>
                            <a:schemeClr val="tx1"/>
                          </a:solidFill>
                        </a:rPr>
                        <a:t>(кря-кря, ко-ко-ко, гав-гав)</a:t>
                      </a:r>
                      <a:endParaRPr lang="ru-RU" sz="1800" dirty="0">
                        <a:solidFill>
                          <a:srgbClr val="FFC000"/>
                        </a:solidFill>
                      </a:endParaRPr>
                    </a:p>
                  </a:txBody>
                  <a:tcPr marL="91439" marR="91439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428604"/>
            <a:ext cx="7772400" cy="857256"/>
          </a:xfrm>
          <a:ln>
            <a:miter lim="800000"/>
            <a:headEnd/>
            <a:tailEnd/>
          </a:ln>
          <a:extLst/>
        </p:spPr>
        <p:txBody>
          <a:bodyPr/>
          <a:lstStyle/>
          <a:p>
            <a:pPr algn="ctr" eaLnBrk="1" hangingPunct="1">
              <a:defRPr/>
            </a:pPr>
            <a:r>
              <a:rPr lang="ru-RU" smtClean="0"/>
              <a:t>Имя существительное!</a:t>
            </a:r>
            <a:endParaRPr lang="ru-RU"/>
          </a:p>
        </p:txBody>
      </p:sp>
      <p:sp>
        <p:nvSpPr>
          <p:cNvPr id="11267" name="Текст 2"/>
          <p:cNvSpPr>
            <a:spLocks noGrp="1"/>
          </p:cNvSpPr>
          <p:nvPr>
            <p:ph type="body" idx="1"/>
          </p:nvPr>
        </p:nvSpPr>
        <p:spPr>
          <a:xfrm>
            <a:off x="3214688" y="1428750"/>
            <a:ext cx="5929312" cy="5214938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Имя  существительное  -  часть  речи, слова которой  обозначают  предмет и отвечают на вопросы: 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ru-RU" dirty="0" smtClean="0"/>
              <a:t>Кто?  </a:t>
            </a:r>
            <a:r>
              <a:rPr lang="ru-RU" dirty="0" smtClean="0">
                <a:solidFill>
                  <a:srgbClr val="FFFF00"/>
                </a:solidFill>
              </a:rPr>
              <a:t>(собака, мальчик, ребенок, турист)</a:t>
            </a:r>
            <a:r>
              <a:rPr lang="ru-RU" dirty="0" smtClean="0"/>
              <a:t>;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ru-RU" dirty="0" smtClean="0"/>
              <a:t>Что?  </a:t>
            </a:r>
            <a:r>
              <a:rPr lang="ru-RU" dirty="0" smtClean="0">
                <a:solidFill>
                  <a:srgbClr val="FFFF00"/>
                </a:solidFill>
              </a:rPr>
              <a:t>(книга, счастье, цветок, река, город) </a:t>
            </a:r>
            <a:r>
              <a:rPr lang="ru-RU" dirty="0" smtClean="0"/>
              <a:t>.</a:t>
            </a:r>
          </a:p>
          <a:p>
            <a:pPr eaLnBrk="1" hangingPunct="1"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hangingPunct="1"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hangingPunct="1"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hangingPunct="1"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hangingPunct="1"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hangingPunct="1">
              <a:defRPr/>
            </a:pPr>
            <a:endParaRPr lang="ru-RU" dirty="0" smtClean="0"/>
          </a:p>
          <a:p>
            <a:pPr eaLnBrk="1" hangingPunct="1">
              <a:defRPr/>
            </a:pPr>
            <a:endParaRPr lang="ru-RU" dirty="0" smtClean="0"/>
          </a:p>
          <a:p>
            <a:pPr eaLnBrk="1" hangingPunct="1">
              <a:defRPr/>
            </a:pPr>
            <a:r>
              <a:rPr lang="ru-RU" dirty="0" smtClean="0"/>
              <a:t>   </a:t>
            </a:r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pPr eaLnBrk="1" hangingPunct="1">
              <a:defRPr/>
            </a:pPr>
            <a:r>
              <a:rPr lang="ru-RU" dirty="0" smtClean="0"/>
              <a:t>                </a:t>
            </a:r>
          </a:p>
        </p:txBody>
      </p:sp>
      <p:pic>
        <p:nvPicPr>
          <p:cNvPr id="25604" name="Рисунок 3" descr="2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1428750"/>
            <a:ext cx="295275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16-конечная звезда 6"/>
          <p:cNvSpPr/>
          <p:nvPr/>
        </p:nvSpPr>
        <p:spPr>
          <a:xfrm>
            <a:off x="5929313" y="4857750"/>
            <a:ext cx="3000375" cy="1785938"/>
          </a:xfrm>
          <a:prstGeom prst="star1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bg1"/>
                </a:solidFill>
                <a:hlinkClick r:id="rId3" action="ppaction://hlinksldjump"/>
              </a:rPr>
              <a:t>Таблица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42852"/>
            <a:ext cx="7772400" cy="1214446"/>
          </a:xfrm>
          <a:ln>
            <a:miter lim="800000"/>
            <a:headEnd/>
            <a:tailEnd/>
          </a:ln>
          <a:extLst/>
        </p:spPr>
        <p:txBody>
          <a:bodyPr/>
          <a:lstStyle/>
          <a:p>
            <a:pPr algn="ctr" eaLnBrk="1" hangingPunct="1">
              <a:defRPr/>
            </a:pPr>
            <a:r>
              <a:rPr lang="ru-RU" smtClean="0"/>
              <a:t>Имя прилагательное!</a:t>
            </a:r>
            <a:endParaRPr lang="ru-RU"/>
          </a:p>
        </p:txBody>
      </p:sp>
      <p:sp>
        <p:nvSpPr>
          <p:cNvPr id="26627" name="Текст 2"/>
          <p:cNvSpPr>
            <a:spLocks noGrp="1"/>
          </p:cNvSpPr>
          <p:nvPr>
            <p:ph type="body" idx="1"/>
          </p:nvPr>
        </p:nvSpPr>
        <p:spPr>
          <a:xfrm>
            <a:off x="3286125" y="1428750"/>
            <a:ext cx="5643563" cy="4714875"/>
          </a:xfrm>
        </p:spPr>
        <p:txBody>
          <a:bodyPr/>
          <a:lstStyle/>
          <a:p>
            <a:pPr algn="just" eaLnBrk="1" hangingPunct="1"/>
            <a:r>
              <a:rPr lang="ru-RU" smtClean="0"/>
              <a:t>Имя прилагательное – часть речи, слова которой  обозначают признак предмета и отвечают  на вопросы:</a:t>
            </a:r>
          </a:p>
          <a:p>
            <a:pPr eaLnBrk="1" hangingPunct="1">
              <a:buFont typeface="Arial" charset="0"/>
              <a:buChar char="•"/>
            </a:pPr>
            <a:r>
              <a:rPr lang="ru-RU" smtClean="0"/>
              <a:t>Какой? </a:t>
            </a:r>
            <a:r>
              <a:rPr lang="ru-RU" smtClean="0">
                <a:solidFill>
                  <a:srgbClr val="FFFF00"/>
                </a:solidFill>
              </a:rPr>
              <a:t>(красивый, смелый, зеленый)</a:t>
            </a:r>
            <a:r>
              <a:rPr lang="ru-RU" smtClean="0"/>
              <a:t>;</a:t>
            </a:r>
          </a:p>
          <a:p>
            <a:pPr eaLnBrk="1" hangingPunct="1">
              <a:buFont typeface="Arial" charset="0"/>
              <a:buChar char="•"/>
            </a:pPr>
            <a:r>
              <a:rPr lang="ru-RU" smtClean="0"/>
              <a:t>Чей? </a:t>
            </a:r>
            <a:r>
              <a:rPr lang="ru-RU" smtClean="0">
                <a:solidFill>
                  <a:srgbClr val="FFFF00"/>
                </a:solidFill>
              </a:rPr>
              <a:t>(мамин, отцов, медвежий, заячий)</a:t>
            </a:r>
            <a:r>
              <a:rPr lang="ru-RU" smtClean="0"/>
              <a:t>.</a:t>
            </a:r>
          </a:p>
        </p:txBody>
      </p:sp>
      <p:pic>
        <p:nvPicPr>
          <p:cNvPr id="26628" name="Рисунок 3" descr="2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1428750"/>
            <a:ext cx="295275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16-конечная звезда 4"/>
          <p:cNvSpPr/>
          <p:nvPr/>
        </p:nvSpPr>
        <p:spPr>
          <a:xfrm>
            <a:off x="5929313" y="4857750"/>
            <a:ext cx="3000375" cy="1785938"/>
          </a:xfrm>
          <a:prstGeom prst="star1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bg1"/>
                </a:solidFill>
                <a:hlinkClick r:id="rId3" action="ppaction://hlinksldjump"/>
              </a:rPr>
              <a:t>Таблица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1008</TotalTime>
  <Words>917</Words>
  <Application>Microsoft Office PowerPoint</Application>
  <PresentationFormat>Экран (4:3)</PresentationFormat>
  <Paragraphs>127</Paragraphs>
  <Slides>19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Поток</vt:lpstr>
      <vt:lpstr>Тема урока:  «Самостоятельные и служебные части речи»</vt:lpstr>
      <vt:lpstr>Презентация PowerPoint</vt:lpstr>
      <vt:lpstr>Презентация PowerPoint</vt:lpstr>
      <vt:lpstr>Правильный ответ!</vt:lpstr>
      <vt:lpstr>Презентация PowerPoint</vt:lpstr>
      <vt:lpstr>Презентация PowerPoint</vt:lpstr>
      <vt:lpstr>Презентация PowerPoint</vt:lpstr>
      <vt:lpstr>Имя существительное!</vt:lpstr>
      <vt:lpstr>Имя прилагательное!</vt:lpstr>
      <vt:lpstr>Имя числительное!</vt:lpstr>
      <vt:lpstr>Местоимение!</vt:lpstr>
      <vt:lpstr>Наречие!</vt:lpstr>
      <vt:lpstr>Глагол!</vt:lpstr>
      <vt:lpstr>Союз!</vt:lpstr>
      <vt:lpstr>Предлог!</vt:lpstr>
      <vt:lpstr>Частица!</vt:lpstr>
      <vt:lpstr>Междометие!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Сергей</dc:creator>
  <cp:lastModifiedBy>1</cp:lastModifiedBy>
  <cp:revision>107</cp:revision>
  <dcterms:created xsi:type="dcterms:W3CDTF">2009-02-12T15:56:03Z</dcterms:created>
  <dcterms:modified xsi:type="dcterms:W3CDTF">2013-11-04T11:37:49Z</dcterms:modified>
</cp:coreProperties>
</file>