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12"/>
  </p:handout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6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4DA2B-CA10-4DE2-8E64-C9E11FF58323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180F5-3E0F-4E86-A8F0-CB45843AD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Формирование 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читательской компетентности обучающихся средствами  реализуемых УМК</a:t>
            </a:r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Этапы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9496" indent="-457200">
              <a:buNone/>
            </a:pPr>
            <a:r>
              <a:rPr lang="ru-RU" sz="2400" dirty="0" smtClean="0"/>
              <a:t> 1. Самостоятельная работа с текстом.</a:t>
            </a:r>
          </a:p>
          <a:p>
            <a:pPr marL="539496" indent="-457200">
              <a:buNone/>
            </a:pPr>
            <a:r>
              <a:rPr lang="ru-RU" sz="2400" dirty="0" smtClean="0"/>
              <a:t>с</a:t>
            </a:r>
            <a:r>
              <a:rPr lang="ru-RU" sz="2400" dirty="0" smtClean="0"/>
              <a:t>.126-128  учебника.</a:t>
            </a:r>
          </a:p>
          <a:p>
            <a:pPr marL="539496" indent="-457200">
              <a:buNone/>
            </a:pPr>
            <a:r>
              <a:rPr lang="ru-RU" sz="2400" dirty="0" smtClean="0"/>
              <a:t> 2. Работа с текстом во время чтения.</a:t>
            </a:r>
          </a:p>
          <a:p>
            <a:pPr marL="539496" indent="-457200"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3. Работа с текстом после чтения. (оценка </a:t>
            </a:r>
            <a:r>
              <a:rPr lang="ru-RU" sz="2400" smtClean="0"/>
              <a:t>своей работы) 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B050"/>
                </a:solidFill>
              </a:rPr>
              <a:t>Читательская компетентность обучающихся начальной школы </a:t>
            </a:r>
            <a:r>
              <a:rPr lang="ru-RU" dirty="0" smtClean="0"/>
              <a:t>– </a:t>
            </a:r>
          </a:p>
          <a:p>
            <a:pPr algn="ctr">
              <a:buNone/>
            </a:pPr>
            <a:r>
              <a:rPr lang="ru-RU" dirty="0" smtClean="0"/>
              <a:t>это сформированная у детей способность к целенаправленному индивидуальному осмыслению книг </a:t>
            </a:r>
          </a:p>
          <a:p>
            <a:pPr algn="ctr">
              <a:buNone/>
            </a:pPr>
            <a:r>
              <a:rPr lang="ru-RU" dirty="0" smtClean="0"/>
              <a:t>до чтения, по мере чтения и </a:t>
            </a:r>
          </a:p>
          <a:p>
            <a:pPr algn="ctr">
              <a:buNone/>
            </a:pPr>
            <a:r>
              <a:rPr lang="ru-RU" dirty="0" smtClean="0"/>
              <a:t>после прочтения книги.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Чтение детей </a:t>
            </a:r>
            <a:r>
              <a:rPr lang="ru-RU" dirty="0" smtClean="0"/>
              <a:t>– </a:t>
            </a:r>
          </a:p>
          <a:p>
            <a:pPr algn="ctr">
              <a:buNone/>
            </a:pPr>
            <a:r>
              <a:rPr lang="ru-RU" sz="2400" dirty="0" smtClean="0"/>
              <a:t>это ключ к жизни в информационном обществе.</a:t>
            </a:r>
          </a:p>
          <a:p>
            <a:pPr algn="ctr">
              <a:buNone/>
            </a:pPr>
            <a:r>
              <a:rPr lang="ru-RU" dirty="0" smtClean="0"/>
              <a:t>В 21 веке </a:t>
            </a:r>
          </a:p>
          <a:p>
            <a:pPr algn="ctr">
              <a:buNone/>
            </a:pPr>
            <a:r>
              <a:rPr lang="ru-RU" dirty="0" smtClean="0"/>
              <a:t>дети читают «не то» и «не так»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928926" y="3786190"/>
            <a:ext cx="4286280" cy="19145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читательская</a:t>
            </a:r>
          </a:p>
          <a:p>
            <a:pPr algn="ctr"/>
            <a:r>
              <a:rPr lang="ru-RU" sz="3200" dirty="0" smtClean="0"/>
              <a:t> пассивность </a:t>
            </a:r>
          </a:p>
          <a:p>
            <a:pPr algn="ctr"/>
            <a:r>
              <a:rPr lang="ru-RU" sz="3200" dirty="0" smtClean="0"/>
              <a:t>детей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3714744" y="285728"/>
            <a:ext cx="2714644" cy="1571636"/>
          </a:xfrm>
          <a:prstGeom prst="flowChartAlternateProcess">
            <a:avLst/>
          </a:prstGeom>
          <a:solidFill>
            <a:srgbClr val="92D05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Читательская компетентность</a:t>
            </a:r>
            <a:endParaRPr lang="ru-RU" sz="2400" b="1" dirty="0"/>
          </a:p>
        </p:txBody>
      </p:sp>
      <p:sp>
        <p:nvSpPr>
          <p:cNvPr id="5" name="Овал 4"/>
          <p:cNvSpPr/>
          <p:nvPr/>
        </p:nvSpPr>
        <p:spPr>
          <a:xfrm>
            <a:off x="857224" y="3714752"/>
            <a:ext cx="2700350" cy="150019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Отбирать, понимать, организовывать информацию</a:t>
            </a:r>
            <a:endParaRPr lang="ru-RU" b="1" dirty="0"/>
          </a:p>
        </p:txBody>
      </p:sp>
      <p:sp>
        <p:nvSpPr>
          <p:cNvPr id="6" name="Овал 5"/>
          <p:cNvSpPr/>
          <p:nvPr/>
        </p:nvSpPr>
        <p:spPr>
          <a:xfrm>
            <a:off x="3571868" y="3786190"/>
            <a:ext cx="3071834" cy="150019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Интерпретировать информацию</a:t>
            </a:r>
            <a:endParaRPr lang="ru-RU" b="1" dirty="0"/>
          </a:p>
        </p:txBody>
      </p:sp>
      <p:sp>
        <p:nvSpPr>
          <p:cNvPr id="7" name="Овал 6"/>
          <p:cNvSpPr/>
          <p:nvPr/>
        </p:nvSpPr>
        <p:spPr>
          <a:xfrm>
            <a:off x="6715140" y="3857628"/>
            <a:ext cx="2214578" cy="120015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Давать оценку информации</a:t>
            </a:r>
            <a:endParaRPr lang="ru-RU" b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2714612" y="1857364"/>
            <a:ext cx="1785950" cy="1785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4144166" y="2856702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6200000" flipH="1">
            <a:off x="5393537" y="2035959"/>
            <a:ext cx="1928826" cy="1571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accent3">
                    <a:lumMod val="75000"/>
                  </a:schemeClr>
                </a:solidFill>
                <a:effectLst/>
                <a:latin typeface="+mn-lt"/>
              </a:rPr>
              <a:t>Л.С. </a:t>
            </a:r>
            <a:r>
              <a:rPr lang="ru-RU" sz="4400" b="1" dirty="0" err="1" smtClean="0">
                <a:solidFill>
                  <a:schemeClr val="accent3">
                    <a:lumMod val="75000"/>
                  </a:schemeClr>
                </a:solidFill>
                <a:effectLst/>
                <a:latin typeface="+mn-lt"/>
              </a:rPr>
              <a:t>Выготский</a:t>
            </a:r>
            <a:endParaRPr lang="ru-RU" sz="4400" b="1" dirty="0">
              <a:solidFill>
                <a:schemeClr val="accent3">
                  <a:lumMod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« Прежде, чем ты хочешь призвать ребёнка </a:t>
            </a:r>
          </a:p>
          <a:p>
            <a:pPr algn="ctr">
              <a:buNone/>
            </a:pPr>
            <a:r>
              <a:rPr lang="ru-RU" sz="2800" dirty="0" smtClean="0"/>
              <a:t>к какой- либо деятельности, заинтересуй его ею. А интерес к любому занятию, в том числе и к чтению, будет стабильным </a:t>
            </a:r>
          </a:p>
          <a:p>
            <a:pPr algn="ctr">
              <a:buNone/>
            </a:pPr>
            <a:r>
              <a:rPr lang="ru-RU" sz="2800" dirty="0" smtClean="0"/>
              <a:t>при условии, если ребёнок готов к этой деятельности, что у него напряжены все силы, необходимые для неё, и что ребёнок будет действовать сам, преподавателю же остаётся только руководить и</a:t>
            </a:r>
          </a:p>
          <a:p>
            <a:pPr algn="ctr">
              <a:buNone/>
            </a:pPr>
            <a:r>
              <a:rPr lang="ru-RU" sz="2800" dirty="0" smtClean="0"/>
              <a:t> направлять его деятельность».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/>
                <a:latin typeface="+mn-lt"/>
              </a:rPr>
              <a:t>Предмет «Литературное чтение»</a:t>
            </a:r>
            <a:endParaRPr lang="ru-RU" dirty="0"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sz="2000" dirty="0" smtClean="0"/>
              <a:t>значим для личностного развития ребёнка, поскольку формирует представление о мире, культуре, этических понятиях, нравственности;</a:t>
            </a:r>
          </a:p>
          <a:p>
            <a:pPr>
              <a:buFontTx/>
              <a:buChar char="-"/>
            </a:pPr>
            <a:r>
              <a:rPr lang="ru-RU" sz="2000" dirty="0" smtClean="0"/>
              <a:t>создаёт условия для успешности обучения по всем предметам;</a:t>
            </a:r>
          </a:p>
          <a:p>
            <a:pPr>
              <a:buFontTx/>
              <a:buChar char="-"/>
            </a:pPr>
            <a:r>
              <a:rPr lang="ru-RU" sz="2000" dirty="0" smtClean="0"/>
              <a:t>формирует потребность в систематическом чтении;</a:t>
            </a:r>
          </a:p>
          <a:p>
            <a:pPr>
              <a:buFontTx/>
              <a:buChar char="-"/>
            </a:pPr>
            <a:r>
              <a:rPr lang="ru-RU" sz="2000" dirty="0" smtClean="0"/>
              <a:t>является фундаментом для всего последующего обучения читателя, способного самостоятельно добывать знания, обладающего основным умением- умением учиться;</a:t>
            </a:r>
          </a:p>
          <a:p>
            <a:pPr>
              <a:buFontTx/>
              <a:buChar char="-"/>
            </a:pPr>
            <a:r>
              <a:rPr lang="ru-RU" sz="2000" dirty="0" smtClean="0"/>
              <a:t>закладывает основу формирования учебной деятельности – систему учебно-познавательных мотивов, умение ставить, принимать и реализовывать учебные цели, решать учебные и учебно-практические задачи, планировать, контролировать, оценивать учебные действия, их результат.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«Школа 2100»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Технология формирования у детей </a:t>
            </a:r>
          </a:p>
          <a:p>
            <a:pPr algn="ctr">
              <a:buNone/>
            </a:pPr>
            <a:r>
              <a:rPr lang="ru-RU" dirty="0" smtClean="0"/>
              <a:t>типа правильной читательской деятельности</a:t>
            </a:r>
          </a:p>
          <a:p>
            <a:pPr algn="ctr">
              <a:buNone/>
            </a:pPr>
            <a:r>
              <a:rPr lang="ru-RU" dirty="0" smtClean="0"/>
              <a:t>( технология продуктивного чтения)</a:t>
            </a:r>
          </a:p>
          <a:p>
            <a:pPr algn="ctr">
              <a:buNone/>
            </a:pPr>
            <a:r>
              <a:rPr lang="ru-RU" dirty="0" smtClean="0"/>
              <a:t>проф. Н.Н. </a:t>
            </a:r>
            <a:r>
              <a:rPr lang="ru-RU" dirty="0" err="1" smtClean="0"/>
              <a:t>Светловская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В </a:t>
            </a:r>
            <a:r>
              <a:rPr lang="en-US" sz="3600" dirty="0" smtClean="0">
                <a:solidFill>
                  <a:srgbClr val="002060"/>
                </a:solidFill>
              </a:rPr>
              <a:t>4</a:t>
            </a:r>
            <a:r>
              <a:rPr lang="ru-RU" sz="3600" dirty="0" smtClean="0">
                <a:solidFill>
                  <a:srgbClr val="002060"/>
                </a:solidFill>
              </a:rPr>
              <a:t>-м </a:t>
            </a:r>
            <a:r>
              <a:rPr lang="ru-RU" sz="3600" dirty="0" smtClean="0">
                <a:solidFill>
                  <a:srgbClr val="002060"/>
                </a:solidFill>
              </a:rPr>
              <a:t>классе </a:t>
            </a:r>
            <a:endParaRPr lang="en-US" sz="36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доля </a:t>
            </a:r>
            <a:r>
              <a:rPr lang="ru-RU" sz="3600" dirty="0" smtClean="0">
                <a:solidFill>
                  <a:srgbClr val="002060"/>
                </a:solidFill>
              </a:rPr>
              <a:t>самостоятельной читательской деятельности ученика продолжает увеличиваться в основном за счёт креативной (творческой) области.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«Учусь читать научно-популярный познавательный текст»</a:t>
            </a: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Б.Галанов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«Как найти город Трёх Толстяков» 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</TotalTime>
  <Words>341</Words>
  <PresentationFormat>Экран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Слайд 1</vt:lpstr>
      <vt:lpstr>Слайд 2</vt:lpstr>
      <vt:lpstr>Слайд 3</vt:lpstr>
      <vt:lpstr>Слайд 4</vt:lpstr>
      <vt:lpstr>Л.С. Выготский</vt:lpstr>
      <vt:lpstr>Предмет «Литературное чтение»</vt:lpstr>
      <vt:lpstr>«Школа 2100»</vt:lpstr>
      <vt:lpstr>Слайд 8</vt:lpstr>
      <vt:lpstr>Практическая работа</vt:lpstr>
      <vt:lpstr>Этапы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19</cp:revision>
  <dcterms:modified xsi:type="dcterms:W3CDTF">2014-04-08T17:22:37Z</dcterms:modified>
</cp:coreProperties>
</file>