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595" autoAdjust="0"/>
  </p:normalViewPr>
  <p:slideViewPr>
    <p:cSldViewPr>
      <p:cViewPr>
        <p:scale>
          <a:sx n="100" d="100"/>
          <a:sy n="100" d="100"/>
        </p:scale>
        <p:origin x="-7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BE1A-B98F-48C9-ACEC-982E4B1D97C6}" type="datetimeFigureOut">
              <a:rPr lang="ru-RU" smtClean="0"/>
              <a:pPr/>
              <a:t>02.04.2012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57D7AF-123C-4F25-A71A-2C6A406123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BE1A-B98F-48C9-ACEC-982E4B1D97C6}" type="datetimeFigureOut">
              <a:rPr lang="ru-RU" smtClean="0"/>
              <a:pPr/>
              <a:t>02.04.2012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D7AF-123C-4F25-A71A-2C6A406123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BE1A-B98F-48C9-ACEC-982E4B1D97C6}" type="datetimeFigureOut">
              <a:rPr lang="ru-RU" smtClean="0"/>
              <a:pPr/>
              <a:t>02.04.2012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D7AF-123C-4F25-A71A-2C6A406123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14BE1A-B98F-48C9-ACEC-982E4B1D97C6}" type="datetimeFigureOut">
              <a:rPr lang="ru-RU" smtClean="0"/>
              <a:pPr/>
              <a:t>02.04.2012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957D7AF-123C-4F25-A71A-2C6A406123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BE1A-B98F-48C9-ACEC-982E4B1D97C6}" type="datetimeFigureOut">
              <a:rPr lang="ru-RU" smtClean="0"/>
              <a:pPr/>
              <a:t>02.04.2012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D7AF-123C-4F25-A71A-2C6A406123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BE1A-B98F-48C9-ACEC-982E4B1D97C6}" type="datetimeFigureOut">
              <a:rPr lang="ru-RU" smtClean="0"/>
              <a:pPr/>
              <a:t>02.04.2012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D7AF-123C-4F25-A71A-2C6A406123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D7AF-123C-4F25-A71A-2C6A406123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BE1A-B98F-48C9-ACEC-982E4B1D97C6}" type="datetimeFigureOut">
              <a:rPr lang="ru-RU" smtClean="0"/>
              <a:pPr/>
              <a:t>02.04.2012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BE1A-B98F-48C9-ACEC-982E4B1D97C6}" type="datetimeFigureOut">
              <a:rPr lang="ru-RU" smtClean="0"/>
              <a:pPr/>
              <a:t>02.04.2012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D7AF-123C-4F25-A71A-2C6A406123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BE1A-B98F-48C9-ACEC-982E4B1D97C6}" type="datetimeFigureOut">
              <a:rPr lang="ru-RU" smtClean="0"/>
              <a:pPr/>
              <a:t>02.04.2012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D7AF-123C-4F25-A71A-2C6A406123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14BE1A-B98F-48C9-ACEC-982E4B1D97C6}" type="datetimeFigureOut">
              <a:rPr lang="ru-RU" smtClean="0"/>
              <a:pPr/>
              <a:t>02.04.2012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57D7AF-123C-4F25-A71A-2C6A406123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BE1A-B98F-48C9-ACEC-982E4B1D97C6}" type="datetimeFigureOut">
              <a:rPr lang="ru-RU" smtClean="0"/>
              <a:pPr/>
              <a:t>02.04.2012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57D7AF-123C-4F25-A71A-2C6A406123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14BE1A-B98F-48C9-ACEC-982E4B1D97C6}" type="datetimeFigureOut">
              <a:rPr lang="ru-RU" smtClean="0"/>
              <a:pPr/>
              <a:t>02.04.2012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957D7AF-123C-4F25-A71A-2C6A406123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3929066"/>
            <a:ext cx="8305800" cy="15001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Заведующей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муниципальным бюджетным дошкольным образовательным учреждением детским садом № 2 «Р</a:t>
            </a:r>
            <a:r>
              <a:rPr lang="ru-RU" dirty="0" smtClean="0">
                <a:solidFill>
                  <a:srgbClr val="FFC000"/>
                </a:solidFill>
              </a:rPr>
              <a:t>А</a:t>
            </a:r>
            <a:r>
              <a:rPr lang="ru-RU" dirty="0" smtClean="0">
                <a:solidFill>
                  <a:srgbClr val="00B0F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У</a:t>
            </a:r>
            <a:r>
              <a:rPr lang="ru-RU" dirty="0" smtClean="0">
                <a:solidFill>
                  <a:srgbClr val="FFFF00"/>
                </a:solidFill>
              </a:rPr>
              <a:t>Г</a:t>
            </a:r>
            <a:r>
              <a:rPr lang="ru-RU" dirty="0" smtClean="0">
                <a:solidFill>
                  <a:srgbClr val="7030A0"/>
                </a:solidFill>
              </a:rPr>
              <a:t>А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КОЛОМЕЙЧУК ЕЛЕНЫ ВЛАДИСЛАВОВНЫ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ИНФОРМАЦИЯ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о результативности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управленческой деятельности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4800" cy="1928826"/>
          </a:xfrm>
        </p:spPr>
        <p:txBody>
          <a:bodyPr/>
          <a:lstStyle/>
          <a:p>
            <a:pPr marL="571500" lvl="0" indent="-571500">
              <a:buFont typeface="+mj-lt"/>
              <a:buAutoNum type="romanUcPeriod" startAt="3"/>
            </a:pPr>
            <a:r>
              <a:rPr lang="ru-RU" sz="3200" b="1" dirty="0" smtClean="0">
                <a:solidFill>
                  <a:srgbClr val="C00000"/>
                </a:solidFill>
              </a:rPr>
              <a:t>Эффективность деятельности образовательного учреждения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28802"/>
            <a:ext cx="7924800" cy="401479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 Учебный план ориентирован на интеграцию обучения и воспитания, на   развитие воспитанников и состоит из следующих образовательных областей:</a:t>
            </a:r>
          </a:p>
          <a:p>
            <a:pPr lvl="0"/>
            <a:r>
              <a:rPr lang="ru-RU" dirty="0" smtClean="0"/>
              <a:t>«Физическая культура»</a:t>
            </a:r>
          </a:p>
          <a:p>
            <a:pPr lvl="0"/>
            <a:r>
              <a:rPr lang="ru-RU" dirty="0" smtClean="0"/>
              <a:t>«Здоровье»</a:t>
            </a:r>
          </a:p>
          <a:p>
            <a:pPr lvl="0"/>
            <a:r>
              <a:rPr lang="ru-RU" dirty="0" smtClean="0"/>
              <a:t>«Безопасность»</a:t>
            </a:r>
          </a:p>
          <a:p>
            <a:pPr lvl="0"/>
            <a:r>
              <a:rPr lang="ru-RU" dirty="0" smtClean="0"/>
              <a:t>«Социализация»</a:t>
            </a:r>
          </a:p>
          <a:p>
            <a:pPr lvl="0"/>
            <a:r>
              <a:rPr lang="ru-RU" dirty="0" smtClean="0"/>
              <a:t>«Труд»</a:t>
            </a:r>
          </a:p>
          <a:p>
            <a:pPr lvl="0"/>
            <a:r>
              <a:rPr lang="ru-RU" dirty="0" smtClean="0"/>
              <a:t>«Познание»</a:t>
            </a:r>
          </a:p>
          <a:p>
            <a:pPr lvl="0"/>
            <a:r>
              <a:rPr lang="ru-RU" dirty="0" smtClean="0"/>
              <a:t>«Коммуникация»</a:t>
            </a:r>
          </a:p>
          <a:p>
            <a:pPr lvl="0"/>
            <a:r>
              <a:rPr lang="ru-RU" dirty="0" smtClean="0"/>
              <a:t>«Чтение художественной литературы»</a:t>
            </a:r>
          </a:p>
          <a:p>
            <a:pPr lvl="0"/>
            <a:r>
              <a:rPr lang="ru-RU" dirty="0" smtClean="0"/>
              <a:t>«Художественное творчество»</a:t>
            </a:r>
          </a:p>
          <a:p>
            <a:pPr lvl="0"/>
            <a:r>
              <a:rPr lang="ru-RU" dirty="0" smtClean="0"/>
              <a:t>«Музыка»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4800" cy="1928826"/>
          </a:xfrm>
        </p:spPr>
        <p:txBody>
          <a:bodyPr/>
          <a:lstStyle/>
          <a:p>
            <a:pPr marL="571500" lvl="0" indent="-571500">
              <a:buFont typeface="+mj-lt"/>
              <a:buAutoNum type="romanUcPeriod" startAt="3"/>
            </a:pPr>
            <a:r>
              <a:rPr lang="ru-RU" sz="3200" b="1" dirty="0" smtClean="0">
                <a:solidFill>
                  <a:srgbClr val="C00000"/>
                </a:solidFill>
              </a:rPr>
              <a:t>Эффективность деятельности образовательного учреждения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28802"/>
            <a:ext cx="7924800" cy="401479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 lvl="0"/>
            <a:r>
              <a:rPr lang="ru-RU" b="1" u="sng" dirty="0" smtClean="0"/>
              <a:t>В детском саду созданы центры развития:</a:t>
            </a:r>
            <a:endParaRPr lang="ru-RU" dirty="0" smtClean="0"/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Уголок для ролевых игр «</a:t>
            </a:r>
            <a:r>
              <a:rPr lang="ru-RU" dirty="0" err="1" smtClean="0"/>
              <a:t>Лошарик</a:t>
            </a:r>
            <a:r>
              <a:rPr lang="ru-RU" dirty="0" smtClean="0"/>
              <a:t>»;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Книжный уголок «</a:t>
            </a:r>
            <a:r>
              <a:rPr lang="ru-RU" dirty="0" err="1" smtClean="0"/>
              <a:t>Домовёнок</a:t>
            </a:r>
            <a:r>
              <a:rPr lang="ru-RU" dirty="0" smtClean="0"/>
              <a:t>»;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Центр для настольно-печатных игр «Игротека»;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Выставка «Юных творцов» (детского рисунка, детского творчества, изделий народных мастеров);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Уголок природы «Юннат» (наблюдений за природой);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Спортивный уголок «Юный спортсмен»;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Уголок для игр с песком «Почемучка» (для младшего возраста);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Игровой уголок «Семья» (с игрушками, строительным материалом);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Уголок изобразительной деятельности «Я творю» (рисуем, лепим, делаем аппликацию);</a:t>
            </a:r>
          </a:p>
          <a:p>
            <a:pPr lvl="0"/>
            <a:r>
              <a:rPr lang="ru-RU" b="1" u="sng" dirty="0" smtClean="0"/>
              <a:t>Основные принципы создания развивающей среды: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доступность;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безопасность;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разнообразие;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соответствие возрастным особенностям детей;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стимуляция развития психических и физических качеств ребенка.</a:t>
            </a:r>
          </a:p>
          <a:p>
            <a:r>
              <a:rPr lang="ru-RU" dirty="0" smtClean="0"/>
              <a:t>   Анализируя медико-социальное состояние детского сада, можно сказать: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Неукоснительно соблюдается санитарно-гигиенический </a:t>
            </a:r>
            <a:r>
              <a:rPr lang="ru-RU" dirty="0" err="1" smtClean="0"/>
              <a:t>режим:отопление</a:t>
            </a:r>
            <a:r>
              <a:rPr lang="ru-RU" dirty="0" smtClean="0"/>
              <a:t>, освещение, подбор мебели, уборка помещений и т.д.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Общее санитарно-гигиеническое состояние учреждения соответствует</a:t>
            </a:r>
          </a:p>
          <a:p>
            <a:r>
              <a:rPr lang="ru-RU" dirty="0" smtClean="0"/>
              <a:t>         требованиям.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Соблюдаются правила по охране труда, пожарной безопасности.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4800" cy="1928826"/>
          </a:xfrm>
        </p:spPr>
        <p:txBody>
          <a:bodyPr/>
          <a:lstStyle/>
          <a:p>
            <a:pPr marL="571500" lvl="0" indent="-571500">
              <a:buFont typeface="+mj-lt"/>
              <a:buAutoNum type="romanUcPeriod" startAt="3"/>
            </a:pPr>
            <a:r>
              <a:rPr lang="ru-RU" sz="3200" b="1" dirty="0" smtClean="0">
                <a:solidFill>
                  <a:srgbClr val="C00000"/>
                </a:solidFill>
              </a:rPr>
              <a:t>Эффективность деятельности образовательного учреждения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28802"/>
            <a:ext cx="7924800" cy="401479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Эффективность работы нашего педагогического коллектива – это выпускники. Учитывая федеральные государственные требования, мы разработали  модель выпускника, к которой и стремимся.</a:t>
            </a:r>
          </a:p>
          <a:p>
            <a:r>
              <a:rPr lang="ru-RU" dirty="0" smtClean="0"/>
              <a:t> Модель включает в себя: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Здоровье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Любознательный, активный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Эмоционально отзывчивый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Овладевший средствами общения и способами взаимодействия со взрослыми и сверстниками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Способный решать интеллектуальные и личностные задачи  (проблемы), адекватные возрасту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Имеющий первичные представления о себе, семье, обществе (ближайшем  социуме), государстве (стране), мире и природе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Овладевший универсальными предпосылками учебной деятельности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 </a:t>
            </a:r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4800" cy="1928826"/>
          </a:xfrm>
        </p:spPr>
        <p:txBody>
          <a:bodyPr/>
          <a:lstStyle/>
          <a:p>
            <a:pPr marL="571500" lvl="0" indent="-571500">
              <a:buFont typeface="+mj-lt"/>
              <a:buAutoNum type="romanUcPeriod" startAt="3"/>
            </a:pPr>
            <a:r>
              <a:rPr lang="ru-RU" sz="3200" b="1" dirty="0" smtClean="0">
                <a:solidFill>
                  <a:srgbClr val="C00000"/>
                </a:solidFill>
              </a:rPr>
              <a:t>Эффективность деятельности образовательного учреждения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28802"/>
            <a:ext cx="7924800" cy="401479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Выпускники  МБ ДОУ поступают в массовые школы, в учреждения дополнительного образования. Участвуют в областных, муниципальных конкурсах, олимпиадах, занимают призовые места. По результатам индивидуальных бесед с родителями и отзывов школ выпускники нашего МБ ДОУ хорошо осваивают программу; уровень их подготовки соответствует требованиям, предъявляемым к дошкольникам, подготовка детей к школе оценивается учителями как хорошая, родители воспитанников удовлетворены   уровнем подготовки детей к школе.    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4800" cy="785818"/>
          </a:xfrm>
        </p:spPr>
        <p:txBody>
          <a:bodyPr/>
          <a:lstStyle/>
          <a:p>
            <a:pPr marL="1028700" indent="-1028700">
              <a:buFont typeface="+mj-lt"/>
              <a:buAutoNum type="romanUcPeriod" startAt="4"/>
            </a:pPr>
            <a:r>
              <a:rPr lang="ru-RU" sz="3200" dirty="0" smtClean="0">
                <a:solidFill>
                  <a:srgbClr val="C00000"/>
                </a:solidFill>
              </a:rPr>
              <a:t>Динамика образовательных результатов обучающихся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142984"/>
            <a:ext cx="7924800" cy="4800616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Речевое развитие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Сенсорные способности</a:t>
            </a:r>
          </a:p>
          <a:p>
            <a:endParaRPr lang="ru-RU" b="1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28662" y="1643050"/>
          <a:ext cx="6095999" cy="19227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000132"/>
                <a:gridCol w="741582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Показатели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Начало года (%)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Конец года (%)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/>
                        <a:t>Низкий уровень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/>
                        <a:t>Средний уровень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/>
                        <a:t>Высокий уровень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/>
                        <a:t>Низкий уровень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/>
                        <a:t>Средний уровень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/>
                        <a:t>Высокий уровень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Словарь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5%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15%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80%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37%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65%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Грамматический строй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10%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40%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50%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7%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33%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60%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Связная речь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10%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50%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40%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8%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42%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50%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4286256"/>
          <a:ext cx="6096000" cy="14833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Уровни: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Начало года (%)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Конец года (%)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Высокий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45%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57%</a:t>
                      </a:r>
                    </a:p>
                  </a:txBody>
                  <a:tcPr marL="34925" marR="34925" marT="34925" marB="349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Средний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45%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40%</a:t>
                      </a:r>
                    </a:p>
                  </a:txBody>
                  <a:tcPr marL="34925" marR="34925" marT="34925" marB="349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Низкий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10%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3%</a:t>
                      </a: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924800" cy="1371600"/>
          </a:xfrm>
        </p:spPr>
        <p:txBody>
          <a:bodyPr/>
          <a:lstStyle/>
          <a:p>
            <a:pPr marL="857250" indent="-857250">
              <a:buFont typeface="+mj-lt"/>
              <a:buAutoNum type="romanUcPeriod" startAt="4"/>
            </a:pPr>
            <a:r>
              <a:rPr lang="ru-RU" sz="3600" dirty="0" smtClean="0">
                <a:solidFill>
                  <a:srgbClr val="C00000"/>
                </a:solidFill>
              </a:rPr>
              <a:t>Динамика образовательных результатов обучающихся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714488"/>
            <a:ext cx="7924800" cy="464347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Развитие мелкой моторики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Раздел ребёнок и окружающий мир</a:t>
            </a:r>
          </a:p>
          <a:p>
            <a:endParaRPr lang="ru-RU" b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2214554"/>
          <a:ext cx="6096000" cy="14833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Уровни: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Начало года (%)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Конец года (%)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Высокий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55%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70%</a:t>
                      </a:r>
                    </a:p>
                  </a:txBody>
                  <a:tcPr marL="34925" marR="34925" marT="34925" marB="349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Средний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35%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30%</a:t>
                      </a:r>
                    </a:p>
                  </a:txBody>
                  <a:tcPr marL="34925" marR="34925" marT="34925" marB="349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Низкий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10%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0%</a:t>
                      </a: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4429132"/>
          <a:ext cx="6096000" cy="14833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Уровни: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Начало года (%)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Конец года (%)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Высокий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35%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65%</a:t>
                      </a:r>
                    </a:p>
                  </a:txBody>
                  <a:tcPr marL="34925" marR="34925" marT="34925" marB="349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Средний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50%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30%</a:t>
                      </a:r>
                    </a:p>
                  </a:txBody>
                  <a:tcPr marL="34925" marR="34925" marT="34925" marB="349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Низкий 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15%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5%</a:t>
                      </a: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24800" cy="1643074"/>
          </a:xfrm>
        </p:spPr>
        <p:txBody>
          <a:bodyPr/>
          <a:lstStyle/>
          <a:p>
            <a:pPr marL="857250" lvl="0" indent="-857250">
              <a:buFont typeface="+mj-lt"/>
              <a:buAutoNum type="romanUcPeriod" startAt="5"/>
            </a:pPr>
            <a:r>
              <a:rPr lang="ru-RU" sz="2400" b="1" dirty="0" smtClean="0">
                <a:solidFill>
                  <a:srgbClr val="C00000"/>
                </a:solidFill>
              </a:rPr>
              <a:t>Включённость коллектива и общественных органов в управление образовательным учреждением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571612"/>
            <a:ext cx="7924800" cy="437198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/>
              <a:t>Образовательный   уровень педагогических кадров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</a:t>
            </a:r>
            <a:endParaRPr lang="ru-RU" dirty="0" smtClean="0"/>
          </a:p>
          <a:p>
            <a:r>
              <a:rPr lang="ru-RU" dirty="0" smtClean="0"/>
              <a:t>     </a:t>
            </a:r>
            <a:r>
              <a:rPr lang="ru-RU" dirty="0" smtClean="0"/>
              <a:t>В 2008 году два педагога поступили на заочное обучение в университет Д.К.Ушинского и в 2013 году  получат высшее образование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2000240"/>
          <a:ext cx="6096000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Численный состав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Высшее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Средне - специальное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0" y="3786190"/>
          <a:ext cx="6096000" cy="1539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Год, категория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2009 - 2010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2010 - 2011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2011- 2012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Высшая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 категория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 категория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857364"/>
            <a:ext cx="8305800" cy="4429156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ru-RU" sz="1400" dirty="0" smtClean="0"/>
              <a:t>Наше дошкольное учреждение осуществляет взаимодействие со следующими государственными структурами:   </a:t>
            </a:r>
          </a:p>
          <a:p>
            <a:pPr lvl="0" algn="l"/>
            <a:r>
              <a:rPr lang="ru-RU" sz="1400" b="1" i="1" dirty="0" smtClean="0"/>
              <a:t>Взаимодействие с учреждениями образования и науки:</a:t>
            </a:r>
            <a:endParaRPr lang="ru-RU" sz="1400" dirty="0" smtClean="0"/>
          </a:p>
          <a:p>
            <a:pPr algn="l"/>
            <a:r>
              <a:rPr lang="ru-RU" sz="1400" b="1" i="1" dirty="0" smtClean="0"/>
              <a:t>     а) С Центром  контроля и оценки:</a:t>
            </a:r>
            <a:endParaRPr lang="ru-RU" sz="1400" dirty="0" smtClean="0"/>
          </a:p>
          <a:p>
            <a:pPr lvl="0" algn="l">
              <a:buFont typeface="Wingdings" pitchFamily="2" charset="2"/>
              <a:buChar char="v"/>
            </a:pPr>
            <a:r>
              <a:rPr lang="ru-RU" sz="1400" dirty="0" smtClean="0"/>
              <a:t>аккредитация учреждения,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1400" dirty="0" smtClean="0"/>
              <a:t>аттестация педагогов.</a:t>
            </a:r>
          </a:p>
          <a:p>
            <a:pPr algn="l"/>
            <a:r>
              <a:rPr lang="ru-RU" sz="1400" b="1" i="1" dirty="0" smtClean="0"/>
              <a:t>     </a:t>
            </a:r>
            <a:r>
              <a:rPr lang="ru-RU" sz="1400" b="1" i="1" dirty="0" smtClean="0"/>
              <a:t>б</a:t>
            </a:r>
            <a:r>
              <a:rPr lang="ru-RU" sz="1400" b="1" i="1" dirty="0" smtClean="0"/>
              <a:t>) С Ярославским институтом развития образования:</a:t>
            </a:r>
            <a:endParaRPr lang="ru-RU" sz="1400" dirty="0" smtClean="0"/>
          </a:p>
          <a:p>
            <a:pPr lvl="0" algn="l">
              <a:buFont typeface="Wingdings" pitchFamily="2" charset="2"/>
              <a:buChar char="v"/>
            </a:pPr>
            <a:r>
              <a:rPr lang="ru-RU" sz="1400" dirty="0" smtClean="0"/>
              <a:t>повышение квалификации педагогов.</a:t>
            </a:r>
          </a:p>
          <a:p>
            <a:pPr algn="l"/>
            <a:r>
              <a:rPr lang="ru-RU" sz="1400" b="1" i="1" dirty="0" smtClean="0"/>
              <a:t>    </a:t>
            </a:r>
            <a:r>
              <a:rPr lang="ru-RU" sz="1400" b="1" i="1" dirty="0" smtClean="0"/>
              <a:t> </a:t>
            </a:r>
            <a:r>
              <a:rPr lang="ru-RU" sz="1400" b="1" i="1" dirty="0" smtClean="0"/>
              <a:t>в) С  администрацией Даниловского района</a:t>
            </a:r>
            <a:endParaRPr lang="ru-RU" sz="1400" dirty="0" smtClean="0"/>
          </a:p>
          <a:p>
            <a:pPr algn="l"/>
            <a:r>
              <a:rPr lang="ru-RU" b="1" i="1" dirty="0" smtClean="0"/>
              <a:t>   </a:t>
            </a:r>
            <a:r>
              <a:rPr lang="ru-RU" sz="1400" b="1" i="1" dirty="0" smtClean="0"/>
              <a:t>г</a:t>
            </a:r>
            <a:r>
              <a:rPr lang="ru-RU" sz="1400" b="1" i="1" dirty="0" smtClean="0"/>
              <a:t>) С управлением образования:</a:t>
            </a:r>
            <a:endParaRPr lang="ru-RU" sz="1400" dirty="0" smtClean="0"/>
          </a:p>
          <a:p>
            <a:pPr lvl="0" algn="l">
              <a:buFont typeface="Wingdings" pitchFamily="2" charset="2"/>
              <a:buChar char="v"/>
            </a:pPr>
            <a:r>
              <a:rPr lang="ru-RU" sz="1400" dirty="0" smtClean="0"/>
              <a:t>получение нормативных документов;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1400" dirty="0" smtClean="0"/>
              <a:t>решение вопросов финансирования;     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1400" dirty="0" smtClean="0"/>
              <a:t>предоставление отчетности;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1400" dirty="0" smtClean="0"/>
              <a:t>инновационная деятельность;</a:t>
            </a:r>
          </a:p>
          <a:p>
            <a:pPr lvl="0" algn="l">
              <a:buFont typeface="Wingdings" pitchFamily="2" charset="2"/>
              <a:buChar char="v"/>
            </a:pPr>
            <a:r>
              <a:rPr lang="ru-RU" sz="1400" dirty="0" smtClean="0"/>
              <a:t>участие в совещаниях;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305800" cy="1428760"/>
          </a:xfrm>
        </p:spPr>
        <p:txBody>
          <a:bodyPr/>
          <a:lstStyle/>
          <a:p>
            <a:pPr marL="571500" indent="-571500" algn="just">
              <a:buFont typeface="+mj-lt"/>
              <a:buAutoNum type="romanUcPeriod" startAt="5"/>
            </a:pPr>
            <a:r>
              <a:rPr lang="ru-RU" sz="2800" b="1" dirty="0" smtClean="0">
                <a:solidFill>
                  <a:srgbClr val="C00000"/>
                </a:solidFill>
              </a:rPr>
              <a:t>Включённость коллектива и общественных органов в управление образовательным учреждением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924800" cy="1371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500042"/>
            <a:ext cx="7924800" cy="544355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dirty="0" smtClean="0"/>
              <a:t>решение текущих вопросов.</a:t>
            </a:r>
          </a:p>
          <a:p>
            <a:r>
              <a:rPr lang="ru-RU" b="1" i="1" dirty="0" smtClean="0"/>
              <a:t>       </a:t>
            </a:r>
            <a:r>
              <a:rPr lang="ru-RU" b="1" i="1" dirty="0" err="1" smtClean="0"/>
              <a:t>д</a:t>
            </a:r>
            <a:r>
              <a:rPr lang="ru-RU" b="1" i="1" dirty="0" smtClean="0"/>
              <a:t>) С ММЦ:</a:t>
            </a:r>
            <a:endParaRPr lang="ru-RU" dirty="0" smtClean="0"/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аттестация педагогических кадров.             </a:t>
            </a:r>
          </a:p>
          <a:p>
            <a:r>
              <a:rPr lang="ru-RU" b="1" i="1" dirty="0" smtClean="0"/>
              <a:t>       е) С  учреждениями образования:</a:t>
            </a:r>
            <a:endParaRPr lang="ru-RU" dirty="0" smtClean="0"/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общеобразовательными учреждениями: детскими садами,</a:t>
            </a:r>
          </a:p>
          <a:p>
            <a:r>
              <a:rPr lang="ru-RU" dirty="0" smtClean="0"/>
              <a:t>учреждениями культуры (Дом культуры, школа искусств, картинная галерея,                музей).</a:t>
            </a:r>
          </a:p>
          <a:p>
            <a:r>
              <a:rPr lang="ru-RU" b="1" i="1" dirty="0" smtClean="0"/>
              <a:t>  ж) С медицинскими учреждениями по охране жизни и здоровья воспитанников.</a:t>
            </a:r>
            <a:endParaRPr lang="ru-RU" dirty="0" smtClean="0"/>
          </a:p>
          <a:p>
            <a:r>
              <a:rPr lang="ru-RU" dirty="0" smtClean="0"/>
              <a:t>       Сотрудничество с социальными партнерами позволяет улучшить качество воспитательно–образовательного процесса, способствует интеграции. 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924800" cy="1371600"/>
          </a:xfrm>
        </p:spPr>
        <p:txBody>
          <a:bodyPr/>
          <a:lstStyle/>
          <a:p>
            <a:pPr marL="1028700" lvl="0" indent="-1028700" algn="just">
              <a:buFont typeface="+mj-lt"/>
              <a:buAutoNum type="romanUcPeriod" startAt="6"/>
            </a:pPr>
            <a:r>
              <a:rPr lang="ru-RU" sz="2000" b="1" dirty="0" smtClean="0">
                <a:solidFill>
                  <a:srgbClr val="C00000"/>
                </a:solidFill>
              </a:rPr>
              <a:t>Инновационная деятельность:</a:t>
            </a:r>
            <a:r>
              <a:rPr lang="ru-RU" sz="2000" dirty="0" smtClean="0">
                <a:solidFill>
                  <a:srgbClr val="C00000"/>
                </a:solidFill>
              </a:rPr>
              <a:t> основания выбора направлений инновационной деятельности, формы, методы и средства включения педагогов в инновационную деятельность, результативность инновационной деятельности.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857364"/>
            <a:ext cx="7924800" cy="4086236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sz="2800" dirty="0" smtClean="0"/>
              <a:t>Приоритетными направлениями для развития инновационной деятельности нашего детского сада были определены: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 smtClean="0"/>
              <a:t>Внедрение в воспитательно-образовательный процесс здоровьесберегающих технологий.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 smtClean="0"/>
              <a:t>Формирование основ безопасной жизнедеятельности.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857232"/>
            <a:ext cx="7924800" cy="7096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ПЛАН: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714488"/>
            <a:ext cx="7924800" cy="400052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romanUcPeriod"/>
            </a:pPr>
            <a:r>
              <a:rPr lang="ru-RU" dirty="0" smtClean="0">
                <a:solidFill>
                  <a:schemeClr val="tx1"/>
                </a:solidFill>
              </a:rPr>
              <a:t>Эффективность исполнения основных функций управления: планирования, организация, мотивация и контроля;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ru-RU" dirty="0" smtClean="0">
                <a:solidFill>
                  <a:schemeClr val="tx1"/>
                </a:solidFill>
              </a:rPr>
              <a:t>Результативность выполнения муниципальных заданий;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ru-RU" dirty="0" smtClean="0">
                <a:solidFill>
                  <a:schemeClr val="tx1"/>
                </a:solidFill>
              </a:rPr>
              <a:t>Эффективность деятельности образовательного учреждения;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ru-RU" dirty="0" smtClean="0">
                <a:solidFill>
                  <a:schemeClr val="tx1"/>
                </a:solidFill>
              </a:rPr>
              <a:t>Динамика образовательных результатов обучающихся;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ru-RU" dirty="0" smtClean="0">
                <a:solidFill>
                  <a:schemeClr val="tx1"/>
                </a:solidFill>
              </a:rPr>
              <a:t>Включённость коллектива и общественных органов в управление образовательным учреждением;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ru-RU" dirty="0" smtClean="0">
                <a:solidFill>
                  <a:schemeClr val="tx1"/>
                </a:solidFill>
              </a:rPr>
              <a:t>Инновационная деятельность: основания выбора направлений инновационной деятельности, формы, методы и средства включения педагогов в инновационную деятельность, результативность инновационной деятельности.</a:t>
            </a:r>
          </a:p>
          <a:p>
            <a:pPr marL="514350" indent="-514350">
              <a:buFont typeface="+mj-lt"/>
              <a:buAutoNum type="romanUcPeriod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Все функции управления –  планирование, организация, мотивация и контроль – обоснованы и направлены на достижение максимального и качественного результата.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ПЛАНИРОВАНИЕ - </a:t>
            </a:r>
            <a:r>
              <a:rPr lang="ru-RU" dirty="0" smtClean="0"/>
              <a:t>является инструментом, помогающим в принятии управленческих решений. Его задача – обеспечить нововведения и изменения в организации в достаточной степени</a:t>
            </a:r>
            <a:endParaRPr lang="ru-RU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Годовой план работы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План управления воспитательно-образовательной и методической работой;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План мониторинга качества воспитания и обучения;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План аттестации педагогических кадров;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План мониторинга здоровья детей;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План контроля над работой воспитателя.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2800" b="1" dirty="0" smtClean="0">
                <a:solidFill>
                  <a:srgbClr val="C00000"/>
                </a:solidFill>
              </a:rPr>
              <a:t>Эффективность исполнения основных функций управления:</a:t>
            </a:r>
            <a:r>
              <a:rPr lang="ru-RU" sz="2800" dirty="0" smtClean="0">
                <a:solidFill>
                  <a:srgbClr val="C00000"/>
                </a:solidFill>
              </a:rPr>
              <a:t> планирования, организации, мотивации и контроля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>ОРГАНИЗАЦИЯ - </a:t>
            </a:r>
            <a:r>
              <a:rPr lang="ru-RU" dirty="0" smtClean="0"/>
              <a:t>это процесс создания структуры предприятия, которая дает возможность людям эффективно работать вместе для достижения его целей</a:t>
            </a:r>
            <a:endParaRPr lang="ru-RU" b="1" dirty="0" smtClean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   1)Работа с кадрами – совершенствование воспитательно-образовательного процесса: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- педсовет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-круглый стол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-конкурс 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-консультации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-семинары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2)Работа с родителями – привлечение родительской общественности к совместной реализации Программы развития и основных общеобразовательных программ 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- родительские собрания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- конкурсы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-презентации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3)Взаимодействие с организациями и общественностью -  осуществление рекламной деятельности, повышение имиджа ДОУ, повышение качества образования.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- выступления в СМИ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- пополнение сайта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4)Информационное обеспечение - сбор информации для управления ДОУ в новых ФЭУ.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- составление проектов необходимых документов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- анализ программно-методического обеспечения</a:t>
            </a:r>
          </a:p>
          <a:p>
            <a:pPr lvl="0">
              <a:buFont typeface="Wingdings" pitchFamily="2" charset="2"/>
              <a:buChar char="v"/>
            </a:pPr>
            <a:endParaRPr lang="ru-RU" dirty="0" smtClean="0"/>
          </a:p>
          <a:p>
            <a:pPr lvl="0">
              <a:buFont typeface="Wingdings" pitchFamily="2" charset="2"/>
              <a:buChar char="v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2800" b="1" dirty="0" smtClean="0">
                <a:solidFill>
                  <a:srgbClr val="C00000"/>
                </a:solidFill>
              </a:rPr>
              <a:t>Эффективность исполнения основных функций управления:</a:t>
            </a:r>
            <a:r>
              <a:rPr lang="ru-RU" sz="2800" dirty="0" smtClean="0">
                <a:solidFill>
                  <a:srgbClr val="C00000"/>
                </a:solidFill>
              </a:rPr>
              <a:t> планирования, организации, мотивации и контроля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МОТИВАЦИЯ</a:t>
            </a:r>
            <a:r>
              <a:rPr lang="ru-RU" dirty="0" smtClean="0">
                <a:solidFill>
                  <a:srgbClr val="C00000"/>
                </a:solidFill>
              </a:rPr>
              <a:t> - </a:t>
            </a:r>
            <a:r>
              <a:rPr lang="ru-RU" dirty="0" smtClean="0"/>
              <a:t>это процесс побуждения себя и других к деятельности для достижения личных целей или целей организации.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C00000"/>
                </a:solidFill>
              </a:rPr>
              <a:t>- потребности - </a:t>
            </a:r>
            <a:r>
              <a:rPr lang="ru-RU" dirty="0" smtClean="0"/>
              <a:t>служат мотивом к действию.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C00000"/>
                </a:solidFill>
              </a:rPr>
              <a:t>-вознаграждение - </a:t>
            </a:r>
            <a:r>
              <a:rPr lang="ru-RU" dirty="0" smtClean="0"/>
              <a:t>это то, что человек считает для себя ценным.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КОНТРОЛЬ</a:t>
            </a:r>
            <a:r>
              <a:rPr lang="ru-RU" dirty="0" smtClean="0">
                <a:solidFill>
                  <a:srgbClr val="C00000"/>
                </a:solidFill>
              </a:rPr>
              <a:t> - </a:t>
            </a:r>
            <a:r>
              <a:rPr lang="ru-RU" dirty="0" smtClean="0"/>
              <a:t>это процесс, обеспечивающий достижение целей организации.</a:t>
            </a:r>
          </a:p>
          <a:p>
            <a:pPr>
              <a:buNone/>
            </a:pPr>
            <a:r>
              <a:rPr lang="ru-RU" b="1" i="1" dirty="0" smtClean="0"/>
              <a:t>3.1.</a:t>
            </a:r>
            <a:r>
              <a:rPr lang="ru-RU" b="1" i="1" u="sng" dirty="0" smtClean="0"/>
              <a:t>Вопросы,</a:t>
            </a:r>
            <a:r>
              <a:rPr lang="ru-RU" b="1" i="1" dirty="0" smtClean="0"/>
              <a:t> требующие постоянного контроля: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выполнение инструкции по охране жизни и здоровья детей;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организация питания;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выполнение режима дня и </a:t>
            </a:r>
            <a:r>
              <a:rPr lang="ru-RU" i="1" dirty="0" err="1" smtClean="0"/>
              <a:t>санэпид</a:t>
            </a:r>
            <a:r>
              <a:rPr lang="ru-RU" i="1" dirty="0" smtClean="0"/>
              <a:t> режима;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техника безопасности и охрана труда;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проведение оздоровительных мероприятий;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i="1" dirty="0" smtClean="0"/>
              <a:t>хозяйственная деятельность.</a:t>
            </a:r>
          </a:p>
          <a:p>
            <a:pPr>
              <a:buNone/>
            </a:pPr>
            <a:r>
              <a:rPr lang="ru-RU" b="1" i="1" dirty="0" smtClean="0"/>
              <a:t>3.2</a:t>
            </a:r>
            <a:r>
              <a:rPr lang="ru-RU" b="1" i="1" u="sng" dirty="0" smtClean="0"/>
              <a:t>.Вопросы</a:t>
            </a:r>
            <a:r>
              <a:rPr lang="ru-RU" b="1" i="1" dirty="0" smtClean="0"/>
              <a:t>, требующие контроля не реже одного раза в месяц: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анализ заболеваемости;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выполнение норм питания;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выполнение решений педсовета;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документация, списание, отчётность;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планы (календарные и перспективные)воспитателей</a:t>
            </a:r>
            <a:endParaRPr lang="ru-RU" dirty="0" smtClean="0"/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2800" b="1" dirty="0" smtClean="0">
                <a:solidFill>
                  <a:srgbClr val="C00000"/>
                </a:solidFill>
              </a:rPr>
              <a:t>Эффективность исполнения основных функций управления:</a:t>
            </a:r>
            <a:r>
              <a:rPr lang="ru-RU" sz="2800" dirty="0" smtClean="0">
                <a:solidFill>
                  <a:srgbClr val="C00000"/>
                </a:solidFill>
              </a:rPr>
              <a:t> планирования, организации, мотивации и контроля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3.3.</a:t>
            </a:r>
            <a:r>
              <a:rPr lang="ru-RU" b="1" i="1" u="sng" dirty="0" smtClean="0"/>
              <a:t>Вопросы,</a:t>
            </a:r>
            <a:r>
              <a:rPr lang="ru-RU" b="1" i="1" dirty="0" smtClean="0"/>
              <a:t> требующие контроля не реже одного раза в квартал: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выполнение программы;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анализ методической литературы;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анализ продуктивной деятельности.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3.4.Оперативно-визуальный контроль: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внешний вид детей;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привитие культурно-гигиенических навыков;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культура приёма пищи;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выполнение режима дня;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готовность воспитателей к занятиям.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3.5.Тематический контроль.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Состояние работы в группах по обогащению и активизации словаря.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Речевая среда на занятиях.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Организация двигательной активности детей.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3.6.Фронтальная проверка.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2800" b="1" dirty="0" smtClean="0">
                <a:solidFill>
                  <a:srgbClr val="C00000"/>
                </a:solidFill>
              </a:rPr>
              <a:t>Эффективность исполнения основных функций управления:</a:t>
            </a:r>
            <a:r>
              <a:rPr lang="ru-RU" sz="2800" dirty="0" smtClean="0">
                <a:solidFill>
                  <a:srgbClr val="C00000"/>
                </a:solidFill>
              </a:rPr>
              <a:t> планирования, организации, мотивации и контроля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924800" cy="1785950"/>
          </a:xfrm>
        </p:spPr>
        <p:txBody>
          <a:bodyPr/>
          <a:lstStyle/>
          <a:p>
            <a:pPr marL="857250" lvl="0" indent="-857250">
              <a:buFont typeface="+mj-lt"/>
              <a:buAutoNum type="romanUcPeriod" startAt="2"/>
            </a:pPr>
            <a:r>
              <a:rPr lang="ru-RU" sz="3600" b="1" dirty="0" smtClean="0">
                <a:solidFill>
                  <a:srgbClr val="C00000"/>
                </a:solidFill>
              </a:rPr>
              <a:t>Результативность выполнения муниципальных заданий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571612"/>
            <a:ext cx="7924800" cy="437198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1.1Планируемые и фактические объёмы муниципального задания на оказание муниципальной услуги (работы) за отчётный период финансового года в натуральном и в стоимостном выражении выполнен.</a:t>
            </a:r>
          </a:p>
          <a:p>
            <a:r>
              <a:rPr lang="ru-RU" dirty="0" smtClean="0"/>
              <a:t>Потребителями муниципальной услуги являются дети дошкольного возраста, которые получают бесплатную услугу.</a:t>
            </a:r>
          </a:p>
          <a:p>
            <a:pPr lvl="0"/>
            <a:r>
              <a:rPr lang="ru-RU" dirty="0" smtClean="0"/>
              <a:t>2.Сведения о качестве оказания муниципальной услуги</a:t>
            </a:r>
          </a:p>
          <a:p>
            <a:r>
              <a:rPr lang="ru-RU" dirty="0" smtClean="0"/>
              <a:t>     1.1 Муниципальная услуга (работа) выполнена качественно.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Посещаемость – 70%;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Пропуски по болезни – 15;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Условия соответствуют требованиям </a:t>
            </a:r>
            <a:r>
              <a:rPr lang="ru-RU" dirty="0" err="1" smtClean="0"/>
              <a:t>СанПина</a:t>
            </a:r>
            <a:r>
              <a:rPr lang="ru-RU" dirty="0" smtClean="0"/>
              <a:t> и правилам пожарной безопасности – акт приёма учреждения;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Учреждение использует в своей работе две программы: «Программа воспитания и обучения в детском саду» под редакцией М.А. Васильевой,  В.В. Гербовой, Т.С. Комаровой;    И. А. Лыкова «Изобразительная деятельность в детском саду».</a:t>
            </a:r>
          </a:p>
          <a:p>
            <a:r>
              <a:rPr lang="ru-RU" dirty="0" smtClean="0"/>
              <a:t>На основе их разработана своя образовательная программа с учётом ФГТ.</a:t>
            </a:r>
          </a:p>
          <a:p>
            <a:r>
              <a:rPr lang="ru-RU" dirty="0" smtClean="0"/>
              <a:t>    1.2 Жалоб на качество муниципальной услуги (работы) нет.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4800" cy="1928826"/>
          </a:xfrm>
        </p:spPr>
        <p:txBody>
          <a:bodyPr/>
          <a:lstStyle/>
          <a:p>
            <a:pPr marL="571500" lvl="0" indent="-571500">
              <a:buFont typeface="+mj-lt"/>
              <a:buAutoNum type="romanUcPeriod" startAt="3"/>
            </a:pPr>
            <a:r>
              <a:rPr lang="ru-RU" sz="3200" b="1" dirty="0" smtClean="0">
                <a:solidFill>
                  <a:srgbClr val="C00000"/>
                </a:solidFill>
              </a:rPr>
              <a:t>Эффективность деятельности образовательного учреждения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28802"/>
            <a:ext cx="7924800" cy="401479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Реализуемые  программы</a:t>
            </a:r>
            <a:r>
              <a:rPr lang="ru-RU" b="1" i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/>
              <a:t>«Программа воспитания и обучения в детском саду»</a:t>
            </a:r>
            <a:r>
              <a:rPr lang="ru-RU" sz="2800" dirty="0" smtClean="0"/>
              <a:t> под редакцией М.А.Васильевой,  В.В. Гербовой, Т.С. Комаровой. 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b="1" dirty="0" smtClean="0"/>
              <a:t>Программа «Цветные ладошки» </a:t>
            </a:r>
            <a:r>
              <a:rPr lang="ru-RU" sz="2800" dirty="0" smtClean="0"/>
              <a:t>И. А. Лыкова </a:t>
            </a:r>
          </a:p>
          <a:p>
            <a:pPr lvl="0" algn="ctr"/>
            <a:r>
              <a:rPr lang="ru-RU" sz="2800" dirty="0" smtClean="0"/>
              <a:t>    В 2011 году взяв за основу программу «От рождения до школы» под редакцией </a:t>
            </a:r>
            <a:r>
              <a:rPr lang="ru-RU" sz="2800" dirty="0" err="1" smtClean="0"/>
              <a:t>Каморовой</a:t>
            </a:r>
            <a:r>
              <a:rPr lang="ru-RU" sz="2800" dirty="0" smtClean="0"/>
              <a:t> Т.С, </a:t>
            </a:r>
            <a:r>
              <a:rPr lang="ru-RU" sz="2800" dirty="0" err="1" smtClean="0"/>
              <a:t>Веракса</a:t>
            </a:r>
            <a:r>
              <a:rPr lang="ru-RU" sz="2800" dirty="0" smtClean="0"/>
              <a:t> </a:t>
            </a:r>
            <a:r>
              <a:rPr lang="ru-RU" sz="2800" dirty="0" err="1" smtClean="0"/>
              <a:t>Н.Е.,Васильевой</a:t>
            </a:r>
            <a:r>
              <a:rPr lang="ru-RU" sz="2800" dirty="0" smtClean="0"/>
              <a:t> М.А. разработала образовательную программу МБДОУ</a:t>
            </a:r>
          </a:p>
          <a:p>
            <a:pPr lvl="0" algn="ctr"/>
            <a:r>
              <a:rPr lang="ru-RU" sz="2800" dirty="0" smtClean="0"/>
              <a:t> детского сада № 2 «РАДУГА», </a:t>
            </a:r>
          </a:p>
          <a:p>
            <a:pPr lvl="0" algn="ctr"/>
            <a:r>
              <a:rPr lang="ru-RU" sz="2800" dirty="0" smtClean="0"/>
              <a:t>которую утвердили на педагогическом совете. 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4800" cy="1928826"/>
          </a:xfrm>
        </p:spPr>
        <p:txBody>
          <a:bodyPr/>
          <a:lstStyle/>
          <a:p>
            <a:pPr marL="571500" lvl="0" indent="-571500">
              <a:buFont typeface="+mj-lt"/>
              <a:buAutoNum type="romanUcPeriod" startAt="3"/>
            </a:pPr>
            <a:r>
              <a:rPr lang="ru-RU" sz="3200" b="1" dirty="0" smtClean="0">
                <a:solidFill>
                  <a:srgbClr val="C00000"/>
                </a:solidFill>
              </a:rPr>
              <a:t>Эффективность деятельности образовательного учреждения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28802"/>
            <a:ext cx="7924800" cy="401479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ru-RU" b="1" dirty="0" smtClean="0"/>
              <a:t>Цель программы </a:t>
            </a:r>
            <a:r>
              <a:rPr lang="ru-RU" dirty="0" smtClean="0"/>
              <a:t>  -  создание благоприятных условий для полноценного проживания детей в детском саду, обеспечении безопасности жизнедеятельности детей,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равным стартовым возможностям на выходе из детского сада.</a:t>
            </a:r>
          </a:p>
          <a:p>
            <a:r>
              <a:rPr lang="ru-RU" b="1" dirty="0" smtClean="0"/>
              <a:t>Задачи</a:t>
            </a:r>
            <a:r>
              <a:rPr lang="ru-RU" dirty="0" smtClean="0"/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забота о здоровье, эмоциональном благополучии и своевременном всестороннем развитии каждого ребёнка;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создание в группах атмосферы гуманного и доброжелательного отношения ко всем воспитанникам, что позволяет растить их общительными, добрыми, любознательными, инициативными, стремящимися к самостоятельности и творчеству;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максимальное использование разнообразных видов детской деятельности, их интеграция в целях повышения эффективности воспитательно-образовательного процесса;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творческая креативность воспитательно-образовательного процесса;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ребёнка;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уважительное отношение к результатам детского творчества;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единство подходов к воспитанию детей в условиях дошкольного образовательного учреждения и семьи;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детей, обеспечивая отсутствия предметного обучения.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700</TotalTime>
  <Words>1786</Words>
  <Application>Microsoft Office PowerPoint</Application>
  <PresentationFormat>Экран (4:3)</PresentationFormat>
  <Paragraphs>302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ИНФОРМАЦИЯ о результативности управленческой деятельности</vt:lpstr>
      <vt:lpstr>ПЛАН:</vt:lpstr>
      <vt:lpstr>Эффективность исполнения основных функций управления: планирования, организации, мотивации и контроля</vt:lpstr>
      <vt:lpstr>Эффективность исполнения основных функций управления: планирования, организации, мотивации и контроля</vt:lpstr>
      <vt:lpstr>Эффективность исполнения основных функций управления: планирования, организации, мотивации и контроля</vt:lpstr>
      <vt:lpstr>Эффективность исполнения основных функций управления: планирования, организации, мотивации и контроля</vt:lpstr>
      <vt:lpstr>Результативность выполнения муниципальных заданий </vt:lpstr>
      <vt:lpstr>Эффективность деятельности образовательного учреждения </vt:lpstr>
      <vt:lpstr>Эффективность деятельности образовательного учреждения </vt:lpstr>
      <vt:lpstr>Эффективность деятельности образовательного учреждения </vt:lpstr>
      <vt:lpstr>Эффективность деятельности образовательного учреждения </vt:lpstr>
      <vt:lpstr>Эффективность деятельности образовательного учреждения </vt:lpstr>
      <vt:lpstr>Эффективность деятельности образовательного учреждения </vt:lpstr>
      <vt:lpstr>Динамика образовательных результатов обучающихся</vt:lpstr>
      <vt:lpstr>Динамика образовательных результатов обучающихся</vt:lpstr>
      <vt:lpstr>Включённость коллектива и общественных органов в управление образовательным учреждением </vt:lpstr>
      <vt:lpstr>Включённость коллектива и общественных органов в управление образовательным учреждением </vt:lpstr>
      <vt:lpstr>Слайд 18</vt:lpstr>
      <vt:lpstr>Инновационная деятельность: основания выбора направлений инновационной деятельности, формы, методы и средства включения педагогов в инновационную деятельность, результативность инновационной деятельности.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результативности управленчиской деятельности</dc:title>
  <dc:creator>maks</dc:creator>
  <cp:lastModifiedBy>maks</cp:lastModifiedBy>
  <cp:revision>66</cp:revision>
  <dcterms:created xsi:type="dcterms:W3CDTF">2012-03-18T06:13:04Z</dcterms:created>
  <dcterms:modified xsi:type="dcterms:W3CDTF">2012-04-02T14:02:36Z</dcterms:modified>
</cp:coreProperties>
</file>