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7" r:id="rId3"/>
    <p:sldId id="272" r:id="rId4"/>
    <p:sldId id="277" r:id="rId5"/>
    <p:sldId id="258" r:id="rId6"/>
    <p:sldId id="267" r:id="rId7"/>
    <p:sldId id="264" r:id="rId8"/>
    <p:sldId id="269" r:id="rId9"/>
    <p:sldId id="278" r:id="rId10"/>
    <p:sldId id="276" r:id="rId11"/>
    <p:sldId id="262" r:id="rId12"/>
    <p:sldId id="279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>
      <p:cViewPr varScale="1">
        <p:scale>
          <a:sx n="81" d="100"/>
          <a:sy n="81" d="100"/>
        </p:scale>
        <p:origin x="-84" y="-720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10" y="6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ru-RU"/>
              <a:pPr/>
              <a:t>17.03.2016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ru-RU"/>
              <a:pPr/>
              <a:t>17.03.2016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6719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2E61351F-DBB1-4664-ADA9-83BC7CB8848D}" type="slidenum">
              <a:rPr lang="en-US" sz="1200" b="0" i="0">
                <a:latin typeface="Euphemia"/>
                <a:ea typeface="+mn-ea"/>
                <a:cs typeface="+mn-cs"/>
              </a:rPr>
              <a:pPr algn="r" defTabSz="914400">
                <a:buNone/>
              </a:pPr>
              <a:t>5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5883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0D00EA6-0821-4AC5-933C-321AA6545349}" type="slidenum">
              <a:rPr lang="en-US" sz="1200" b="0" i="0">
                <a:latin typeface="Euphemia"/>
                <a:ea typeface="+mn-ea"/>
                <a:cs typeface="+mn-cs"/>
              </a:rPr>
              <a:pPr algn="r" defTabSz="914400">
                <a:buNone/>
              </a:pPr>
              <a:t>10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077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17.03.2016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17.03.2016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17.03.2016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17.03.2016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17.03.2016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17.03.2016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17.03.2016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17.03.2016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17.03.2016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17.03.2016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ru-RU" noProof="0" smtClean="0"/>
              <a:pPr/>
              <a:t>17.03.2016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164B4F"/>
                </a:solidFill>
                <a:latin typeface="Euphemia"/>
              </a:rPr>
              <a:t>Ознакомление с малой Родиной</a:t>
            </a:r>
            <a:endParaRPr lang="ru-RU" sz="6000" b="1" i="1" dirty="0">
              <a:solidFill>
                <a:srgbClr val="164B4F"/>
              </a:solidFill>
              <a:latin typeface="Euphem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8066" y="500042"/>
            <a:ext cx="9601200" cy="809644"/>
          </a:xfrm>
        </p:spPr>
        <p:txBody>
          <a:bodyPr>
            <a:normAutofit/>
          </a:bodyPr>
          <a:lstStyle/>
          <a:p>
            <a:pPr algn="just"/>
            <a:r>
              <a:rPr lang="ru-RU" sz="2200" i="1" dirty="0" smtClean="0"/>
              <a:t>Родителям были даны рекомендации по проведению совместного досуга с посещением  достопримечательностей города.</a:t>
            </a:r>
            <a:endParaRPr lang="ru-RU" sz="2200" i="1" dirty="0"/>
          </a:p>
        </p:txBody>
      </p:sp>
      <p:pic>
        <p:nvPicPr>
          <p:cNvPr id="7" name="Содержимое 6" descr="469464434_foto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1293813" y="2161580"/>
            <a:ext cx="4700587" cy="3525440"/>
          </a:xfrm>
        </p:spPr>
      </p:pic>
      <p:pic>
        <p:nvPicPr>
          <p:cNvPr id="10" name="Содержимое 9" descr="5121584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6308726" y="2143116"/>
            <a:ext cx="5428580" cy="3500462"/>
          </a:xfrm>
        </p:spPr>
      </p:pic>
    </p:spTree>
    <p:extLst>
      <p:ext uri="{BB962C8B-B14F-4D97-AF65-F5344CB8AC3E}">
        <p14:creationId xmlns="" xmlns:p14="http://schemas.microsoft.com/office/powerpoint/2010/main" val="27690883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8066" y="500042"/>
            <a:ext cx="96012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i="1" dirty="0" smtClean="0"/>
              <a:t>Таким образом, в заключительной части проведенной работы по формированию представлений о «Малой Родине» был получен эмоциональный отклик, чувство восхищения и любви к Родному городу.</a:t>
            </a:r>
            <a:endParaRPr lang="ru-RU" sz="2400" i="1" dirty="0"/>
          </a:p>
        </p:txBody>
      </p:sp>
      <p:pic>
        <p:nvPicPr>
          <p:cNvPr id="7" name="Содержимое 6" descr="Screenshot_2016-03-16-14-23-23-1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94082" y="1714488"/>
            <a:ext cx="4142004" cy="449580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565225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308066" y="142852"/>
            <a:ext cx="9601200" cy="18573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164B4F"/>
                </a:solidFill>
              </a:rPr>
              <a:t/>
            </a:r>
            <a:br>
              <a:rPr lang="ru-RU" sz="2000" dirty="0" smtClean="0">
                <a:solidFill>
                  <a:srgbClr val="164B4F"/>
                </a:solidFill>
              </a:rPr>
            </a:br>
            <a:r>
              <a:rPr lang="ru-RU" sz="2000" dirty="0" smtClean="0">
                <a:solidFill>
                  <a:srgbClr val="164B4F"/>
                </a:solidFill>
              </a:rPr>
              <a:t/>
            </a:r>
            <a:br>
              <a:rPr lang="ru-RU" sz="2000" dirty="0" smtClean="0">
                <a:solidFill>
                  <a:srgbClr val="164B4F"/>
                </a:solidFill>
              </a:rPr>
            </a:br>
            <a:r>
              <a:rPr lang="ru-RU" sz="2200" i="1" dirty="0" smtClean="0">
                <a:solidFill>
                  <a:srgbClr val="164B4F"/>
                </a:solidFill>
              </a:rPr>
              <a:t>Актуальность</a:t>
            </a:r>
            <a:br>
              <a:rPr lang="ru-RU" sz="2200" i="1" dirty="0" smtClean="0">
                <a:solidFill>
                  <a:srgbClr val="164B4F"/>
                </a:solidFill>
              </a:rPr>
            </a:br>
            <a:r>
              <a:rPr lang="ru-RU" sz="2200" i="1" dirty="0" smtClean="0">
                <a:solidFill>
                  <a:srgbClr val="164B4F"/>
                </a:solidFill>
              </a:rPr>
              <a:t>Патриотическое воспитание дошкольников весьма актуальная проблема в России. Патриотическое чувство определяется как потребностью участвовать во всех делах на благо семьи, детского  сада, родного города, Родины.</a:t>
            </a:r>
            <a:r>
              <a:rPr lang="ru-RU" sz="2200" dirty="0" smtClean="0">
                <a:solidFill>
                  <a:srgbClr val="164B4F"/>
                </a:solidFill>
              </a:rPr>
              <a:t> </a:t>
            </a:r>
            <a:r>
              <a:rPr lang="ru-RU" sz="2000" dirty="0" smtClean="0">
                <a:solidFill>
                  <a:srgbClr val="164B4F"/>
                </a:solidFill>
              </a:rPr>
              <a:t/>
            </a:r>
            <a:br>
              <a:rPr lang="ru-RU" sz="2000" dirty="0" smtClean="0">
                <a:solidFill>
                  <a:srgbClr val="164B4F"/>
                </a:solidFill>
              </a:rPr>
            </a:br>
            <a:endParaRPr lang="ru-RU" sz="2000" b="0" i="0" dirty="0">
              <a:solidFill>
                <a:srgbClr val="164B4F"/>
              </a:solidFill>
              <a:latin typeface="Euphemia"/>
              <a:ea typeface="+mj-ea"/>
              <a:cs typeface="+mj-cs"/>
            </a:endParaRPr>
          </a:p>
        </p:txBody>
      </p:sp>
      <p:pic>
        <p:nvPicPr>
          <p:cNvPr id="8" name="Содержимое 7" descr="DSC0458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094148" y="2071678"/>
            <a:ext cx="4643470" cy="4376605"/>
          </a:xfrm>
        </p:spPr>
      </p:pic>
    </p:spTree>
    <p:extLst>
      <p:ext uri="{BB962C8B-B14F-4D97-AF65-F5344CB8AC3E}">
        <p14:creationId xmlns=""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6628" y="428604"/>
            <a:ext cx="9601200" cy="1524024"/>
          </a:xfrm>
        </p:spPr>
        <p:txBody>
          <a:bodyPr>
            <a:normAutofit/>
          </a:bodyPr>
          <a:lstStyle/>
          <a:p>
            <a:pPr marL="0" indent="0"/>
            <a:r>
              <a:rPr lang="ru-RU" sz="2200" i="1" dirty="0" smtClean="0"/>
              <a:t>Цель:  </a:t>
            </a:r>
            <a:br>
              <a:rPr lang="ru-RU" sz="2200" i="1" dirty="0" smtClean="0"/>
            </a:br>
            <a:r>
              <a:rPr lang="ru-RU" sz="2200" i="1" dirty="0" smtClean="0"/>
              <a:t>Пробуждение интереса к жизни города, формирование чувства гражданского патриотизма, воспитание чувства восхищения, гордости, любви к родному городу</a:t>
            </a:r>
            <a:endParaRPr lang="ru-RU" sz="2200" i="1" dirty="0"/>
          </a:p>
        </p:txBody>
      </p:sp>
      <p:pic>
        <p:nvPicPr>
          <p:cNvPr id="4" name="Содержимое 3" descr="DSC0457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951140" y="2357430"/>
            <a:ext cx="5994400" cy="3857628"/>
          </a:xfrm>
        </p:spPr>
      </p:pic>
    </p:spTree>
    <p:extLst>
      <p:ext uri="{BB962C8B-B14F-4D97-AF65-F5344CB8AC3E}">
        <p14:creationId xmlns="" xmlns:p14="http://schemas.microsoft.com/office/powerpoint/2010/main" val="34303093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2" name="Содержимое 11" descr="IMG_20160316_112535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2451074" y="2714620"/>
            <a:ext cx="4699000" cy="3524250"/>
          </a:xfrm>
        </p:spPr>
      </p:pic>
      <p:sp>
        <p:nvSpPr>
          <p:cNvPr id="4" name="Прямоугольник 3"/>
          <p:cNvSpPr/>
          <p:nvPr/>
        </p:nvSpPr>
        <p:spPr>
          <a:xfrm>
            <a:off x="1022314" y="285728"/>
            <a:ext cx="102156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Задача:</a:t>
            </a:r>
          </a:p>
          <a:p>
            <a:r>
              <a:rPr lang="ru-RU" sz="2000" i="1" dirty="0" smtClean="0"/>
              <a:t>Формировать представление детей о родном городе, в котором они живут:</a:t>
            </a:r>
          </a:p>
          <a:p>
            <a:r>
              <a:rPr lang="ru-RU" sz="2000" i="1" dirty="0" smtClean="0"/>
              <a:t>-учить называть родной город, дать элементарное представление о родном городе, подвести к пониманию того, что в городе много улиц, домов, достопримечательностей;</a:t>
            </a:r>
          </a:p>
          <a:p>
            <a:r>
              <a:rPr lang="ru-RU" sz="2000" i="1" dirty="0" smtClean="0"/>
              <a:t>-развивать у детей познавательный интерес к родному городу; </a:t>
            </a:r>
          </a:p>
          <a:p>
            <a:r>
              <a:rPr lang="ru-RU" sz="2000" i="1" dirty="0" smtClean="0"/>
              <a:t>-воспитывать у детей любовь к природе родного края.</a:t>
            </a:r>
            <a:endParaRPr lang="ru-RU" sz="2000" i="1" dirty="0"/>
          </a:p>
        </p:txBody>
      </p:sp>
      <p:pic>
        <p:nvPicPr>
          <p:cNvPr id="10" name="Содержимое 9" descr="IMG_20160316_111331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8237552" y="2214554"/>
            <a:ext cx="3371850" cy="4171960"/>
          </a:xfrm>
        </p:spPr>
      </p:pic>
    </p:spTree>
    <p:extLst>
      <p:ext uri="{BB962C8B-B14F-4D97-AF65-F5344CB8AC3E}">
        <p14:creationId xmlns=""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293813" y="0"/>
            <a:ext cx="9601200" cy="1524000"/>
          </a:xfrm>
        </p:spPr>
        <p:txBody>
          <a:bodyPr>
            <a:normAutofit/>
          </a:bodyPr>
          <a:lstStyle/>
          <a:p>
            <a:r>
              <a:rPr lang="ru-RU" sz="2000" i="1" dirty="0" smtClean="0"/>
              <a:t>На начальном этапе была проведена ознакомительная беседа: «Как называется наш город?» </a:t>
            </a:r>
            <a:br>
              <a:rPr lang="ru-RU" sz="2000" i="1" dirty="0" smtClean="0"/>
            </a:br>
            <a:r>
              <a:rPr lang="ru-RU" sz="2000" i="1" dirty="0" smtClean="0"/>
              <a:t>Самара – один из самых крупных городов России, нашей Родины, а мы с Вами жители этого прекрасного города, в котором много различных достопримечательностей (театры, музеи, парки).</a:t>
            </a:r>
            <a:endParaRPr lang="ru-RU" sz="2000" i="1" dirty="0"/>
          </a:p>
        </p:txBody>
      </p:sp>
      <p:pic>
        <p:nvPicPr>
          <p:cNvPr id="7" name="Содержимое 6" descr="DSC04545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1958181" y="1676400"/>
            <a:ext cx="3371850" cy="4495800"/>
          </a:xfrm>
        </p:spPr>
      </p:pic>
      <p:pic>
        <p:nvPicPr>
          <p:cNvPr id="6" name="Содержимое 5" descr="DSC_5830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7047070" y="1676400"/>
            <a:ext cx="3476498" cy="4495800"/>
          </a:xfrm>
        </p:spPr>
      </p:pic>
    </p:spTree>
    <p:extLst>
      <p:ext uri="{BB962C8B-B14F-4D97-AF65-F5344CB8AC3E}">
        <p14:creationId xmlns=""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262050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Проведена дидактическая игра «Где что?»</a:t>
            </a:r>
            <a:br>
              <a:rPr lang="ru-RU" sz="2400" i="1" dirty="0" smtClean="0"/>
            </a:br>
            <a:r>
              <a:rPr lang="ru-RU" sz="2400" i="1" dirty="0" smtClean="0"/>
              <a:t>Цель: закрепить основные названия достопримечательностей и их предназначение.</a:t>
            </a:r>
            <a:endParaRPr lang="ru-RU" sz="2400" i="1" dirty="0"/>
          </a:p>
        </p:txBody>
      </p:sp>
      <p:pic>
        <p:nvPicPr>
          <p:cNvPr id="5" name="Содержимое 4" descr="IMG_20160316_10562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308330" y="2071678"/>
            <a:ext cx="4700587" cy="3525440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8379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8066" y="428604"/>
            <a:ext cx="9601200" cy="1524000"/>
          </a:xfrm>
        </p:spPr>
        <p:txBody>
          <a:bodyPr>
            <a:noAutofit/>
          </a:bodyPr>
          <a:lstStyle/>
          <a:p>
            <a:r>
              <a:rPr lang="ru-RU" sz="2000" i="1" dirty="0" smtClean="0"/>
              <a:t>«Улица, на которой я живу» </a:t>
            </a:r>
            <a:br>
              <a:rPr lang="ru-RU" sz="2000" i="1" dirty="0" smtClean="0"/>
            </a:br>
            <a:r>
              <a:rPr lang="ru-RU" sz="2000" i="1" dirty="0" smtClean="0"/>
              <a:t>Расширять представление о своем городе, улице, рассказать, почему важно знать свой адрес, учить строить многоэтажные дома нашего района из деталей конструктора и побуждать рассказывать о своей конструкции</a:t>
            </a:r>
            <a:endParaRPr lang="ru-RU" sz="2000" i="1" dirty="0"/>
          </a:p>
        </p:txBody>
      </p:sp>
      <p:pic>
        <p:nvPicPr>
          <p:cNvPr id="5" name="Содержимое 4" descr="IMG_20160316_11053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293813" y="2161580"/>
            <a:ext cx="4700587" cy="3525440"/>
          </a:xfrm>
        </p:spPr>
      </p:pic>
      <p:pic>
        <p:nvPicPr>
          <p:cNvPr id="6" name="Содержимое 5" descr="IMG_20160316_113930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6202363" y="2162175"/>
            <a:ext cx="4699000" cy="3524250"/>
          </a:xfrm>
        </p:spPr>
      </p:pic>
    </p:spTree>
    <p:extLst>
      <p:ext uri="{BB962C8B-B14F-4D97-AF65-F5344CB8AC3E}">
        <p14:creationId xmlns="" xmlns:p14="http://schemas.microsoft.com/office/powerpoint/2010/main" val="805031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i="1" dirty="0" smtClean="0"/>
              <a:t>С целью развития речи детей, активизации словаря новыми выражениями и словами было проведено чтение стихотворений о городе, транспорте, светофоре.</a:t>
            </a:r>
            <a:endParaRPr lang="ru-RU" sz="2200" i="1" dirty="0"/>
          </a:p>
        </p:txBody>
      </p:sp>
      <p:pic>
        <p:nvPicPr>
          <p:cNvPr id="9" name="Содержимое 8" descr="20160317_103748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6586538" y="2293932"/>
            <a:ext cx="5040358" cy="3024215"/>
          </a:xfrm>
        </p:spPr>
      </p:pic>
      <p:pic>
        <p:nvPicPr>
          <p:cNvPr id="8" name="Содержимое 7" descr="IMG_20160316_110919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2022446" y="1703747"/>
            <a:ext cx="5000660" cy="3750495"/>
          </a:xfrm>
        </p:spPr>
      </p:pic>
    </p:spTree>
    <p:extLst>
      <p:ext uri="{BB962C8B-B14F-4D97-AF65-F5344CB8AC3E}">
        <p14:creationId xmlns="" xmlns:p14="http://schemas.microsoft.com/office/powerpoint/2010/main" val="11224889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36628" y="214290"/>
            <a:ext cx="9601200" cy="1452562"/>
          </a:xfrm>
        </p:spPr>
        <p:txBody>
          <a:bodyPr>
            <a:noAutofit/>
          </a:bodyPr>
          <a:lstStyle/>
          <a:p>
            <a:pPr algn="just"/>
            <a:r>
              <a:rPr lang="ru-RU" sz="2200" i="1" dirty="0" smtClean="0"/>
              <a:t>Для закрепления полученных знаний было проведено занятие, на котором дети с удовольствием делали аппликацию в виде светофора, а также была проведена сюжетно-ролевая игра «Дорога» </a:t>
            </a:r>
            <a:endParaRPr lang="ru-RU" sz="2200" i="1" dirty="0"/>
          </a:p>
        </p:txBody>
      </p:sp>
      <p:pic>
        <p:nvPicPr>
          <p:cNvPr id="10" name="Содержимое 9" descr="IMG_20160316_10515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958181" y="1676400"/>
            <a:ext cx="3371850" cy="4495800"/>
          </a:xfrm>
        </p:spPr>
      </p:pic>
      <p:pic>
        <p:nvPicPr>
          <p:cNvPr id="11" name="Содержимое 10" descr="IMG_20160316_105240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6202363" y="2162175"/>
            <a:ext cx="4699000" cy="3524250"/>
          </a:xfrm>
        </p:spPr>
      </p:pic>
    </p:spTree>
    <p:extLst>
      <p:ext uri="{BB962C8B-B14F-4D97-AF65-F5344CB8AC3E}">
        <p14:creationId xmlns="" xmlns:p14="http://schemas.microsoft.com/office/powerpoint/2010/main" val="1365343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ity_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7333743-6C97-419E-BA07-3CBF19F59E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аурой безмятежности (широкоэкранный формат)</Template>
  <TotalTime>0</TotalTime>
  <Words>193</Words>
  <Application>Microsoft Office PowerPoint</Application>
  <PresentationFormat>Произвольный</PresentationFormat>
  <Paragraphs>19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Serenity_16x9</vt:lpstr>
      <vt:lpstr>Ознакомление с малой Родиной</vt:lpstr>
      <vt:lpstr>  Актуальность Патриотическое воспитание дошкольников весьма актуальная проблема в России. Патриотическое чувство определяется как потребностью участвовать во всех делах на благо семьи, детского  сада, родного города, Родины.  </vt:lpstr>
      <vt:lpstr>Цель:   Пробуждение интереса к жизни города, формирование чувства гражданского патриотизма, воспитание чувства восхищения, гордости, любви к родному городу</vt:lpstr>
      <vt:lpstr> </vt:lpstr>
      <vt:lpstr>На начальном этапе была проведена ознакомительная беседа: «Как называется наш город?»  Самара – один из самых крупных городов России, нашей Родины, а мы с Вами жители этого прекрасного города, в котором много различных достопримечательностей (театры, музеи, парки).</vt:lpstr>
      <vt:lpstr>Проведена дидактическая игра «Где что?» Цель: закрепить основные названия достопримечательностей и их предназначение.</vt:lpstr>
      <vt:lpstr>«Улица, на которой я живу»  Расширять представление о своем городе, улице, рассказать, почему важно знать свой адрес, учить строить многоэтажные дома нашего района из деталей конструктора и побуждать рассказывать о своей конструкции</vt:lpstr>
      <vt:lpstr>С целью развития речи детей, активизации словаря новыми выражениями и словами было проведено чтение стихотворений о городе, транспорте, светофоре.</vt:lpstr>
      <vt:lpstr>Для закрепления полученных знаний было проведено занятие, на котором дети с удовольствием делали аппликацию в виде светофора, а также была проведена сюжетно-ролевая игра «Дорога» </vt:lpstr>
      <vt:lpstr>Родителям были даны рекомендации по проведению совместного досуга с посещением  достопримечательностей города.</vt:lpstr>
      <vt:lpstr>Таким образом, в заключительной части проведенной работы по формированию представлений о «Малой Родине» был получен эмоциональный отклик, чувство восхищения и любви к Родному городу.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2016-02-27T11:43:51Z</dcterms:created>
  <dcterms:modified xsi:type="dcterms:W3CDTF">2016-03-17T09:05:46Z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