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9" r:id="rId3"/>
    <p:sldId id="261" r:id="rId4"/>
    <p:sldId id="260" r:id="rId5"/>
    <p:sldId id="268" r:id="rId6"/>
    <p:sldId id="263" r:id="rId7"/>
    <p:sldId id="264" r:id="rId8"/>
    <p:sldId id="265" r:id="rId9"/>
    <p:sldId id="266" r:id="rId10"/>
    <p:sldId id="267" r:id="rId11"/>
    <p:sldId id="269" r:id="rId12"/>
    <p:sldId id="271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7" r:id="rId28"/>
    <p:sldId id="285" r:id="rId29"/>
    <p:sldId id="262" r:id="rId30"/>
    <p:sldId id="288" r:id="rId31"/>
    <p:sldId id="289" r:id="rId32"/>
    <p:sldId id="290" r:id="rId33"/>
    <p:sldId id="291" r:id="rId34"/>
    <p:sldId id="292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07622E-82FF-4CEF-9712-07C0C1F70A35}" type="datetimeFigureOut">
              <a:rPr lang="ru-RU" smtClean="0"/>
              <a:t>19.02.2010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DFB74-EBA9-41C6-99C3-A7ABDFC89BC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8AF4C0-E596-4306-9CAB-92A303595226}" type="slidenum">
              <a:rPr lang="ru-RU"/>
              <a:pPr/>
              <a:t>12</a:t>
            </a:fld>
            <a:endParaRPr lang="ru-RU"/>
          </a:p>
        </p:txBody>
      </p:sp>
      <p:sp>
        <p:nvSpPr>
          <p:cNvPr id="225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Большинство певчих птиц питается насекомыми и растениями, семенами и ягодами. Как и у других  птиц форма клюва дает представление об образе жизни данного вида. Например, певчие птицы, поедающие насекомых, обычно имеют маленький клюв с острым концом для проникновения в расщелины.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A79F2C-D9FA-4FEF-99E6-88482FE79218}" type="slidenum">
              <a:rPr lang="ru-RU"/>
              <a:pPr/>
              <a:t>13</a:t>
            </a:fld>
            <a:endParaRPr lang="ru-RU"/>
          </a:p>
        </p:txBody>
      </p:sp>
      <p:sp>
        <p:nvSpPr>
          <p:cNvPr id="204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Многие цапли и журавли имеют длинный острый клюв, который идеально подходит для ловли рыбы и мелких животных. Фламинго имеет очень необычный клюв,который используется как сито. Фламинго при помощи своего клюва фильтрует воду, извлекая из нее таким образов пищу.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0C6DEB-FD5B-48B1-A719-C92565D5E3AE}" type="slidenum">
              <a:rPr lang="ru-RU"/>
              <a:pPr/>
              <a:t>16</a:t>
            </a:fld>
            <a:endParaRPr lang="ru-RU"/>
          </a:p>
        </p:txBody>
      </p:sp>
      <p:sp>
        <p:nvSpPr>
          <p:cNvPr id="245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Хищные птицы используют когти для удержания жертвы. Ноги у этих птиц без оперения и с очень развитой мускулатурой, который позволяют сжимать пальцы. Так у птиц нет зубов, то они используют свой клюв для разделывания птицы.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DFB74-EBA9-41C6-99C3-A7ABDFC89BC5}" type="slidenum">
              <a:rPr lang="ru-RU" smtClean="0"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77F03-EBFA-43AD-A3B9-E5111577F1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10D90-29F2-47D2-93CC-08915A1596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F4B4F-4B0E-4370-BEFD-B8ACDB38DC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6835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6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D8BEE-CE4B-423A-ADCE-61DAEFD10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14128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949325" y="1981200"/>
            <a:ext cx="7661275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9AF4B-DD1B-4A2F-BA8C-C5BD51FF79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884418-28D5-4B7F-9DE9-97AEC073D9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CE040-325C-44C4-803B-551794D4E4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64C102-D1A4-445E-8E0C-62A9275B85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940776-EF89-4D4F-BBC3-E5F39536F0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581B4-BCF0-4ED9-A3D3-8670C0FF00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5F28F-675D-4733-A6A2-CCE226D8C7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1E60B-5716-4328-AA15-8C1F1BAC03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C0741-D34A-48CB-883E-220B063568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21F64E2-7C92-44BF-9ED8-768C0AAE302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85927"/>
            <a:ext cx="7815290" cy="1814524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СРЕДА ОБИТАНИЯ И ВНЕШНЕЕ СТРОЕНИЕ ПТИЦ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ПРЕЗЕНТАЦИЯ К УРОКУ БИОЛОГИИ 7 КЛАСС ОТРЯСКИНОЙ Т.А.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85729"/>
            <a:ext cx="4040188" cy="857256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Крона деревьев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428604"/>
            <a:ext cx="4041775" cy="928693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Открытые воздушные пространства</a:t>
            </a:r>
          </a:p>
          <a:p>
            <a:endParaRPr lang="ru-RU" dirty="0"/>
          </a:p>
        </p:txBody>
      </p:sp>
      <p:pic>
        <p:nvPicPr>
          <p:cNvPr id="7" name="Picture 1030" descr="C:\Мои документы\КИРИЛЛ\БИОЛОГИЯ\Зоология\Птицы\надотряд новонебные или типичные птицы\отряд дятлообразные\Дятел большой пёстрый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2214546" cy="2857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" y="3244334"/>
            <a:ext cx="18573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Большой пестрый дятел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9" name="Picture 1034" descr="C:\Мои документы\КИРИЛЛ\БИОЛОГИЯ\Зоология\Птицы\надотряд новонебные или типичные птицы\отряд дятлообразные\Желна хохлата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285968"/>
            <a:ext cx="2500329" cy="457203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357555" y="5500702"/>
            <a:ext cx="1714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Желна хохлатая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8" descr="C:\Мои документы\КИРИЛЛ\БИОЛОГИЯ\Зоология\Птицы\надотряд новонебные или типичные птицы\отряд воробьинообразные\семейство ласточковые\Ласточка деревенская, или Касатка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3438" y="928670"/>
            <a:ext cx="3149600" cy="3810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000628" y="3357562"/>
            <a:ext cx="185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Ласточка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деревенская</a:t>
            </a:r>
          </a:p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(Касатка)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11" descr="C:\Мои документы\КИРИЛЛ\БИОЛОГИЯ\Зоология\Птицы\надотряд новонебные или типичные птицы\отряд воробьинообразные\семейство ласточковые\Ласточка городская, или Вороно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357670"/>
            <a:ext cx="4143372" cy="250033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6786578" y="6000768"/>
            <a:ext cx="21431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Ласточка городская</a:t>
            </a:r>
          </a:p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(Воронок)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Мои документы\КИРИЛЛ\БИОЛОГИЯ\Зоология\Птицы\внешний вид\имени-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803900"/>
          </a:xfrm>
          <a:prstGeom prst="rect">
            <a:avLst/>
          </a:prstGeom>
          <a:noFill/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0" y="1676400"/>
            <a:ext cx="1363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Ноздри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759450" y="1752600"/>
            <a:ext cx="3384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Слуховое отверстие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514600" y="228600"/>
            <a:ext cx="1109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Глаза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33400" y="3733800"/>
            <a:ext cx="314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Ротовое отверстие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876800" y="0"/>
            <a:ext cx="2163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Голова птицы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0" y="4724400"/>
            <a:ext cx="42100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Кроме верхнего</a:t>
            </a:r>
          </a:p>
          <a:p>
            <a:r>
              <a:rPr lang="ru-RU" sz="2800" b="1"/>
              <a:t>и нижнего века</a:t>
            </a:r>
          </a:p>
          <a:p>
            <a:r>
              <a:rPr lang="ru-RU" sz="2800" b="1"/>
              <a:t>глаза имеют</a:t>
            </a:r>
          </a:p>
          <a:p>
            <a:r>
              <a:rPr lang="ru-RU" sz="2800" b="1"/>
              <a:t>мигательную перепонку.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4495800"/>
            <a:ext cx="3657600" cy="152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Мои документы\КИРИЛЛ\БИОЛОГИЯ\Зоология\Птицы\клювы\имени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124200" cy="2095500"/>
          </a:xfrm>
          <a:prstGeom prst="rect">
            <a:avLst/>
          </a:prstGeom>
          <a:noFill/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533400" y="2362200"/>
            <a:ext cx="2309813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u="sng"/>
              <a:t>Зяблик</a:t>
            </a:r>
          </a:p>
          <a:p>
            <a:r>
              <a:rPr lang="ru-RU" sz="2800" b="1"/>
              <a:t>Короткий</a:t>
            </a:r>
          </a:p>
          <a:p>
            <a:r>
              <a:rPr lang="ru-RU" sz="2800" b="1"/>
              <a:t>сильный </a:t>
            </a:r>
          </a:p>
          <a:p>
            <a:r>
              <a:rPr lang="ru-RU" sz="2800" b="1"/>
              <a:t>клюв,</a:t>
            </a:r>
          </a:p>
          <a:p>
            <a:r>
              <a:rPr lang="ru-RU" sz="2800" b="1"/>
              <a:t>помогает</a:t>
            </a:r>
          </a:p>
          <a:p>
            <a:r>
              <a:rPr lang="ru-RU" sz="2800" b="1"/>
              <a:t>раскалывать</a:t>
            </a:r>
          </a:p>
          <a:p>
            <a:r>
              <a:rPr lang="ru-RU" sz="2800" b="1"/>
              <a:t>семена.</a:t>
            </a:r>
          </a:p>
        </p:txBody>
      </p:sp>
      <p:pic>
        <p:nvPicPr>
          <p:cNvPr id="21508" name="Picture 4" descr="C:\Мои документы\КИРИЛЛ\БИОЛОГИЯ\Зоология\Птицы\клювы\имени-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0"/>
            <a:ext cx="3048000" cy="2259013"/>
          </a:xfrm>
          <a:prstGeom prst="rect">
            <a:avLst/>
          </a:prstGeom>
          <a:noFill/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172200" y="2362200"/>
            <a:ext cx="245745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u="sng"/>
              <a:t>Клёст</a:t>
            </a:r>
          </a:p>
          <a:p>
            <a:r>
              <a:rPr lang="ru-RU" sz="2800" b="1"/>
              <a:t>Клюв</a:t>
            </a:r>
          </a:p>
          <a:p>
            <a:r>
              <a:rPr lang="ru-RU" sz="2800" b="1"/>
              <a:t>скрещивается</a:t>
            </a:r>
          </a:p>
          <a:p>
            <a:r>
              <a:rPr lang="ru-RU" sz="2800" b="1"/>
              <a:t>на концах.</a:t>
            </a:r>
          </a:p>
          <a:p>
            <a:r>
              <a:rPr lang="ru-RU" sz="2800" b="1"/>
              <a:t>используется,</a:t>
            </a:r>
          </a:p>
          <a:p>
            <a:r>
              <a:rPr lang="ru-RU" sz="2800" b="1"/>
              <a:t>чтобы</a:t>
            </a:r>
          </a:p>
          <a:p>
            <a:r>
              <a:rPr lang="ru-RU" sz="2800" b="1"/>
              <a:t>доставать</a:t>
            </a:r>
          </a:p>
          <a:p>
            <a:r>
              <a:rPr lang="ru-RU" sz="2800" b="1"/>
              <a:t>семена</a:t>
            </a:r>
          </a:p>
          <a:p>
            <a:r>
              <a:rPr lang="ru-RU" sz="2800" b="1"/>
              <a:t>из шишек.</a:t>
            </a:r>
          </a:p>
        </p:txBody>
      </p:sp>
      <p:pic>
        <p:nvPicPr>
          <p:cNvPr id="21510" name="Picture 6" descr="C:\Мои документы\КИРИЛЛ\БИОЛОГИЯ\Зоология\Птицы\клювы\имени-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228600"/>
            <a:ext cx="3403600" cy="1473200"/>
          </a:xfrm>
          <a:prstGeom prst="rect">
            <a:avLst/>
          </a:prstGeom>
          <a:noFill/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200400" y="2362200"/>
            <a:ext cx="216535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u="sng"/>
              <a:t>Нектарница</a:t>
            </a:r>
          </a:p>
          <a:p>
            <a:r>
              <a:rPr lang="ru-RU" sz="2800" b="1"/>
              <a:t>Питается</a:t>
            </a:r>
          </a:p>
          <a:p>
            <a:r>
              <a:rPr lang="ru-RU" sz="2800" b="1"/>
              <a:t>нектаром.</a:t>
            </a:r>
          </a:p>
          <a:p>
            <a:r>
              <a:rPr lang="ru-RU" sz="2800" b="1"/>
              <a:t>длинный </a:t>
            </a:r>
          </a:p>
          <a:p>
            <a:r>
              <a:rPr lang="ru-RU" sz="2800" b="1"/>
              <a:t>изогнутый</a:t>
            </a:r>
          </a:p>
          <a:p>
            <a:r>
              <a:rPr lang="ru-RU" sz="2800" b="1"/>
              <a:t>клюв</a:t>
            </a:r>
          </a:p>
          <a:p>
            <a:r>
              <a:rPr lang="ru-RU" sz="2800" b="1"/>
              <a:t>проникает</a:t>
            </a:r>
          </a:p>
          <a:p>
            <a:r>
              <a:rPr lang="ru-RU" sz="2800" b="1"/>
              <a:t>глубоко в</a:t>
            </a:r>
          </a:p>
          <a:p>
            <a:r>
              <a:rPr lang="ru-RU" sz="2800" b="1"/>
              <a:t>цветок.</a:t>
            </a:r>
          </a:p>
        </p:txBody>
      </p:sp>
    </p:spTree>
  </p:cSld>
  <p:clrMapOvr>
    <a:masterClrMapping/>
  </p:clrMapOvr>
  <p:transition spd="med">
    <p:cut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Мои документы\КИРИЛЛ\БИОЛОГИЯ\Зоология\Птицы\клювы\имени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279650"/>
          </a:xfrm>
          <a:prstGeom prst="rect">
            <a:avLst/>
          </a:prstGeom>
          <a:noFill/>
        </p:spPr>
      </p:pic>
      <p:pic>
        <p:nvPicPr>
          <p:cNvPr id="18435" name="Picture 3" descr="C:\Мои документы\КИРИЛЛ\БИОЛОГИЯ\Зоология\Птицы\клювы\имени-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09838"/>
            <a:ext cx="6781800" cy="4348162"/>
          </a:xfrm>
          <a:prstGeom prst="rect">
            <a:avLst/>
          </a:prstGeom>
          <a:noFill/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209800" y="5638800"/>
            <a:ext cx="41576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Фламинго держит конец</a:t>
            </a:r>
          </a:p>
          <a:p>
            <a:r>
              <a:rPr lang="ru-RU" sz="2800" b="1"/>
              <a:t>своего клюва в воде.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6781800" y="1981200"/>
            <a:ext cx="23622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/>
              <a:t>Цапля</a:t>
            </a:r>
          </a:p>
          <a:p>
            <a:r>
              <a:rPr lang="ru-RU" sz="2800" b="1"/>
              <a:t>использует свой</a:t>
            </a:r>
          </a:p>
          <a:p>
            <a:r>
              <a:rPr lang="ru-RU" sz="2800" b="1"/>
              <a:t>клюв для</a:t>
            </a:r>
          </a:p>
          <a:p>
            <a:r>
              <a:rPr lang="ru-RU" sz="2800" b="1"/>
              <a:t>ловли рыбы,</a:t>
            </a:r>
          </a:p>
          <a:p>
            <a:r>
              <a:rPr lang="ru-RU" sz="2800" b="1"/>
              <a:t>прокалывая её.</a:t>
            </a:r>
          </a:p>
        </p:txBody>
      </p:sp>
    </p:spTree>
  </p:cSld>
  <p:clrMapOvr>
    <a:masterClrMapping/>
  </p:clrMapOvr>
  <p:transition spd="med">
    <p:cut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026"/>
          <p:cNvSpPr txBox="1">
            <a:spLocks noChangeArrowheads="1"/>
          </p:cNvSpPr>
          <p:nvPr/>
        </p:nvSpPr>
        <p:spPr bwMode="auto">
          <a:xfrm>
            <a:off x="1143000" y="0"/>
            <a:ext cx="8047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 u="sng" dirty="0">
                <a:solidFill>
                  <a:srgbClr val="002060"/>
                </a:solidFill>
              </a:rPr>
              <a:t>Внешнее строение птицы</a:t>
            </a:r>
          </a:p>
        </p:txBody>
      </p:sp>
      <p:sp>
        <p:nvSpPr>
          <p:cNvPr id="29705" name="Text Box 1033"/>
          <p:cNvSpPr txBox="1">
            <a:spLocks noChangeArrowheads="1"/>
          </p:cNvSpPr>
          <p:nvPr/>
        </p:nvSpPr>
        <p:spPr bwMode="auto">
          <a:xfrm>
            <a:off x="0" y="914400"/>
            <a:ext cx="4206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В.  Шея очень подвижна</a:t>
            </a:r>
            <a:r>
              <a:rPr lang="ru-RU"/>
              <a:t>.</a:t>
            </a:r>
          </a:p>
        </p:txBody>
      </p:sp>
      <p:sp>
        <p:nvSpPr>
          <p:cNvPr id="29706" name="Text Box 1034"/>
          <p:cNvSpPr txBox="1">
            <a:spLocks noChangeArrowheads="1"/>
          </p:cNvSpPr>
          <p:nvPr/>
        </p:nvSpPr>
        <p:spPr bwMode="auto">
          <a:xfrm>
            <a:off x="0" y="1371600"/>
            <a:ext cx="8142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Г.  Передние конечности превратились в крылья</a:t>
            </a:r>
          </a:p>
        </p:txBody>
      </p:sp>
      <p:pic>
        <p:nvPicPr>
          <p:cNvPr id="29707" name="Picture 1035" descr="C:\Мои документы\КИРИЛЛ\БИОЛОГИЯ\Зоология\Птицы\перья\имени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00"/>
            <a:ext cx="4572000" cy="2665413"/>
          </a:xfrm>
          <a:prstGeom prst="rect">
            <a:avLst/>
          </a:prstGeom>
          <a:noFill/>
        </p:spPr>
      </p:pic>
      <p:pic>
        <p:nvPicPr>
          <p:cNvPr id="29708" name="Picture 1036" descr="C:\Мои документы\КИРИЛЛ\БИОЛОГИЯ\Зоология\Птицы\перья\имени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981200"/>
            <a:ext cx="4267200" cy="1960563"/>
          </a:xfrm>
          <a:prstGeom prst="rect">
            <a:avLst/>
          </a:prstGeom>
          <a:noFill/>
        </p:spPr>
      </p:pic>
      <p:sp>
        <p:nvSpPr>
          <p:cNvPr id="29710" name="Text Box 1038"/>
          <p:cNvSpPr txBox="1">
            <a:spLocks noChangeArrowheads="1"/>
          </p:cNvSpPr>
          <p:nvPr/>
        </p:nvSpPr>
        <p:spPr bwMode="auto">
          <a:xfrm>
            <a:off x="4953000" y="4267200"/>
            <a:ext cx="3843338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u="sng">
                <a:solidFill>
                  <a:schemeClr val="bg1"/>
                </a:solidFill>
              </a:rPr>
              <a:t>Канюки </a:t>
            </a:r>
            <a:r>
              <a:rPr lang="ru-RU" sz="2800" b="1">
                <a:solidFill>
                  <a:schemeClr val="bg1"/>
                </a:solidFill>
              </a:rPr>
              <a:t>имеют</a:t>
            </a:r>
          </a:p>
          <a:p>
            <a:r>
              <a:rPr lang="ru-RU" sz="2800" b="1">
                <a:solidFill>
                  <a:schemeClr val="bg1"/>
                </a:solidFill>
              </a:rPr>
              <a:t>большие широкие</a:t>
            </a:r>
          </a:p>
          <a:p>
            <a:r>
              <a:rPr lang="ru-RU" sz="2800" b="1">
                <a:solidFill>
                  <a:schemeClr val="bg1"/>
                </a:solidFill>
              </a:rPr>
              <a:t>крылья, позволяющие</a:t>
            </a:r>
          </a:p>
          <a:p>
            <a:r>
              <a:rPr lang="ru-RU" sz="2800" b="1">
                <a:solidFill>
                  <a:schemeClr val="bg1"/>
                </a:solidFill>
              </a:rPr>
              <a:t>подниматься вверх</a:t>
            </a:r>
          </a:p>
          <a:p>
            <a:r>
              <a:rPr lang="ru-RU" sz="2800" b="1">
                <a:solidFill>
                  <a:schemeClr val="bg1"/>
                </a:solidFill>
              </a:rPr>
              <a:t>на потоках воздуха.</a:t>
            </a:r>
            <a:endParaRPr lang="ru-RU" sz="2800" b="1" u="sng">
              <a:solidFill>
                <a:schemeClr val="bg1"/>
              </a:solidFill>
            </a:endParaRPr>
          </a:p>
        </p:txBody>
      </p:sp>
      <p:sp>
        <p:nvSpPr>
          <p:cNvPr id="29709" name="Text Box 1037"/>
          <p:cNvSpPr txBox="1">
            <a:spLocks noChangeArrowheads="1"/>
          </p:cNvSpPr>
          <p:nvPr/>
        </p:nvSpPr>
        <p:spPr bwMode="auto">
          <a:xfrm>
            <a:off x="381000" y="4630738"/>
            <a:ext cx="3827463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u="sng">
                <a:solidFill>
                  <a:schemeClr val="bg1"/>
                </a:solidFill>
              </a:rPr>
              <a:t>Соколы </a:t>
            </a:r>
            <a:r>
              <a:rPr lang="ru-RU" sz="2800" b="1">
                <a:solidFill>
                  <a:schemeClr val="bg1"/>
                </a:solidFill>
              </a:rPr>
              <a:t>имеют </a:t>
            </a:r>
          </a:p>
          <a:p>
            <a:r>
              <a:rPr lang="ru-RU" sz="2800" b="1">
                <a:solidFill>
                  <a:schemeClr val="bg1"/>
                </a:solidFill>
              </a:rPr>
              <a:t>заостренные крылья,</a:t>
            </a:r>
          </a:p>
          <a:p>
            <a:r>
              <a:rPr lang="ru-RU" sz="2800" b="1">
                <a:solidFill>
                  <a:schemeClr val="bg1"/>
                </a:solidFill>
              </a:rPr>
              <a:t>поэтому они могут</a:t>
            </a:r>
          </a:p>
          <a:p>
            <a:r>
              <a:rPr lang="ru-RU" sz="2800" b="1">
                <a:solidFill>
                  <a:schemeClr val="bg1"/>
                </a:solidFill>
              </a:rPr>
              <a:t>развивать большую</a:t>
            </a:r>
          </a:p>
          <a:p>
            <a:r>
              <a:rPr lang="ru-RU" sz="2800" b="1">
                <a:solidFill>
                  <a:schemeClr val="bg1"/>
                </a:solidFill>
              </a:rPr>
              <a:t>скорость при падении.</a:t>
            </a:r>
            <a:endParaRPr lang="ru-RU" sz="2800" b="1" u="sng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 dir="l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026"/>
          <p:cNvSpPr txBox="1">
            <a:spLocks noChangeArrowheads="1"/>
          </p:cNvSpPr>
          <p:nvPr/>
        </p:nvSpPr>
        <p:spPr bwMode="auto">
          <a:xfrm>
            <a:off x="1143000" y="0"/>
            <a:ext cx="8047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 u="sng" dirty="0">
                <a:solidFill>
                  <a:srgbClr val="002060"/>
                </a:solidFill>
              </a:rPr>
              <a:t>Внешнее строение птицы</a:t>
            </a:r>
          </a:p>
        </p:txBody>
      </p:sp>
      <p:sp>
        <p:nvSpPr>
          <p:cNvPr id="31747" name="Text Box 1027"/>
          <p:cNvSpPr txBox="1">
            <a:spLocks noChangeArrowheads="1"/>
          </p:cNvSpPr>
          <p:nvPr/>
        </p:nvSpPr>
        <p:spPr bwMode="auto">
          <a:xfrm>
            <a:off x="0" y="914400"/>
            <a:ext cx="74263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Д.  Строение ног зависит от среды обитания</a:t>
            </a:r>
            <a:r>
              <a:rPr lang="en-US" sz="2800" b="1"/>
              <a:t>:</a:t>
            </a:r>
          </a:p>
          <a:p>
            <a:endParaRPr lang="en-US" sz="2800" b="1"/>
          </a:p>
          <a:p>
            <a:r>
              <a:rPr lang="ru-RU"/>
              <a:t>.</a:t>
            </a:r>
          </a:p>
        </p:txBody>
      </p:sp>
      <p:sp>
        <p:nvSpPr>
          <p:cNvPr id="31753" name="Text Box 1033"/>
          <p:cNvSpPr txBox="1">
            <a:spLocks noChangeArrowheads="1"/>
          </p:cNvSpPr>
          <p:nvPr/>
        </p:nvSpPr>
        <p:spPr bwMode="auto">
          <a:xfrm>
            <a:off x="136525" y="1590675"/>
            <a:ext cx="8053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- Обычно на ногах имеются 4 когтистых пальца.</a:t>
            </a:r>
          </a:p>
        </p:txBody>
      </p:sp>
      <p:sp>
        <p:nvSpPr>
          <p:cNvPr id="31754" name="Text Box 1034"/>
          <p:cNvSpPr txBox="1">
            <a:spLocks noChangeArrowheads="1"/>
          </p:cNvSpPr>
          <p:nvPr/>
        </p:nvSpPr>
        <p:spPr bwMode="auto">
          <a:xfrm>
            <a:off x="0" y="2209800"/>
            <a:ext cx="87360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600" b="1"/>
              <a:t>- Нижняя часть ног(цевка) покрыта роговыми чешуями.</a:t>
            </a:r>
          </a:p>
        </p:txBody>
      </p:sp>
      <p:pic>
        <p:nvPicPr>
          <p:cNvPr id="31755" name="Picture 1035" descr="C:\Мои документы\КИРИЛЛ\БИОЛОГИЯ\Зоология\Птицы\внешний вид\имени-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2971800"/>
            <a:ext cx="2806700" cy="1914525"/>
          </a:xfrm>
          <a:prstGeom prst="rect">
            <a:avLst/>
          </a:prstGeom>
          <a:noFill/>
        </p:spPr>
      </p:pic>
      <p:sp>
        <p:nvSpPr>
          <p:cNvPr id="31756" name="Text Box 1036"/>
          <p:cNvSpPr txBox="1">
            <a:spLocks noChangeArrowheads="1"/>
          </p:cNvSpPr>
          <p:nvPr/>
        </p:nvSpPr>
        <p:spPr bwMode="auto">
          <a:xfrm>
            <a:off x="5334000" y="5410200"/>
            <a:ext cx="34972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u="sng">
                <a:solidFill>
                  <a:schemeClr val="bg1"/>
                </a:solidFill>
              </a:rPr>
              <a:t>Канадский гусь</a:t>
            </a:r>
          </a:p>
          <a:p>
            <a:r>
              <a:rPr lang="ru-RU" sz="2800" b="1">
                <a:solidFill>
                  <a:schemeClr val="bg1"/>
                </a:solidFill>
              </a:rPr>
              <a:t>Перепончатые лапы</a:t>
            </a:r>
          </a:p>
        </p:txBody>
      </p:sp>
      <p:pic>
        <p:nvPicPr>
          <p:cNvPr id="31757" name="Picture 1037" descr="C:\Мои документы\КИРИЛЛ\БИОЛОГИЯ\Зоология\Птицы\внешний вид\имени-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124200"/>
            <a:ext cx="3657600" cy="1927225"/>
          </a:xfrm>
          <a:prstGeom prst="rect">
            <a:avLst/>
          </a:prstGeom>
          <a:noFill/>
        </p:spPr>
      </p:pic>
      <p:sp>
        <p:nvSpPr>
          <p:cNvPr id="31758" name="Text Box 1038"/>
          <p:cNvSpPr txBox="1">
            <a:spLocks noChangeArrowheads="1"/>
          </p:cNvSpPr>
          <p:nvPr/>
        </p:nvSpPr>
        <p:spPr bwMode="auto">
          <a:xfrm>
            <a:off x="457200" y="5257800"/>
            <a:ext cx="38671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</a:rPr>
              <a:t>У </a:t>
            </a:r>
            <a:r>
              <a:rPr lang="ru-RU" sz="2800" b="1" u="sng">
                <a:solidFill>
                  <a:schemeClr val="bg1"/>
                </a:solidFill>
              </a:rPr>
              <a:t>попугаев</a:t>
            </a:r>
            <a:r>
              <a:rPr lang="ru-RU" sz="2800" b="1">
                <a:solidFill>
                  <a:schemeClr val="bg1"/>
                </a:solidFill>
              </a:rPr>
              <a:t> два пальца</a:t>
            </a:r>
          </a:p>
          <a:p>
            <a:r>
              <a:rPr lang="ru-RU" sz="2800" b="1">
                <a:solidFill>
                  <a:schemeClr val="bg1"/>
                </a:solidFill>
              </a:rPr>
              <a:t>направлены вперед,</a:t>
            </a:r>
          </a:p>
          <a:p>
            <a:r>
              <a:rPr lang="ru-RU" sz="2800" b="1">
                <a:solidFill>
                  <a:schemeClr val="bg1"/>
                </a:solidFill>
              </a:rPr>
              <a:t>а два назад.</a:t>
            </a:r>
          </a:p>
        </p:txBody>
      </p:sp>
    </p:spTree>
  </p:cSld>
  <p:clrMapOvr>
    <a:masterClrMapping/>
  </p:clrMapOvr>
  <p:transition spd="med">
    <p:strip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Мои документы\КИРИЛЛ\БИОЛОГИЯ\Зоология\Птицы\клювы\имени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24400" cy="2655888"/>
          </a:xfrm>
          <a:prstGeom prst="rect">
            <a:avLst/>
          </a:prstGeom>
          <a:noFill/>
        </p:spPr>
      </p:pic>
      <p:pic>
        <p:nvPicPr>
          <p:cNvPr id="23555" name="Picture 3" descr="C:\Мои документы\КИРИЛЛ\БИОЛОГИЯ\Зоология\Птицы\клювы\имени-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0"/>
            <a:ext cx="4419600" cy="4157663"/>
          </a:xfrm>
          <a:prstGeom prst="rect">
            <a:avLst/>
          </a:prstGeom>
          <a:noFill/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248400" y="2590800"/>
            <a:ext cx="28448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u="sng"/>
              <a:t>Ястреб-</a:t>
            </a:r>
          </a:p>
          <a:p>
            <a:r>
              <a:rPr lang="ru-RU" sz="2800" b="1" u="sng"/>
              <a:t>Перепелятник.</a:t>
            </a:r>
          </a:p>
          <a:p>
            <a:r>
              <a:rPr lang="ru-RU" sz="2800" b="1"/>
              <a:t>Пока три</a:t>
            </a:r>
          </a:p>
          <a:p>
            <a:r>
              <a:rPr lang="ru-RU" sz="2800" b="1"/>
              <a:t>передних</a:t>
            </a:r>
          </a:p>
          <a:p>
            <a:r>
              <a:rPr lang="ru-RU" sz="2800" b="1"/>
              <a:t>когтя</a:t>
            </a:r>
          </a:p>
          <a:p>
            <a:r>
              <a:rPr lang="ru-RU" sz="2800" b="1"/>
              <a:t>удерживают</a:t>
            </a:r>
          </a:p>
          <a:p>
            <a:r>
              <a:rPr lang="ru-RU" sz="2800" b="1"/>
              <a:t>добычу – задний</a:t>
            </a:r>
          </a:p>
          <a:p>
            <a:r>
              <a:rPr lang="ru-RU" sz="2800" b="1"/>
              <a:t>разрезает её,как</a:t>
            </a:r>
          </a:p>
          <a:p>
            <a:r>
              <a:rPr lang="ru-RU" sz="2800" b="1"/>
              <a:t>острый нож.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65125" y="2809875"/>
            <a:ext cx="41751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u="sng"/>
              <a:t>Череп канюка.</a:t>
            </a:r>
          </a:p>
          <a:p>
            <a:r>
              <a:rPr lang="ru-RU" sz="2800" b="1"/>
              <a:t>Верхняя часть клюва</a:t>
            </a:r>
          </a:p>
          <a:p>
            <a:r>
              <a:rPr lang="ru-RU" sz="2800" b="1"/>
              <a:t>загибается вниз, нижняя</a:t>
            </a:r>
          </a:p>
          <a:p>
            <a:r>
              <a:rPr lang="ru-RU" sz="2800" b="1"/>
              <a:t>часть подвижна, что</a:t>
            </a:r>
          </a:p>
          <a:p>
            <a:r>
              <a:rPr lang="ru-RU" sz="2800" b="1"/>
              <a:t>позволяет сильно</a:t>
            </a:r>
          </a:p>
          <a:p>
            <a:r>
              <a:rPr lang="ru-RU" sz="2800" b="1"/>
              <a:t>сжимать добычу.</a:t>
            </a:r>
          </a:p>
        </p:txBody>
      </p:sp>
    </p:spTree>
  </p:cSld>
  <p:clrMapOvr>
    <a:masterClrMapping/>
  </p:clrMapOvr>
  <p:transition spd="med">
    <p:strips dir="l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143000" y="0"/>
            <a:ext cx="8047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 u="sng" dirty="0">
                <a:solidFill>
                  <a:srgbClr val="002060"/>
                </a:solidFill>
              </a:rPr>
              <a:t>Внешнее строение птицы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0" y="868363"/>
            <a:ext cx="69294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 smtClean="0"/>
              <a:t>Е.  Внешние покровы</a:t>
            </a:r>
            <a:r>
              <a:rPr lang="ru-RU" sz="2800" b="1" dirty="0"/>
              <a:t>.</a:t>
            </a:r>
            <a:endParaRPr lang="ru-RU" dirty="0"/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136525" y="1666875"/>
            <a:ext cx="55133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sz="2800" b="1"/>
              <a:t>Кожа сухая. Желез нет.</a:t>
            </a:r>
          </a:p>
          <a:p>
            <a:r>
              <a:rPr lang="ru-RU" sz="2800" b="1"/>
              <a:t>Исключение копчиковая железа.</a:t>
            </a: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136525" y="2733675"/>
            <a:ext cx="4221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- Тело покрыто перьями</a:t>
            </a:r>
            <a:r>
              <a:rPr lang="ru-RU"/>
              <a:t>.</a:t>
            </a: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746125" y="4156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914400" y="3581400"/>
            <a:ext cx="2279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u="sng"/>
              <a:t>Контурные</a:t>
            </a: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4724400" y="3505200"/>
            <a:ext cx="1827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u="sng"/>
              <a:t>Пуховые</a:t>
            </a: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441325" y="4333875"/>
            <a:ext cx="1885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- стержень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609600" y="5029200"/>
            <a:ext cx="10906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/>
              <a:t>-очин</a:t>
            </a:r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533400" y="5867400"/>
            <a:ext cx="1597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-опахало</a:t>
            </a:r>
          </a:p>
        </p:txBody>
      </p:sp>
      <p:sp>
        <p:nvSpPr>
          <p:cNvPr id="35858" name="Line 18"/>
          <p:cNvSpPr>
            <a:spLocks noChangeShapeType="1"/>
          </p:cNvSpPr>
          <p:nvPr/>
        </p:nvSpPr>
        <p:spPr bwMode="auto">
          <a:xfrm flipH="1">
            <a:off x="2667000" y="3200400"/>
            <a:ext cx="1143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9" name="Line 19"/>
          <p:cNvSpPr>
            <a:spLocks noChangeShapeType="1"/>
          </p:cNvSpPr>
          <p:nvPr/>
        </p:nvSpPr>
        <p:spPr bwMode="auto">
          <a:xfrm>
            <a:off x="4267200" y="3124200"/>
            <a:ext cx="1066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heel spokes="2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Мои документы\КИРИЛЛ\БИОЛОГИЯ\Зоология\Птицы\перья\имени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47800"/>
            <a:ext cx="9144000" cy="4816475"/>
          </a:xfrm>
          <a:prstGeom prst="rect">
            <a:avLst/>
          </a:prstGeom>
          <a:noFill/>
        </p:spPr>
      </p:pic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517525" y="225425"/>
            <a:ext cx="5953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/>
              <a:t>Контурное  маховое перо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57422" y="1371600"/>
            <a:ext cx="1870091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/>
              <a:t>Опахало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57158" y="2514600"/>
            <a:ext cx="203044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/>
              <a:t>Стержень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2133600" y="5867400"/>
            <a:ext cx="1866896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 err="1"/>
              <a:t>Очин</a:t>
            </a:r>
            <a:endParaRPr lang="ru-RU" sz="2800" b="1" dirty="0"/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 rot="19320000">
            <a:off x="4351338" y="1851025"/>
            <a:ext cx="228600" cy="1143000"/>
          </a:xfrm>
          <a:prstGeom prst="downArrow">
            <a:avLst>
              <a:gd name="adj1" fmla="val 50000"/>
              <a:gd name="adj2" fmla="val 1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 rot="19320000">
            <a:off x="2286000" y="3048000"/>
            <a:ext cx="228600" cy="1143000"/>
          </a:xfrm>
          <a:prstGeom prst="downArrow">
            <a:avLst>
              <a:gd name="adj1" fmla="val 50000"/>
              <a:gd name="adj2" fmla="val 1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 rot="9000000">
            <a:off x="1524000" y="5105400"/>
            <a:ext cx="228600" cy="1143000"/>
          </a:xfrm>
          <a:prstGeom prst="downArrow">
            <a:avLst>
              <a:gd name="adj1" fmla="val 50000"/>
              <a:gd name="adj2" fmla="val 1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utoUpdateAnimBg="0"/>
      <p:bldP spid="2054" grpId="0" autoUpdateAnimBg="0"/>
      <p:bldP spid="2055" grpId="0" autoUpdateAnimBg="0"/>
      <p:bldP spid="2056" grpId="0" animBg="1"/>
      <p:bldP spid="2057" grpId="0" animBg="1"/>
      <p:bldP spid="205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746125" y="4156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52229" name="Picture 5" descr="C:\Мои документы\КИРИЛЛ\БИОЛОГИЯ\Зоология\Птицы\перья\имени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3248"/>
            <a:ext cx="9144000" cy="2571768"/>
          </a:xfrm>
          <a:prstGeom prst="rect">
            <a:avLst/>
          </a:prstGeom>
          <a:noFill/>
        </p:spPr>
      </p:pic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4572000" y="5000636"/>
            <a:ext cx="147638" cy="1676400"/>
          </a:xfrm>
          <a:prstGeom prst="upArrow">
            <a:avLst>
              <a:gd name="adj1" fmla="val 50000"/>
              <a:gd name="adj2" fmla="val 28387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2133600" y="6215082"/>
            <a:ext cx="35814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Бородки </a:t>
            </a:r>
            <a:r>
              <a:rPr lang="en-US" sz="2800" b="1" dirty="0">
                <a:solidFill>
                  <a:schemeClr val="bg1"/>
                </a:solidFill>
              </a:rPr>
              <a:t>I </a:t>
            </a:r>
            <a:r>
              <a:rPr lang="ru-RU" sz="2800" b="1" dirty="0">
                <a:solidFill>
                  <a:schemeClr val="bg1"/>
                </a:solidFill>
              </a:rPr>
              <a:t>порядка</a:t>
            </a:r>
          </a:p>
        </p:txBody>
      </p:sp>
      <p:sp>
        <p:nvSpPr>
          <p:cNvPr id="52233" name="AutoShape 9"/>
          <p:cNvSpPr>
            <a:spLocks noChangeArrowheads="1"/>
          </p:cNvSpPr>
          <p:nvPr/>
        </p:nvSpPr>
        <p:spPr bwMode="auto">
          <a:xfrm>
            <a:off x="7239000" y="4114800"/>
            <a:ext cx="147638" cy="1676400"/>
          </a:xfrm>
          <a:prstGeom prst="upArrow">
            <a:avLst>
              <a:gd name="adj1" fmla="val 50000"/>
              <a:gd name="adj2" fmla="val 28387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5792788" y="5943600"/>
            <a:ext cx="3351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Бородки </a:t>
            </a:r>
            <a:r>
              <a:rPr lang="en-US" sz="2800" b="1" dirty="0">
                <a:solidFill>
                  <a:schemeClr val="bg1"/>
                </a:solidFill>
              </a:rPr>
              <a:t>II </a:t>
            </a:r>
            <a:r>
              <a:rPr lang="ru-RU" sz="2800" b="1" dirty="0">
                <a:solidFill>
                  <a:schemeClr val="bg1"/>
                </a:solidFill>
              </a:rPr>
              <a:t>порядка</a:t>
            </a:r>
          </a:p>
        </p:txBody>
      </p:sp>
      <p:sp>
        <p:nvSpPr>
          <p:cNvPr id="52235" name="AutoShape 11"/>
          <p:cNvSpPr>
            <a:spLocks noChangeArrowheads="1"/>
          </p:cNvSpPr>
          <p:nvPr/>
        </p:nvSpPr>
        <p:spPr bwMode="auto">
          <a:xfrm rot="2760000">
            <a:off x="1509073" y="4869238"/>
            <a:ext cx="147638" cy="1676400"/>
          </a:xfrm>
          <a:prstGeom prst="upArrow">
            <a:avLst>
              <a:gd name="adj1" fmla="val 50000"/>
              <a:gd name="adj2" fmla="val 28387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0" y="6143644"/>
            <a:ext cx="20002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Стержень</a:t>
            </a:r>
          </a:p>
        </p:txBody>
      </p:sp>
      <p:pic>
        <p:nvPicPr>
          <p:cNvPr id="11" name="Picture 18" descr="C:\Мои документы\КИРИЛЛ\БИОЛОГИЯ\Зоология\Птицы\перья\имени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66"/>
            <a:ext cx="9144000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 animBg="1"/>
      <p:bldP spid="52231" grpId="0" autoUpdateAnimBg="0"/>
      <p:bldP spid="52233" grpId="0" animBg="1"/>
      <p:bldP spid="52234" grpId="0" autoUpdateAnimBg="0"/>
      <p:bldP spid="52235" grpId="0" animBg="1"/>
      <p:bldP spid="5223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0" name="Oval 12"/>
          <p:cNvSpPr>
            <a:spLocks noChangeArrowheads="1"/>
          </p:cNvSpPr>
          <p:nvPr/>
        </p:nvSpPr>
        <p:spPr bwMode="auto">
          <a:xfrm>
            <a:off x="5435600" y="1700213"/>
            <a:ext cx="3457575" cy="2952750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21" name="Oval 13"/>
          <p:cNvSpPr>
            <a:spLocks noChangeArrowheads="1"/>
          </p:cNvSpPr>
          <p:nvPr/>
        </p:nvSpPr>
        <p:spPr bwMode="auto">
          <a:xfrm>
            <a:off x="2771775" y="3905250"/>
            <a:ext cx="3457575" cy="2952750"/>
          </a:xfrm>
          <a:prstGeom prst="ellipse">
            <a:avLst/>
          </a:prstGeom>
          <a:solidFill>
            <a:srgbClr val="00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19" name="Oval 11"/>
          <p:cNvSpPr>
            <a:spLocks noChangeArrowheads="1"/>
          </p:cNvSpPr>
          <p:nvPr/>
        </p:nvSpPr>
        <p:spPr bwMode="auto">
          <a:xfrm>
            <a:off x="323850" y="1700213"/>
            <a:ext cx="3457575" cy="295275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535157">
            <a:off x="969169" y="2280444"/>
            <a:ext cx="2168525" cy="1874837"/>
          </a:xfrm>
          <a:prstGeom prst="rect">
            <a:avLst/>
          </a:prstGeom>
          <a:noFill/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4221163"/>
            <a:ext cx="2233613" cy="2116137"/>
          </a:xfrm>
          <a:prstGeom prst="rect">
            <a:avLst/>
          </a:prstGeom>
          <a:noFill/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2349500"/>
            <a:ext cx="2552700" cy="1714500"/>
          </a:xfrm>
          <a:prstGeom prst="rect">
            <a:avLst/>
          </a:prstGeom>
          <a:noFill/>
        </p:spPr>
      </p:pic>
      <p:sp>
        <p:nvSpPr>
          <p:cNvPr id="17422" name="WordArt 14"/>
          <p:cNvSpPr>
            <a:spLocks noChangeArrowheads="1" noChangeShapeType="1" noTextEdit="1"/>
          </p:cNvSpPr>
          <p:nvPr/>
        </p:nvSpPr>
        <p:spPr bwMode="auto">
          <a:xfrm>
            <a:off x="1979613" y="404813"/>
            <a:ext cx="500062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Среды обитания птиц</a:t>
            </a:r>
          </a:p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и способы передвижения</a:t>
            </a:r>
          </a:p>
        </p:txBody>
      </p:sp>
      <p:sp>
        <p:nvSpPr>
          <p:cNvPr id="17423" name="WordArt 15"/>
          <p:cNvSpPr>
            <a:spLocks noChangeArrowheads="1" noChangeShapeType="1" noTextEdit="1"/>
          </p:cNvSpPr>
          <p:nvPr/>
        </p:nvSpPr>
        <p:spPr bwMode="auto">
          <a:xfrm>
            <a:off x="1403350" y="3933825"/>
            <a:ext cx="1231900" cy="34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водная</a:t>
            </a:r>
          </a:p>
        </p:txBody>
      </p:sp>
      <p:sp>
        <p:nvSpPr>
          <p:cNvPr id="17424" name="WordArt 16"/>
          <p:cNvSpPr>
            <a:spLocks noChangeArrowheads="1" noChangeShapeType="1" noTextEdit="1"/>
          </p:cNvSpPr>
          <p:nvPr/>
        </p:nvSpPr>
        <p:spPr bwMode="auto">
          <a:xfrm>
            <a:off x="3203575" y="5949950"/>
            <a:ext cx="2533650" cy="554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наземно -воздушная</a:t>
            </a:r>
          </a:p>
        </p:txBody>
      </p:sp>
      <p:sp>
        <p:nvSpPr>
          <p:cNvPr id="17425" name="WordArt 17"/>
          <p:cNvSpPr>
            <a:spLocks noChangeArrowheads="1" noChangeShapeType="1" noTextEdit="1"/>
          </p:cNvSpPr>
          <p:nvPr/>
        </p:nvSpPr>
        <p:spPr bwMode="auto">
          <a:xfrm>
            <a:off x="6227763" y="3573463"/>
            <a:ext cx="1897062" cy="411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воздушная</a:t>
            </a:r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143000" y="0"/>
            <a:ext cx="8047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 u="sng" dirty="0">
                <a:solidFill>
                  <a:srgbClr val="002060"/>
                </a:solidFill>
              </a:rPr>
              <a:t>Внешнее строение птицы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746125" y="4156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517525" y="904875"/>
            <a:ext cx="7931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Контурные перья выполняют разные функции</a:t>
            </a:r>
            <a:r>
              <a:rPr lang="en-US" sz="2800" b="1"/>
              <a:t>:</a:t>
            </a:r>
            <a:endParaRPr lang="ru-RU" sz="2800" b="1"/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365125" y="1666875"/>
            <a:ext cx="75930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sz="2800" b="1" i="1"/>
              <a:t>маховые</a:t>
            </a:r>
            <a:r>
              <a:rPr lang="ru-RU" sz="2800" b="1"/>
              <a:t> (первостепенные и второстепенные)</a:t>
            </a:r>
          </a:p>
          <a:p>
            <a:r>
              <a:rPr lang="ru-RU" sz="2800" b="1"/>
              <a:t>  образуют плоскость крыла</a:t>
            </a:r>
            <a:r>
              <a:rPr lang="ru-RU"/>
              <a:t>.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381000" y="2895600"/>
            <a:ext cx="6181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- </a:t>
            </a:r>
            <a:r>
              <a:rPr lang="ru-RU" sz="2800" b="1" i="1"/>
              <a:t>рулевые</a:t>
            </a:r>
            <a:r>
              <a:rPr lang="ru-RU" sz="2800" b="1"/>
              <a:t> образуют плоскость хвоста.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381000" y="3962400"/>
            <a:ext cx="75025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sz="2800" b="1" i="1"/>
              <a:t> покровные</a:t>
            </a:r>
            <a:r>
              <a:rPr lang="ru-RU" sz="2800" b="1"/>
              <a:t> придают телу обтекаемую форму</a:t>
            </a:r>
          </a:p>
          <a:p>
            <a:r>
              <a:rPr lang="ru-RU" sz="2800" b="1"/>
              <a:t> (ими одето туловище).</a:t>
            </a:r>
          </a:p>
        </p:txBody>
      </p:sp>
    </p:spTree>
  </p:cSld>
  <p:clrMapOvr>
    <a:masterClrMapping/>
  </p:clrMapOvr>
  <p:transition spd="med">
    <p:newsfla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Мои документы\КИРИЛЛ\БИОЛОГИЯ\Зоология\Птицы\внешний вид\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610600" cy="6859588"/>
          </a:xfrm>
          <a:prstGeom prst="rect">
            <a:avLst/>
          </a:prstGeom>
          <a:noFill/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1600200"/>
            <a:ext cx="1104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Клюв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447800" y="685800"/>
            <a:ext cx="1336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Голова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645275" y="0"/>
            <a:ext cx="24987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Первостепенные</a:t>
            </a:r>
          </a:p>
          <a:p>
            <a:r>
              <a:rPr lang="ru-RU" b="1"/>
              <a:t>маховые перья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156325" y="1565275"/>
            <a:ext cx="24669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Второстепенные</a:t>
            </a:r>
          </a:p>
          <a:p>
            <a:r>
              <a:rPr lang="ru-RU" b="1"/>
              <a:t>маховые перья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895600" y="5486400"/>
            <a:ext cx="1420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/>
              <a:t>Цевка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219200" y="6096000"/>
            <a:ext cx="3201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Пальцы с когтями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7239000" y="5334000"/>
            <a:ext cx="15636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Рулевые</a:t>
            </a:r>
          </a:p>
          <a:p>
            <a:r>
              <a:rPr lang="ru-RU" sz="2800" b="1"/>
              <a:t>перья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295400" y="0"/>
            <a:ext cx="3592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Верхние кроющие перья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04800" y="3048000"/>
            <a:ext cx="1830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Туловище</a:t>
            </a:r>
          </a:p>
        </p:txBody>
      </p:sp>
    </p:spTree>
  </p:cSld>
  <p:clrMapOvr>
    <a:masterClrMapping/>
  </p:clrMapOvr>
  <p:transition spd="med"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026" descr="C:\Мои документы\КИРИЛЛ\БИОЛОГИЯ\Зоология\Птицы\внешний вид\имени-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"/>
            <a:ext cx="9144000" cy="5448300"/>
          </a:xfrm>
          <a:prstGeom prst="rect">
            <a:avLst/>
          </a:prstGeom>
          <a:noFill/>
        </p:spPr>
      </p:pic>
      <p:sp>
        <p:nvSpPr>
          <p:cNvPr id="34819" name="Text Box 1027"/>
          <p:cNvSpPr txBox="1">
            <a:spLocks noChangeArrowheads="1"/>
          </p:cNvSpPr>
          <p:nvPr/>
        </p:nvSpPr>
        <p:spPr bwMode="auto">
          <a:xfrm>
            <a:off x="3200400" y="457200"/>
            <a:ext cx="4729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u="sng"/>
              <a:t>Верхние кроющие перья</a:t>
            </a:r>
          </a:p>
        </p:txBody>
      </p:sp>
      <p:sp>
        <p:nvSpPr>
          <p:cNvPr id="34820" name="Text Box 1028"/>
          <p:cNvSpPr txBox="1">
            <a:spLocks noChangeArrowheads="1"/>
          </p:cNvSpPr>
          <p:nvPr/>
        </p:nvSpPr>
        <p:spPr bwMode="auto">
          <a:xfrm>
            <a:off x="3200400" y="6019800"/>
            <a:ext cx="307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u="sng"/>
              <a:t>Маховые перья</a:t>
            </a:r>
          </a:p>
        </p:txBody>
      </p:sp>
      <p:sp>
        <p:nvSpPr>
          <p:cNvPr id="34821" name="Text Box 1029"/>
          <p:cNvSpPr txBox="1">
            <a:spLocks noChangeArrowheads="1"/>
          </p:cNvSpPr>
          <p:nvPr/>
        </p:nvSpPr>
        <p:spPr bwMode="auto">
          <a:xfrm>
            <a:off x="0" y="6019800"/>
            <a:ext cx="2881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Первостепенные</a:t>
            </a:r>
          </a:p>
        </p:txBody>
      </p:sp>
      <p:sp>
        <p:nvSpPr>
          <p:cNvPr id="34822" name="Text Box 1030"/>
          <p:cNvSpPr txBox="1">
            <a:spLocks noChangeArrowheads="1"/>
          </p:cNvSpPr>
          <p:nvPr/>
        </p:nvSpPr>
        <p:spPr bwMode="auto">
          <a:xfrm>
            <a:off x="4724400" y="5410200"/>
            <a:ext cx="284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Второстепенные</a:t>
            </a:r>
          </a:p>
        </p:txBody>
      </p:sp>
      <p:sp>
        <p:nvSpPr>
          <p:cNvPr id="34823" name="AutoShape 1031"/>
          <p:cNvSpPr>
            <a:spLocks noChangeArrowheads="1"/>
          </p:cNvSpPr>
          <p:nvPr/>
        </p:nvSpPr>
        <p:spPr bwMode="auto">
          <a:xfrm>
            <a:off x="6019800" y="4800600"/>
            <a:ext cx="152400" cy="762000"/>
          </a:xfrm>
          <a:prstGeom prst="up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24" name="AutoShape 1032"/>
          <p:cNvSpPr>
            <a:spLocks noChangeArrowheads="1"/>
          </p:cNvSpPr>
          <p:nvPr/>
        </p:nvSpPr>
        <p:spPr bwMode="auto">
          <a:xfrm rot="1020000">
            <a:off x="1447800" y="5410200"/>
            <a:ext cx="152400" cy="762000"/>
          </a:xfrm>
          <a:prstGeom prst="up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/>
      <p:bldP spid="34820" grpId="0" autoUpdateAnimBg="0"/>
      <p:bldP spid="34821" grpId="0" autoUpdateAnimBg="0"/>
      <p:bldP spid="34822" grpId="0" autoUpdateAnimBg="0"/>
      <p:bldP spid="34823" grpId="0" animBg="1"/>
      <p:bldP spid="348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Мои документы\КИРИЛЛ\БИОЛОГИЯ\Зоология\Птицы\внешний вид\имени-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516563" cy="6858000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971800" y="381000"/>
            <a:ext cx="5402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Первостепенные маховые перья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 rot="5160000">
            <a:off x="1905000" y="0"/>
            <a:ext cx="304800" cy="1524000"/>
          </a:xfrm>
          <a:prstGeom prst="down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581400" y="1828800"/>
            <a:ext cx="4729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Верхние кроющие перья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 rot="1020000">
            <a:off x="3352800" y="2514600"/>
            <a:ext cx="304800" cy="1524000"/>
          </a:xfrm>
          <a:prstGeom prst="down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4" grpId="0" animBg="1"/>
      <p:bldP spid="10245" grpId="0" autoUpdateAnimBg="0"/>
      <p:bldP spid="102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Мои документы\КИРИЛЛ\БИОЛОГИЯ\Зоология\Птицы\перья\имени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9144000" cy="4140200"/>
          </a:xfrm>
          <a:prstGeom prst="rect">
            <a:avLst/>
          </a:prstGeom>
          <a:noFill/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486400" y="5181600"/>
            <a:ext cx="288131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Первостепенные</a:t>
            </a:r>
          </a:p>
          <a:p>
            <a:r>
              <a:rPr lang="ru-RU" sz="2800" b="1"/>
              <a:t>маховые</a:t>
            </a:r>
          </a:p>
          <a:p>
            <a:r>
              <a:rPr lang="ru-RU" sz="2800" b="1"/>
              <a:t>перья</a:t>
            </a: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V="1">
            <a:off x="6553200" y="388620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508125" y="5019675"/>
            <a:ext cx="29337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Второстепенные </a:t>
            </a:r>
          </a:p>
          <a:p>
            <a:r>
              <a:rPr lang="ru-RU" sz="2800" b="1"/>
              <a:t>маховые </a:t>
            </a:r>
          </a:p>
          <a:p>
            <a:r>
              <a:rPr lang="ru-RU" sz="2800" b="1"/>
              <a:t>перья</a:t>
            </a:r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 flipH="1" flipV="1">
            <a:off x="3124200" y="3962400"/>
            <a:ext cx="1524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5470525" y="-9525"/>
            <a:ext cx="2078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Крылышко</a:t>
            </a:r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H="1">
            <a:off x="5257800" y="457200"/>
            <a:ext cx="1143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6613525" y="828675"/>
            <a:ext cx="1165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Кисть</a:t>
            </a:r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 flipH="1">
            <a:off x="5334000" y="1219200"/>
            <a:ext cx="1219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2117725" y="-9525"/>
            <a:ext cx="2101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Предплечье</a:t>
            </a:r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3124200" y="381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212725" y="-9525"/>
            <a:ext cx="1195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Плечо</a:t>
            </a:r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990600" y="457200"/>
            <a:ext cx="4572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7162800" y="1371600"/>
            <a:ext cx="16986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Верхние</a:t>
            </a:r>
          </a:p>
          <a:p>
            <a:r>
              <a:rPr lang="ru-RU" sz="2800" b="1"/>
              <a:t>кроющие</a:t>
            </a:r>
          </a:p>
          <a:p>
            <a:r>
              <a:rPr lang="ru-RU" sz="2800" b="1"/>
              <a:t>перья</a:t>
            </a:r>
          </a:p>
        </p:txBody>
      </p:sp>
      <p:sp>
        <p:nvSpPr>
          <p:cNvPr id="6164" name="Line 20"/>
          <p:cNvSpPr>
            <a:spLocks noChangeShapeType="1"/>
          </p:cNvSpPr>
          <p:nvPr/>
        </p:nvSpPr>
        <p:spPr bwMode="auto">
          <a:xfrm flipH="1">
            <a:off x="5105400" y="2057400"/>
            <a:ext cx="2057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plus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026"/>
          <p:cNvSpPr txBox="1">
            <a:spLocks noChangeArrowheads="1"/>
          </p:cNvSpPr>
          <p:nvPr/>
        </p:nvSpPr>
        <p:spPr bwMode="auto">
          <a:xfrm>
            <a:off x="1143000" y="0"/>
            <a:ext cx="8047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 u="sng" dirty="0">
                <a:solidFill>
                  <a:srgbClr val="002060"/>
                </a:solidFill>
              </a:rPr>
              <a:t>Внешнее строение птицы</a:t>
            </a:r>
          </a:p>
        </p:txBody>
      </p:sp>
      <p:sp>
        <p:nvSpPr>
          <p:cNvPr id="37891" name="Text Box 1027"/>
          <p:cNvSpPr txBox="1">
            <a:spLocks noChangeArrowheads="1"/>
          </p:cNvSpPr>
          <p:nvPr/>
        </p:nvSpPr>
        <p:spPr bwMode="auto">
          <a:xfrm>
            <a:off x="746125" y="4156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7896" name="Text Box 1032"/>
          <p:cNvSpPr txBox="1">
            <a:spLocks noChangeArrowheads="1"/>
          </p:cNvSpPr>
          <p:nvPr/>
        </p:nvSpPr>
        <p:spPr bwMode="auto">
          <a:xfrm>
            <a:off x="228600" y="1219200"/>
            <a:ext cx="84645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- Под контурными перьями лежат </a:t>
            </a:r>
            <a:r>
              <a:rPr lang="ru-RU" sz="2800" b="1" u="sng"/>
              <a:t>пуховые перья –</a:t>
            </a:r>
          </a:p>
          <a:p>
            <a:r>
              <a:rPr lang="ru-RU" sz="2800" b="1"/>
              <a:t>не имеют бородок(пластинок) второго порядка</a:t>
            </a:r>
          </a:p>
          <a:p>
            <a:r>
              <a:rPr lang="ru-RU" sz="2800" b="1"/>
              <a:t>(не образуют сомкнутого опахала).</a:t>
            </a:r>
          </a:p>
        </p:txBody>
      </p:sp>
      <p:sp>
        <p:nvSpPr>
          <p:cNvPr id="37897" name="Text Box 1033"/>
          <p:cNvSpPr txBox="1">
            <a:spLocks noChangeArrowheads="1"/>
          </p:cNvSpPr>
          <p:nvPr/>
        </p:nvSpPr>
        <p:spPr bwMode="auto">
          <a:xfrm>
            <a:off x="304800" y="2895600"/>
            <a:ext cx="7510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- Пух –  пуховые перья с коротким стержнем.</a:t>
            </a:r>
          </a:p>
        </p:txBody>
      </p:sp>
      <p:sp>
        <p:nvSpPr>
          <p:cNvPr id="37898" name="Text Box 1034"/>
          <p:cNvSpPr txBox="1">
            <a:spLocks noChangeArrowheads="1"/>
          </p:cNvSpPr>
          <p:nvPr/>
        </p:nvSpPr>
        <p:spPr bwMode="auto">
          <a:xfrm>
            <a:off x="304800" y="3733800"/>
            <a:ext cx="8105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- Перьевой покров обеспечивает теплоизоляцию.</a:t>
            </a:r>
          </a:p>
        </p:txBody>
      </p:sp>
      <p:sp>
        <p:nvSpPr>
          <p:cNvPr id="37900" name="Text Box 1036"/>
          <p:cNvSpPr txBox="1">
            <a:spLocks noChangeArrowheads="1"/>
          </p:cNvSpPr>
          <p:nvPr/>
        </p:nvSpPr>
        <p:spPr bwMode="auto">
          <a:xfrm>
            <a:off x="228600" y="4724400"/>
            <a:ext cx="86709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</a:rPr>
              <a:t>- Износившиеся перья заменяются новыми в период</a:t>
            </a:r>
          </a:p>
          <a:p>
            <a:r>
              <a:rPr lang="ru-RU" sz="2800" b="1">
                <a:solidFill>
                  <a:schemeClr val="bg1"/>
                </a:solidFill>
              </a:rPr>
              <a:t> сезонных линек</a:t>
            </a:r>
          </a:p>
        </p:txBody>
      </p:sp>
      <p:sp>
        <p:nvSpPr>
          <p:cNvPr id="37902" name="Text Box 1038"/>
          <p:cNvSpPr txBox="1">
            <a:spLocks noChangeArrowheads="1"/>
          </p:cNvSpPr>
          <p:nvPr/>
        </p:nvSpPr>
        <p:spPr bwMode="auto">
          <a:xfrm>
            <a:off x="212725" y="5781675"/>
            <a:ext cx="8639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</a:rPr>
              <a:t>- У большинства видов перья меняются постепенно.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026" descr="C:\Мои документы\КИРИЛЛ\БИОЛОГИЯ\Зоология\Птицы\внешний вид\имени-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1428736"/>
            <a:ext cx="2895600" cy="2047875"/>
          </a:xfrm>
          <a:prstGeom prst="rect">
            <a:avLst/>
          </a:prstGeom>
          <a:noFill/>
        </p:spPr>
      </p:pic>
      <p:pic>
        <p:nvPicPr>
          <p:cNvPr id="17412" name="Picture 1028" descr="C:\Мои документы\КИРИЛЛ\БИОЛОГИЯ\Зоология\Птицы\внешний вид\имени-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14422"/>
            <a:ext cx="5829300" cy="2755900"/>
          </a:xfrm>
          <a:prstGeom prst="rect">
            <a:avLst/>
          </a:prstGeom>
          <a:noFill/>
        </p:spPr>
      </p:pic>
      <p:pic>
        <p:nvPicPr>
          <p:cNvPr id="17411" name="Picture 1027" descr="C:\Мои документы\КИРИЛЛ\БИОЛОГИЯ\Зоология\Птицы\внешний вид\имени-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4000504"/>
            <a:ext cx="2743200" cy="1895475"/>
          </a:xfrm>
          <a:prstGeom prst="rect">
            <a:avLst/>
          </a:prstGeom>
          <a:noFill/>
        </p:spPr>
      </p:pic>
      <p:pic>
        <p:nvPicPr>
          <p:cNvPr id="17413" name="Picture 1029" descr="C:\Мои документы\КИРИЛЛ\БИОЛОГИЯ\Зоология\Птицы\внешний вид\имени-3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4267200"/>
            <a:ext cx="3403600" cy="1257300"/>
          </a:xfrm>
          <a:prstGeom prst="rect">
            <a:avLst/>
          </a:prstGeom>
          <a:noFill/>
        </p:spPr>
      </p:pic>
      <p:sp>
        <p:nvSpPr>
          <p:cNvPr id="17414" name="Text Box 1030"/>
          <p:cNvSpPr txBox="1">
            <a:spLocks noChangeArrowheads="1"/>
          </p:cNvSpPr>
          <p:nvPr/>
        </p:nvSpPr>
        <p:spPr bwMode="auto">
          <a:xfrm>
            <a:off x="1600200" y="0"/>
            <a:ext cx="2659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u="sng"/>
              <a:t>Пуховое перо</a:t>
            </a:r>
          </a:p>
        </p:txBody>
      </p:sp>
      <p:sp>
        <p:nvSpPr>
          <p:cNvPr id="17415" name="Text Box 1031"/>
          <p:cNvSpPr txBox="1">
            <a:spLocks noChangeArrowheads="1"/>
          </p:cNvSpPr>
          <p:nvPr/>
        </p:nvSpPr>
        <p:spPr bwMode="auto">
          <a:xfrm>
            <a:off x="381000" y="5334000"/>
            <a:ext cx="3111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u="sng"/>
              <a:t>Контурное перо</a:t>
            </a:r>
          </a:p>
        </p:txBody>
      </p:sp>
      <p:sp>
        <p:nvSpPr>
          <p:cNvPr id="17416" name="Text Box 1032"/>
          <p:cNvSpPr txBox="1">
            <a:spLocks noChangeArrowheads="1"/>
          </p:cNvSpPr>
          <p:nvPr/>
        </p:nvSpPr>
        <p:spPr bwMode="auto">
          <a:xfrm>
            <a:off x="5943600" y="5334000"/>
            <a:ext cx="9064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u="sng"/>
              <a:t>Пух</a:t>
            </a:r>
          </a:p>
        </p:txBody>
      </p:sp>
      <p:sp>
        <p:nvSpPr>
          <p:cNvPr id="17417" name="Text Box 1033"/>
          <p:cNvSpPr txBox="1">
            <a:spLocks noChangeArrowheads="1"/>
          </p:cNvSpPr>
          <p:nvPr/>
        </p:nvSpPr>
        <p:spPr bwMode="auto">
          <a:xfrm>
            <a:off x="0" y="457200"/>
            <a:ext cx="6151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(Не имеют бородок второго порядка)</a:t>
            </a:r>
          </a:p>
        </p:txBody>
      </p:sp>
      <p:sp>
        <p:nvSpPr>
          <p:cNvPr id="17418" name="Text Box 1034"/>
          <p:cNvSpPr txBox="1">
            <a:spLocks noChangeArrowheads="1"/>
          </p:cNvSpPr>
          <p:nvPr/>
        </p:nvSpPr>
        <p:spPr bwMode="auto">
          <a:xfrm>
            <a:off x="4389438" y="5791200"/>
            <a:ext cx="47545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Перья с коротким стержнем</a:t>
            </a:r>
          </a:p>
        </p:txBody>
      </p:sp>
      <p:sp>
        <p:nvSpPr>
          <p:cNvPr id="17419" name="Text Box 1035"/>
          <p:cNvSpPr txBox="1">
            <a:spLocks noChangeArrowheads="1"/>
          </p:cNvSpPr>
          <p:nvPr/>
        </p:nvSpPr>
        <p:spPr bwMode="auto">
          <a:xfrm>
            <a:off x="-92075" y="5857875"/>
            <a:ext cx="4352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(стержень, очин, опахало)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7415" grpId="0" autoUpdateAnimBg="0"/>
      <p:bldP spid="17416" grpId="0" autoUpdateAnimBg="0"/>
      <p:bldP spid="17417" grpId="0" autoUpdateAnimBg="0"/>
      <p:bldP spid="17418" grpId="0" autoUpdateAnimBg="0"/>
      <p:bldP spid="1741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06060102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 l="7959" t="53999" r="67807"/>
          <a:stretch>
            <a:fillRect/>
          </a:stretch>
        </p:blipFill>
        <p:spPr>
          <a:xfrm>
            <a:off x="684213" y="3500438"/>
            <a:ext cx="2663825" cy="2465387"/>
          </a:xfrm>
          <a:noFill/>
          <a:ln/>
        </p:spPr>
      </p:pic>
      <p:pic>
        <p:nvPicPr>
          <p:cNvPr id="22533" name="Picture 5" descr="06060102"/>
          <p:cNvPicPr>
            <a:picLocks noChangeAspect="1" noChangeArrowheads="1"/>
          </p:cNvPicPr>
          <p:nvPr/>
        </p:nvPicPr>
        <p:blipFill>
          <a:blip r:embed="rId2"/>
          <a:srcRect l="44667" b="46001"/>
          <a:stretch>
            <a:fillRect/>
          </a:stretch>
        </p:blipFill>
        <p:spPr bwMode="auto">
          <a:xfrm>
            <a:off x="3779838" y="1412875"/>
            <a:ext cx="4608512" cy="2489200"/>
          </a:xfrm>
          <a:prstGeom prst="rect">
            <a:avLst/>
          </a:prstGeom>
          <a:noFill/>
        </p:spPr>
      </p:pic>
      <p:sp>
        <p:nvSpPr>
          <p:cNvPr id="22535" name="WordArt 7"/>
          <p:cNvSpPr>
            <a:spLocks noChangeArrowheads="1" noChangeShapeType="1" noTextEdit="1"/>
          </p:cNvSpPr>
          <p:nvPr/>
        </p:nvSpPr>
        <p:spPr bwMode="auto">
          <a:xfrm>
            <a:off x="2843213" y="260350"/>
            <a:ext cx="283845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Строение пера</a:t>
            </a:r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4292600"/>
            <a:ext cx="4686300" cy="1752600"/>
          </a:xfrm>
          <a:prstGeom prst="rect">
            <a:avLst/>
          </a:prstGeom>
          <a:noFill/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412875"/>
            <a:ext cx="2951163" cy="9048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Мои документы\КИРИЛЛ\БИОЛОГИЯ\Зоология\Птицы\внешний вид\имени-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3429000"/>
            <a:ext cx="3214688" cy="3429000"/>
          </a:xfrm>
          <a:prstGeom prst="rect">
            <a:avLst/>
          </a:prstGeom>
          <a:noFill/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41325" y="142875"/>
            <a:ext cx="3673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Бинокулярное зрение</a:t>
            </a:r>
          </a:p>
        </p:txBody>
      </p:sp>
      <p:pic>
        <p:nvPicPr>
          <p:cNvPr id="12293" name="Picture 5" descr="C:\Мои документы\КИРИЛЛ\БИОЛОГИЯ\Зоология\Птицы\внешний вид\имени-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0"/>
            <a:ext cx="3008313" cy="4267200"/>
          </a:xfrm>
          <a:prstGeom prst="rect">
            <a:avLst/>
          </a:prstGeom>
          <a:noFill/>
        </p:spPr>
      </p:pic>
      <p:pic>
        <p:nvPicPr>
          <p:cNvPr id="5" name="Picture 4" descr="C:\Мои документы\КИРИЛЛ\БИОЛОГИЯ\Зоология\Птицы\внешний вид\имени-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57628"/>
            <a:ext cx="5500694" cy="3000372"/>
          </a:xfrm>
          <a:prstGeom prst="rect">
            <a:avLst/>
          </a:prstGeom>
          <a:noFill/>
        </p:spPr>
      </p:pic>
      <p:pic>
        <p:nvPicPr>
          <p:cNvPr id="6" name="Picture 3" descr="C:\Мои документы\КИРИЛЛ\БИОЛОГИЯ\Зоология\Птицы\внешний вид\имени-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428736"/>
            <a:ext cx="5500694" cy="254795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02" name="AutoShape 26"/>
          <p:cNvSpPr>
            <a:spLocks noChangeArrowheads="1"/>
          </p:cNvSpPr>
          <p:nvPr/>
        </p:nvSpPr>
        <p:spPr bwMode="auto">
          <a:xfrm>
            <a:off x="4140200" y="4581525"/>
            <a:ext cx="4032250" cy="2014538"/>
          </a:xfrm>
          <a:prstGeom prst="hexagon">
            <a:avLst>
              <a:gd name="adj" fmla="val 50039"/>
              <a:gd name="vf" fmla="val 11547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03" name="AutoShape 27"/>
          <p:cNvSpPr>
            <a:spLocks noChangeArrowheads="1"/>
          </p:cNvSpPr>
          <p:nvPr/>
        </p:nvSpPr>
        <p:spPr bwMode="auto">
          <a:xfrm>
            <a:off x="5830888" y="1628775"/>
            <a:ext cx="3313112" cy="2806700"/>
          </a:xfrm>
          <a:prstGeom prst="hexagon">
            <a:avLst>
              <a:gd name="adj" fmla="val 29511"/>
              <a:gd name="vf" fmla="val 11547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01" name="AutoShape 25"/>
          <p:cNvSpPr>
            <a:spLocks noChangeArrowheads="1"/>
          </p:cNvSpPr>
          <p:nvPr/>
        </p:nvSpPr>
        <p:spPr bwMode="auto">
          <a:xfrm>
            <a:off x="2700338" y="1484313"/>
            <a:ext cx="2593975" cy="309562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00" name="AutoShape 24"/>
          <p:cNvSpPr>
            <a:spLocks noChangeArrowheads="1"/>
          </p:cNvSpPr>
          <p:nvPr/>
        </p:nvSpPr>
        <p:spPr bwMode="auto">
          <a:xfrm>
            <a:off x="0" y="4292600"/>
            <a:ext cx="3132138" cy="1944688"/>
          </a:xfrm>
          <a:prstGeom prst="hexagon">
            <a:avLst>
              <a:gd name="adj" fmla="val 40265"/>
              <a:gd name="vf" fmla="val 11547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04" name="AutoShape 28"/>
          <p:cNvSpPr>
            <a:spLocks noChangeArrowheads="1"/>
          </p:cNvSpPr>
          <p:nvPr/>
        </p:nvSpPr>
        <p:spPr bwMode="auto">
          <a:xfrm>
            <a:off x="0" y="1285860"/>
            <a:ext cx="2555875" cy="2571768"/>
          </a:xfrm>
          <a:prstGeom prst="hexagon">
            <a:avLst>
              <a:gd name="adj" fmla="val 26102"/>
              <a:gd name="vf" fmla="val 11547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781" name="WordArt 5"/>
          <p:cNvSpPr>
            <a:spLocks noChangeArrowheads="1" noChangeShapeType="1" noTextEdit="1"/>
          </p:cNvSpPr>
          <p:nvPr/>
        </p:nvSpPr>
        <p:spPr bwMode="auto">
          <a:xfrm>
            <a:off x="1571604" y="1"/>
            <a:ext cx="6500858" cy="10715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Клюв </a:t>
            </a:r>
          </a:p>
          <a:p>
            <a:pPr algn="ctr"/>
            <a:r>
              <a:rPr lang="ru-RU" sz="36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 жизни птицы</a:t>
            </a:r>
          </a:p>
        </p:txBody>
      </p:sp>
      <p:pic>
        <p:nvPicPr>
          <p:cNvPr id="7578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000240"/>
            <a:ext cx="1600200" cy="1343025"/>
          </a:xfrm>
          <a:prstGeom prst="rect">
            <a:avLst/>
          </a:prstGeom>
          <a:noFill/>
        </p:spPr>
      </p:pic>
      <p:sp>
        <p:nvSpPr>
          <p:cNvPr id="75783" name="WordArt 7"/>
          <p:cNvSpPr>
            <a:spLocks noChangeArrowheads="1" noChangeShapeType="1" noTextEdit="1"/>
          </p:cNvSpPr>
          <p:nvPr/>
        </p:nvSpPr>
        <p:spPr bwMode="auto">
          <a:xfrm>
            <a:off x="539750" y="1571612"/>
            <a:ext cx="1584325" cy="4778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- Строят гнёзда</a:t>
            </a:r>
          </a:p>
        </p:txBody>
      </p:sp>
      <p:pic>
        <p:nvPicPr>
          <p:cNvPr id="75784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1557338"/>
            <a:ext cx="1381125" cy="2314575"/>
          </a:xfrm>
          <a:prstGeom prst="rect">
            <a:avLst/>
          </a:prstGeom>
          <a:noFill/>
        </p:spPr>
      </p:pic>
      <p:pic>
        <p:nvPicPr>
          <p:cNvPr id="75785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3" y="1989138"/>
            <a:ext cx="1981200" cy="1571625"/>
          </a:xfrm>
          <a:prstGeom prst="rect">
            <a:avLst/>
          </a:prstGeom>
          <a:noFill/>
        </p:spPr>
      </p:pic>
      <p:pic>
        <p:nvPicPr>
          <p:cNvPr id="75786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8263" y="4724400"/>
            <a:ext cx="1990725" cy="1409700"/>
          </a:xfrm>
          <a:prstGeom prst="rect">
            <a:avLst/>
          </a:prstGeom>
          <a:noFill/>
        </p:spPr>
      </p:pic>
      <p:pic>
        <p:nvPicPr>
          <p:cNvPr id="75787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213" y="4581525"/>
            <a:ext cx="1784350" cy="1054100"/>
          </a:xfrm>
          <a:prstGeom prst="rect">
            <a:avLst/>
          </a:prstGeom>
          <a:noFill/>
        </p:spPr>
      </p:pic>
      <p:sp>
        <p:nvSpPr>
          <p:cNvPr id="75788" name="WordArt 12"/>
          <p:cNvSpPr>
            <a:spLocks noChangeArrowheads="1" noChangeShapeType="1" noTextEdit="1"/>
          </p:cNvSpPr>
          <p:nvPr/>
        </p:nvSpPr>
        <p:spPr bwMode="auto">
          <a:xfrm>
            <a:off x="539750" y="5661025"/>
            <a:ext cx="208915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- для защиты и угрозы</a:t>
            </a:r>
          </a:p>
        </p:txBody>
      </p:sp>
      <p:sp>
        <p:nvSpPr>
          <p:cNvPr id="75789" name="WordArt 13"/>
          <p:cNvSpPr>
            <a:spLocks noChangeArrowheads="1" noChangeShapeType="1" noTextEdit="1"/>
          </p:cNvSpPr>
          <p:nvPr/>
        </p:nvSpPr>
        <p:spPr bwMode="auto">
          <a:xfrm>
            <a:off x="3132138" y="3933825"/>
            <a:ext cx="1657350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- чистят перья</a:t>
            </a:r>
          </a:p>
        </p:txBody>
      </p:sp>
      <p:sp>
        <p:nvSpPr>
          <p:cNvPr id="75790" name="WordArt 14"/>
          <p:cNvSpPr>
            <a:spLocks noChangeArrowheads="1" noChangeShapeType="1" noTextEdit="1"/>
          </p:cNvSpPr>
          <p:nvPr/>
        </p:nvSpPr>
        <p:spPr bwMode="auto">
          <a:xfrm>
            <a:off x="4716463" y="5949950"/>
            <a:ext cx="27352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- добывают, удерживают </a:t>
            </a:r>
          </a:p>
          <a:p>
            <a:pPr algn="ctr"/>
            <a:r>
              <a:rPr lang="ru-RU" sz="8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пищу</a:t>
            </a:r>
          </a:p>
        </p:txBody>
      </p:sp>
      <p:sp>
        <p:nvSpPr>
          <p:cNvPr id="75791" name="WordArt 15"/>
          <p:cNvSpPr>
            <a:spLocks noChangeArrowheads="1" noChangeShapeType="1" noTextEdit="1"/>
          </p:cNvSpPr>
          <p:nvPr/>
        </p:nvSpPr>
        <p:spPr bwMode="auto">
          <a:xfrm>
            <a:off x="6443663" y="3643314"/>
            <a:ext cx="1843113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- удерживает орудия</a:t>
            </a:r>
          </a:p>
          <a:p>
            <a:pPr algn="ctr"/>
            <a:r>
              <a:rPr lang="ru-RU" sz="8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для разбивания яиц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-171450"/>
            <a:ext cx="7158037" cy="1412875"/>
          </a:xfrm>
        </p:spPr>
        <p:txBody>
          <a:bodyPr/>
          <a:lstStyle/>
          <a:p>
            <a:pPr eaLnBrk="1" hangingPunct="1"/>
            <a:r>
              <a:rPr lang="ru-RU" smtClean="0"/>
              <a:t>Классификация птиц</a:t>
            </a:r>
          </a:p>
        </p:txBody>
      </p:sp>
      <p:sp>
        <p:nvSpPr>
          <p:cNvPr id="1036" name="Text Box 16"/>
          <p:cNvSpPr txBox="1">
            <a:spLocks noChangeArrowheads="1"/>
          </p:cNvSpPr>
          <p:nvPr/>
        </p:nvSpPr>
        <p:spPr bwMode="auto">
          <a:xfrm>
            <a:off x="395288" y="1989138"/>
            <a:ext cx="8424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/>
          </a:p>
        </p:txBody>
      </p:sp>
      <p:graphicFrame>
        <p:nvGraphicFramePr>
          <p:cNvPr id="89108" name="Organization Chart 20"/>
          <p:cNvGraphicFramePr>
            <a:graphicFrameLocks/>
          </p:cNvGraphicFramePr>
          <p:nvPr>
            <p:ph type="dgm" idx="1"/>
          </p:nvPr>
        </p:nvGraphicFramePr>
        <p:xfrm>
          <a:off x="755650" y="1989138"/>
          <a:ext cx="7632700" cy="4103687"/>
        </p:xfrm>
        <a:graphic>
          <a:graphicData uri="http://schemas.openxmlformats.org/drawingml/2006/compatibility">
            <com:legacyDrawing xmlns:com="http://schemas.openxmlformats.org/drawingml/2006/compatibility" spid="_x0000_s512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9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Dgm spid="8910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 l="30556" t="15152" r="3703" b="5717"/>
          <a:stretch>
            <a:fillRect/>
          </a:stretch>
        </p:blipFill>
        <p:spPr>
          <a:xfrm>
            <a:off x="684213" y="1268413"/>
            <a:ext cx="8064500" cy="5340350"/>
          </a:xfrm>
          <a:noFill/>
          <a:ln/>
        </p:spPr>
      </p:pic>
      <p:sp>
        <p:nvSpPr>
          <p:cNvPr id="39941" name="WordArt 5"/>
          <p:cNvSpPr>
            <a:spLocks noChangeArrowheads="1" noChangeShapeType="1" noTextEdit="1"/>
          </p:cNvSpPr>
          <p:nvPr/>
        </p:nvSpPr>
        <p:spPr bwMode="auto">
          <a:xfrm>
            <a:off x="3348038" y="620713"/>
            <a:ext cx="26193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Форма клюва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4716463" y="404813"/>
            <a:ext cx="3959225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строение и роль ног </a:t>
            </a:r>
          </a:p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в жизни птиц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68313" y="333375"/>
            <a:ext cx="2520950" cy="3240088"/>
            <a:chOff x="340" y="1480"/>
            <a:chExt cx="1588" cy="2041"/>
          </a:xfrm>
        </p:grpSpPr>
        <p:sp>
          <p:nvSpPr>
            <p:cNvPr id="14343" name="AutoShape 7"/>
            <p:cNvSpPr>
              <a:spLocks noChangeArrowheads="1"/>
            </p:cNvSpPr>
            <p:nvPr/>
          </p:nvSpPr>
          <p:spPr bwMode="auto">
            <a:xfrm>
              <a:off x="340" y="1480"/>
              <a:ext cx="1588" cy="2041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4344" name="Picture 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1" y="1706"/>
              <a:ext cx="1122" cy="798"/>
            </a:xfrm>
            <a:prstGeom prst="rect">
              <a:avLst/>
            </a:prstGeom>
            <a:noFill/>
          </p:spPr>
        </p:pic>
        <p:sp>
          <p:nvSpPr>
            <p:cNvPr id="14345" name="WordArt 9"/>
            <p:cNvSpPr>
              <a:spLocks noChangeArrowheads="1" noChangeShapeType="1" noTextEdit="1"/>
            </p:cNvSpPr>
            <p:nvPr/>
          </p:nvSpPr>
          <p:spPr bwMode="auto">
            <a:xfrm>
              <a:off x="703" y="2659"/>
              <a:ext cx="997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8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Times New Roman"/>
                  <a:cs typeface="Times New Roman"/>
                </a:rPr>
                <a:t>Ноги помогают ухаживаь</a:t>
              </a:r>
            </a:p>
            <a:p>
              <a:pPr algn="ctr"/>
              <a:r>
                <a:rPr lang="ru-RU" sz="8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Times New Roman"/>
                  <a:cs typeface="Times New Roman"/>
                </a:rPr>
                <a:t>за опереньем</a:t>
              </a: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3059113" y="2636838"/>
            <a:ext cx="2520950" cy="3024187"/>
            <a:chOff x="1927" y="981"/>
            <a:chExt cx="1588" cy="1905"/>
          </a:xfrm>
        </p:grpSpPr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1927" y="981"/>
              <a:ext cx="1588" cy="1905"/>
              <a:chOff x="2018" y="935"/>
              <a:chExt cx="1588" cy="1905"/>
            </a:xfrm>
          </p:grpSpPr>
          <p:sp>
            <p:nvSpPr>
              <p:cNvPr id="14349" name="AutoShape 13"/>
              <p:cNvSpPr>
                <a:spLocks noChangeArrowheads="1"/>
              </p:cNvSpPr>
              <p:nvPr/>
            </p:nvSpPr>
            <p:spPr bwMode="auto">
              <a:xfrm>
                <a:off x="2018" y="935"/>
                <a:ext cx="1588" cy="1905"/>
              </a:xfrm>
              <a:prstGeom prst="roundRect">
                <a:avLst>
                  <a:gd name="adj" fmla="val 16667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4350" name="Picture 14"/>
              <p:cNvPicPr>
                <a:picLocks noChangeAspect="1" noChangeArrowheads="1"/>
              </p:cNvPicPr>
              <p:nvPr/>
            </p:nvPicPr>
            <p:blipFill>
              <a:blip r:embed="rId3"/>
              <a:srcRect l="11111"/>
              <a:stretch>
                <a:fillRect/>
              </a:stretch>
            </p:blipFill>
            <p:spPr bwMode="auto">
              <a:xfrm>
                <a:off x="2109" y="1117"/>
                <a:ext cx="1456" cy="778"/>
              </a:xfrm>
              <a:prstGeom prst="rect">
                <a:avLst/>
              </a:prstGeom>
              <a:noFill/>
            </p:spPr>
          </p:pic>
        </p:grpSp>
        <p:sp>
          <p:nvSpPr>
            <p:cNvPr id="14351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2245" y="2069"/>
              <a:ext cx="998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8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Times New Roman"/>
                  <a:cs typeface="Times New Roman"/>
                </a:rPr>
                <a:t>Попугай лапой подносят</a:t>
              </a:r>
            </a:p>
            <a:p>
              <a:pPr algn="ctr"/>
              <a:r>
                <a:rPr lang="ru-RU" sz="8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Times New Roman"/>
                  <a:cs typeface="Times New Roman"/>
                </a:rPr>
                <a:t> пищу ко рту</a:t>
              </a:r>
            </a:p>
          </p:txBody>
        </p:sp>
      </p:grp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6084888" y="3141663"/>
            <a:ext cx="2663825" cy="3311525"/>
            <a:chOff x="3878" y="1525"/>
            <a:chExt cx="1678" cy="2086"/>
          </a:xfrm>
        </p:grpSpPr>
        <p:grpSp>
          <p:nvGrpSpPr>
            <p:cNvPr id="6" name="Group 26"/>
            <p:cNvGrpSpPr>
              <a:grpSpLocks/>
            </p:cNvGrpSpPr>
            <p:nvPr/>
          </p:nvGrpSpPr>
          <p:grpSpPr bwMode="auto">
            <a:xfrm>
              <a:off x="3878" y="1525"/>
              <a:ext cx="1678" cy="2086"/>
              <a:chOff x="3742" y="1842"/>
              <a:chExt cx="1678" cy="2086"/>
            </a:xfrm>
          </p:grpSpPr>
          <p:sp>
            <p:nvSpPr>
              <p:cNvPr id="14354" name="AutoShape 18"/>
              <p:cNvSpPr>
                <a:spLocks noChangeArrowheads="1"/>
              </p:cNvSpPr>
              <p:nvPr/>
            </p:nvSpPr>
            <p:spPr bwMode="auto">
              <a:xfrm>
                <a:off x="3742" y="1842"/>
                <a:ext cx="1678" cy="2086"/>
              </a:xfrm>
              <a:prstGeom prst="roundRect">
                <a:avLst>
                  <a:gd name="adj" fmla="val 16667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4357" name="Picture 2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105" y="1933"/>
                <a:ext cx="1108" cy="1248"/>
              </a:xfrm>
              <a:prstGeom prst="rect">
                <a:avLst/>
              </a:prstGeom>
              <a:noFill/>
            </p:spPr>
          </p:pic>
        </p:grpSp>
        <p:sp>
          <p:nvSpPr>
            <p:cNvPr id="14356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4105" y="2976"/>
              <a:ext cx="1179" cy="4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8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Times New Roman"/>
                  <a:cs typeface="Times New Roman"/>
                </a:rPr>
                <a:t>Некоторые птицы</a:t>
              </a:r>
            </a:p>
            <a:p>
              <a:pPr algn="ctr"/>
              <a:r>
                <a:rPr lang="ru-RU" sz="8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Times New Roman"/>
                  <a:cs typeface="Times New Roman"/>
                </a:rPr>
                <a:t>ногами ловят, умершвляют и </a:t>
              </a:r>
            </a:p>
            <a:p>
              <a:pPr algn="ctr"/>
              <a:r>
                <a:rPr lang="ru-RU" sz="8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Times New Roman"/>
                  <a:cs typeface="Times New Roman"/>
                </a:rPr>
                <a:t>носят добычу.</a:t>
              </a:r>
            </a:p>
          </p:txBody>
        </p:sp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 l="926" t="6735" r="56494" b="63266"/>
          <a:stretch>
            <a:fillRect/>
          </a:stretch>
        </p:blipFill>
        <p:spPr>
          <a:xfrm>
            <a:off x="1403350" y="1196975"/>
            <a:ext cx="5905500" cy="4032250"/>
          </a:xfrm>
          <a:noFill/>
          <a:ln/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3"/>
          <a:srcRect l="626" t="20116" r="66249" b="65834"/>
          <a:stretch>
            <a:fillRect/>
          </a:stretch>
        </p:blipFill>
        <p:spPr bwMode="auto">
          <a:xfrm>
            <a:off x="4648200" y="5300663"/>
            <a:ext cx="4495800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3"/>
          <a:srcRect l="626" t="6667" r="66249" b="79698"/>
          <a:stretch>
            <a:fillRect/>
          </a:stretch>
        </p:blipFill>
        <p:spPr bwMode="auto">
          <a:xfrm>
            <a:off x="0" y="5346700"/>
            <a:ext cx="44958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91" name="WordArt 7"/>
          <p:cNvSpPr>
            <a:spLocks noChangeArrowheads="1" noChangeShapeType="1" noTextEdit="1"/>
          </p:cNvSpPr>
          <p:nvPr/>
        </p:nvSpPr>
        <p:spPr bwMode="auto">
          <a:xfrm>
            <a:off x="468313" y="0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строение и роль ног </a:t>
            </a:r>
          </a:p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в жизни птиц</a:t>
            </a: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714375" y="714375"/>
            <a:ext cx="7772400" cy="1000125"/>
          </a:xfrm>
        </p:spPr>
        <p:txBody>
          <a:bodyPr/>
          <a:lstStyle/>
          <a:p>
            <a:r>
              <a:rPr lang="ru-RU" sz="2800" smtClean="0"/>
              <a:t>Особенности строения птиц, связанные с их приспособленностью к полёту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857250" y="1857375"/>
            <a:ext cx="7772400" cy="4114800"/>
          </a:xfrm>
        </p:spPr>
        <p:txBody>
          <a:bodyPr/>
          <a:lstStyle/>
          <a:p>
            <a:r>
              <a:rPr lang="ru-RU" sz="2000" smtClean="0">
                <a:solidFill>
                  <a:srgbClr val="000000"/>
                </a:solidFill>
              </a:rPr>
              <a:t>Тело имеет  обтекаемую форму, его масса облегчена, благодаря легким и прочным пневматическим костям, утрате зубов, одного яичника и мочевого пузыря.</a:t>
            </a:r>
          </a:p>
          <a:p>
            <a:endParaRPr lang="ru-RU" sz="2000" smtClean="0">
              <a:solidFill>
                <a:srgbClr val="000000"/>
              </a:solidFill>
            </a:endParaRPr>
          </a:p>
          <a:p>
            <a:r>
              <a:rPr lang="ru-RU" sz="2000" smtClean="0">
                <a:solidFill>
                  <a:srgbClr val="000000"/>
                </a:solidFill>
              </a:rPr>
              <a:t>Кости различных отделов скелета срослись. Подвижен только шейный отдел.</a:t>
            </a:r>
          </a:p>
          <a:p>
            <a:endParaRPr lang="ru-RU" sz="2000" smtClean="0">
              <a:solidFill>
                <a:srgbClr val="000000"/>
              </a:solidFill>
            </a:endParaRPr>
          </a:p>
          <a:p>
            <a:r>
              <a:rPr lang="ru-RU" sz="2000" smtClean="0">
                <a:solidFill>
                  <a:srgbClr val="000000"/>
                </a:solidFill>
              </a:rPr>
              <a:t>Наличие киля увеличивает площадь прикрепления грудных мышц, опускающих крылья.</a:t>
            </a:r>
          </a:p>
          <a:p>
            <a:endParaRPr lang="ru-RU" sz="2000" smtClean="0">
              <a:solidFill>
                <a:srgbClr val="000000"/>
              </a:solidFill>
            </a:endParaRPr>
          </a:p>
          <a:p>
            <a:r>
              <a:rPr lang="ru-RU" sz="2000" smtClean="0">
                <a:solidFill>
                  <a:srgbClr val="000000"/>
                </a:solidFill>
              </a:rPr>
              <a:t>Перьевой покров, обеспечивающий термоизоляцию и способность к маневрированию в полёте.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Список источников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 eaLnBrk="1" hangingPunct="1">
              <a:buSzTx/>
              <a:buFont typeface="Wingdings" pitchFamily="2" charset="2"/>
              <a:buAutoNum type="arabicPeriod"/>
            </a:pPr>
            <a:r>
              <a:rPr lang="ru-RU" sz="2000" smtClean="0"/>
              <a:t>Захаров В.Б., Сонин Н.И. Биология. Многообразие живых организмов, 7 класс, Москва, «Дрофа», 2003.</a:t>
            </a:r>
          </a:p>
          <a:p>
            <a:pPr marL="381000" indent="-381000" eaLnBrk="1" hangingPunct="1">
              <a:buSzTx/>
              <a:buFont typeface="Wingdings" pitchFamily="2" charset="2"/>
              <a:buAutoNum type="arabicPeriod"/>
            </a:pPr>
            <a:r>
              <a:rPr lang="ru-RU" sz="2000" smtClean="0"/>
              <a:t>Константинов В.М., Бабенко В.Г., Кучменко В.С. Биология. Животные, 7 класс, Москва, издательский центр «Вентана-Граф», 2001.</a:t>
            </a:r>
          </a:p>
          <a:p>
            <a:pPr marL="381000" indent="-381000" eaLnBrk="1" hangingPunct="1">
              <a:buSzTx/>
              <a:buFont typeface="Wingdings" pitchFamily="2" charset="2"/>
              <a:buAutoNum type="arabicPeriod"/>
            </a:pPr>
            <a:r>
              <a:rPr lang="ru-RU" sz="2000" smtClean="0"/>
              <a:t>Семенцова В.Н. Биология. Технологические карты уроков, 7 класс, С.-Петербург, «Паритет», 2001.</a:t>
            </a:r>
          </a:p>
          <a:p>
            <a:pPr marL="381000" indent="-381000" eaLnBrk="1" hangingPunct="1">
              <a:buSzTx/>
              <a:buFont typeface="Wingdings" pitchFamily="2" charset="2"/>
              <a:buAutoNum type="arabicPeriod"/>
            </a:pPr>
            <a:r>
              <a:rPr lang="ru-RU" sz="2000" smtClean="0"/>
              <a:t>Электронный учебник «Открытая Биология», ООО «Физикон», 2002.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8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8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8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52"/>
            <a:ext cx="7772400" cy="785818"/>
          </a:xfrm>
        </p:spPr>
        <p:txBody>
          <a:bodyPr/>
          <a:lstStyle/>
          <a:p>
            <a:pPr eaLnBrk="1" hangingPunct="1"/>
            <a:r>
              <a:rPr lang="ru-RU" dirty="0" smtClean="0"/>
              <a:t>Внешнее строение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42984"/>
            <a:ext cx="4286248" cy="4953016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172C07"/>
                </a:solidFill>
                <a:cs typeface="Tahoma" pitchFamily="34" charset="0"/>
              </a:rPr>
              <a:t>Тело птицы состоит из головы, шеи, туловища, передних и задних конечностей и хвоста. На голове расположены ротовая полость и органы чувств. Челюсти заканчиваются роговыми покровами, образующими клюв.</a:t>
            </a:r>
          </a:p>
          <a:p>
            <a:pPr eaLnBrk="1" hangingPunct="1"/>
            <a:endParaRPr lang="ru-RU" sz="2400" dirty="0" smtClean="0"/>
          </a:p>
        </p:txBody>
      </p:sp>
      <p:pic>
        <p:nvPicPr>
          <p:cNvPr id="5124" name="Picture 6" descr="C:\Documents and Settings\LG\Рабочий стол\биология\06060101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57688" y="1142984"/>
            <a:ext cx="4572000" cy="5500704"/>
          </a:xfr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143000" y="0"/>
            <a:ext cx="8047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 u="sng" dirty="0">
                <a:solidFill>
                  <a:srgbClr val="002060"/>
                </a:solidFill>
              </a:rPr>
              <a:t>Внешнее строение птицы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0" y="1628775"/>
            <a:ext cx="60436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 А</a:t>
            </a:r>
            <a:r>
              <a:rPr lang="ru-RU"/>
              <a:t>. </a:t>
            </a:r>
            <a:r>
              <a:rPr lang="ru-RU" sz="3200" b="1"/>
              <a:t>Тело состоит из головы, шеи,</a:t>
            </a:r>
          </a:p>
          <a:p>
            <a:r>
              <a:rPr lang="ru-RU" sz="3200" b="1"/>
              <a:t>    туловища и конечностей</a:t>
            </a:r>
            <a:r>
              <a:rPr lang="ru-RU" sz="3200"/>
              <a:t>.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36525" y="2914650"/>
            <a:ext cx="5857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Б</a:t>
            </a:r>
            <a:r>
              <a:rPr lang="ru-RU"/>
              <a:t>. </a:t>
            </a:r>
            <a:r>
              <a:rPr lang="ru-RU" sz="3200" b="1"/>
              <a:t>Голова несет органы чувств.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136525" y="3952875"/>
            <a:ext cx="76676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sz="2800" b="1">
                <a:solidFill>
                  <a:schemeClr val="bg1"/>
                </a:solidFill>
              </a:rPr>
              <a:t>имеется клюв (состоит из костных челюстей, </a:t>
            </a:r>
          </a:p>
          <a:p>
            <a:r>
              <a:rPr lang="ru-RU" sz="2800" b="1">
                <a:solidFill>
                  <a:schemeClr val="bg1"/>
                </a:solidFill>
              </a:rPr>
              <a:t>покрытых роговым чехлом), зубов нет.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212725" y="5248275"/>
            <a:ext cx="85439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sz="2800" b="1">
                <a:solidFill>
                  <a:schemeClr val="bg1"/>
                </a:solidFill>
              </a:rPr>
              <a:t>форма и величина клюва зависит от потребляемой</a:t>
            </a:r>
          </a:p>
          <a:p>
            <a:r>
              <a:rPr lang="ru-RU" sz="2800" b="1">
                <a:solidFill>
                  <a:schemeClr val="bg1"/>
                </a:solidFill>
              </a:rPr>
              <a:t>пищи (на надклювье имеются ноздри).</a:t>
            </a:r>
          </a:p>
        </p:txBody>
      </p:sp>
      <p:pic>
        <p:nvPicPr>
          <p:cNvPr id="28686" name="Picture 14" descr="C:\Мои документы\КИРИЛЛ\БИОЛОГИЯ\Зоология\Птицы\надотряд новонебные или типичные птицы\отряд гусеобразные\семейство утиные\подсемейство утиные\Мандаринка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1143000"/>
            <a:ext cx="2895600" cy="2865438"/>
          </a:xfrm>
          <a:prstGeom prst="rect">
            <a:avLst/>
          </a:prstGeom>
          <a:noFill/>
        </p:spPr>
      </p:pic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7186613" y="1371600"/>
            <a:ext cx="1957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Мандаринка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autoUpdateAnimBg="0"/>
      <p:bldP spid="28680" grpId="0" autoUpdateAnimBg="0"/>
      <p:bldP spid="28681" grpId="0" autoUpdateAnimBg="0"/>
      <p:bldP spid="28683" grpId="0" autoUpdateAnimBg="0"/>
      <p:bldP spid="2868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68350"/>
            <a:ext cx="7772400" cy="303196"/>
          </a:xfrm>
        </p:spPr>
        <p:txBody>
          <a:bodyPr/>
          <a:lstStyle/>
          <a:p>
            <a:r>
              <a:rPr lang="ru-RU" b="1" dirty="0" smtClean="0"/>
              <a:t>МЕСТООБИТАНИЕ ПТИЦ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85720" y="1357298"/>
            <a:ext cx="4210080" cy="47387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8" descr="C:\Мои документы\КИРИЛЛ\БИОЛОГИЯ\Зоология\Птицы\надотряд плавающие птицы\отряд пингвинообразные\пингвин адели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47775"/>
            <a:ext cx="4572000" cy="4824431"/>
          </a:xfrm>
          <a:prstGeom prst="rect">
            <a:avLst/>
          </a:prstGeom>
          <a:noFill/>
        </p:spPr>
      </p:pic>
      <p:pic>
        <p:nvPicPr>
          <p:cNvPr id="6" name="Picture 6" descr="C:\Мои документы\КИРИЛЛ\БИОЛОГИЯ\Зоология\Птицы\надотряд новонебные или типичные птицы\отряд буревестникообразные или трубконосыеъ\Альбатрос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00174"/>
            <a:ext cx="3929061" cy="35328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929190" y="5357826"/>
            <a:ext cx="3429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Моря и океаны. На суше откладывают только яйца.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4214817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Странствующий</a:t>
            </a:r>
          </a:p>
          <a:p>
            <a:r>
              <a:rPr lang="ru-RU" b="1" dirty="0" smtClean="0"/>
              <a:t>альбатрос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57423" y="1428736"/>
            <a:ext cx="2357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АНТАРКТИДА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6198990"/>
            <a:ext cx="4307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(водная среда)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pull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71480"/>
            <a:ext cx="4040188" cy="928693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Пресные воды и морские побережья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571481"/>
            <a:ext cx="4041775" cy="857256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Открытые водные пространства</a:t>
            </a:r>
          </a:p>
          <a:p>
            <a:endParaRPr lang="ru-RU" dirty="0"/>
          </a:p>
        </p:txBody>
      </p:sp>
      <p:pic>
        <p:nvPicPr>
          <p:cNvPr id="7" name="Picture 1030" descr="C:\Мои документы\КИРИЛЛ\БИОЛОГИЯ\Зоология\Птицы\надотряд новонебные или типичные птицы\отряд пеликанообразные или веслоногие\Пеликан буры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2616200" cy="3810000"/>
          </a:xfrm>
          <a:prstGeom prst="rect">
            <a:avLst/>
          </a:prstGeom>
          <a:noFill/>
        </p:spPr>
      </p:pic>
      <p:pic>
        <p:nvPicPr>
          <p:cNvPr id="8" name="Picture 1031" descr="C:\Мои документы\КИРИЛЛ\БИОЛОГИЯ\Зоология\Птицы\надотряд новонебные или типичные птицы\отряд пеликанообразные или веслоногие\Большой фрега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786166"/>
            <a:ext cx="2000264" cy="307183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286000" y="1428737"/>
            <a:ext cx="1428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Бурый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пеликан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71604" y="5691157"/>
            <a:ext cx="27860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Большой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фрегат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1" name="Picture 7" descr="C:\Мои документы\КИРИЛЛ\БИОЛОГИЯ\Зоология\Птицы\надотряд новонебные или типичные птицы\отряд гусеобразные\семейство утиные\подсемейство утиные\Кряква обыкновенная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643050"/>
            <a:ext cx="3686172" cy="338095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500694" y="5090994"/>
            <a:ext cx="2428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Кряква обыкновенная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2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0" y="0"/>
            <a:ext cx="80232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/>
              <a:t>МЕСТООБИТАНИЕ ПТИЦ</a:t>
            </a:r>
          </a:p>
        </p:txBody>
      </p:sp>
      <p:pic>
        <p:nvPicPr>
          <p:cNvPr id="40967" name="Picture 7" descr="C:\Мои документы\КИРИЛЛ\БИОЛОГИЯ\Зоология\Птицы\надотряд новонебные или типичные птицы\отряд гусеобразные\семейство утиные\подсемейство гусиные\Лебедь чер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38238"/>
            <a:ext cx="9144000" cy="5719762"/>
          </a:xfrm>
          <a:prstGeom prst="rect">
            <a:avLst/>
          </a:prstGeom>
          <a:noFill/>
        </p:spPr>
      </p:pic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5029200" y="3276600"/>
            <a:ext cx="299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/>
              <a:t>Лебедь черный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288925" y="676275"/>
            <a:ext cx="5487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/>
              <a:t>Открытые водные пространства</a:t>
            </a:r>
          </a:p>
        </p:txBody>
      </p:sp>
    </p:spTree>
  </p:cSld>
  <p:clrMapOvr>
    <a:masterClrMapping/>
  </p:clrMapOvr>
  <p:transition spd="med"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21421561">
            <a:off x="414627" y="646849"/>
            <a:ext cx="4040188" cy="777347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Открытые пустынно-степные пространства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 rot="513585">
            <a:off x="4777197" y="648351"/>
            <a:ext cx="4041775" cy="657046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лесу на земле</a:t>
            </a:r>
          </a:p>
          <a:p>
            <a:endParaRPr lang="ru-RU" dirty="0"/>
          </a:p>
        </p:txBody>
      </p:sp>
      <p:pic>
        <p:nvPicPr>
          <p:cNvPr id="7" name="Picture 10" descr="C:\Мои документы\КИРИЛЛ\БИОЛОГИЯ\Зоология\Птицы\наотрядбегающие птицы\отряд страусообразные\страус африканский самец и самка с выводком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4429124" cy="5072098"/>
          </a:xfrm>
          <a:prstGeom prst="rect">
            <a:avLst/>
          </a:prstGeom>
          <a:noFill/>
        </p:spPr>
      </p:pic>
      <p:pic>
        <p:nvPicPr>
          <p:cNvPr id="8" name="Picture 6" descr="C:\Мои документы\КИРИЛЛ\БИОЛОГИЯ\Зоология\Птицы\надотряд новонебные или типичные птицы\отряд курообразные\Глухарь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5025" y="1500174"/>
            <a:ext cx="4498975" cy="5072098"/>
          </a:xfrm>
          <a:prstGeom prst="rect">
            <a:avLst/>
          </a:prstGeom>
          <a:noFill/>
        </p:spPr>
      </p:pic>
      <p:pic>
        <p:nvPicPr>
          <p:cNvPr id="9" name="Picture 6" descr="Марабу африканский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214422"/>
            <a:ext cx="3887788" cy="5364162"/>
          </a:xfrm>
          <a:prstGeom prst="rect">
            <a:avLst/>
          </a:prstGeom>
          <a:noFill/>
        </p:spPr>
      </p:pic>
      <p:pic>
        <p:nvPicPr>
          <p:cNvPr id="10" name="Picture 4" descr="Аист дальневосточны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1714488"/>
            <a:ext cx="3960813" cy="4967287"/>
          </a:xfrm>
          <a:prstGeom prst="rect">
            <a:avLst/>
          </a:prstGeom>
          <a:noFill/>
        </p:spPr>
      </p:pic>
      <p:pic>
        <p:nvPicPr>
          <p:cNvPr id="11" name="Picture 12" descr="тетерев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08513" y="1857365"/>
            <a:ext cx="4535487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 descr="Выпь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чайк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чайка</Template>
  <TotalTime>54</TotalTime>
  <Words>980</Words>
  <Application>Microsoft Office PowerPoint</Application>
  <PresentationFormat>Экран (4:3)</PresentationFormat>
  <Paragraphs>256</Paragraphs>
  <Slides>34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Arial</vt:lpstr>
      <vt:lpstr>чайка</vt:lpstr>
      <vt:lpstr>СРЕДА ОБИТАНИЯ И ВНЕШНЕЕ СТРОЕНИЕ ПТИЦ</vt:lpstr>
      <vt:lpstr>Слайд 2</vt:lpstr>
      <vt:lpstr>Классификация птиц</vt:lpstr>
      <vt:lpstr>Внешнее строение</vt:lpstr>
      <vt:lpstr>Слайд 5</vt:lpstr>
      <vt:lpstr>МЕСТООБИТАНИЕ ПТИЦ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Особенности строения птиц, связанные с их приспособленностью к полёту</vt:lpstr>
      <vt:lpstr>Список источников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СРЕДА ОБИТАНИЯ И ВНЕШНЕЕ СТРОЕНИЕ ПТИЦ</dc:title>
  <dc:creator>Admin</dc:creator>
  <cp:lastModifiedBy>Admin</cp:lastModifiedBy>
  <cp:revision>6</cp:revision>
  <dcterms:created xsi:type="dcterms:W3CDTF">2010-02-19T07:34:45Z</dcterms:created>
  <dcterms:modified xsi:type="dcterms:W3CDTF">2010-02-19T08:29:34Z</dcterms:modified>
</cp:coreProperties>
</file>