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8" r:id="rId10"/>
    <p:sldId id="271" r:id="rId11"/>
    <p:sldId id="272" r:id="rId12"/>
    <p:sldId id="274" r:id="rId13"/>
    <p:sldId id="276" r:id="rId14"/>
    <p:sldId id="280" r:id="rId15"/>
    <p:sldId id="282" r:id="rId16"/>
    <p:sldId id="283" r:id="rId17"/>
    <p:sldId id="285" r:id="rId18"/>
    <p:sldId id="286" r:id="rId19"/>
    <p:sldId id="287" r:id="rId20"/>
    <p:sldId id="292" r:id="rId21"/>
    <p:sldId id="300" r:id="rId22"/>
    <p:sldId id="302" r:id="rId23"/>
    <p:sldId id="303" r:id="rId24"/>
    <p:sldId id="309" r:id="rId25"/>
    <p:sldId id="311" r:id="rId26"/>
    <p:sldId id="313" r:id="rId27"/>
    <p:sldId id="314" r:id="rId28"/>
    <p:sldId id="317" r:id="rId29"/>
    <p:sldId id="319" r:id="rId30"/>
    <p:sldId id="320" r:id="rId31"/>
    <p:sldId id="321" r:id="rId32"/>
    <p:sldId id="325" r:id="rId33"/>
    <p:sldId id="326" r:id="rId34"/>
    <p:sldId id="327" r:id="rId35"/>
    <p:sldId id="328" r:id="rId36"/>
    <p:sldId id="329" r:id="rId37"/>
    <p:sldId id="330" r:id="rId38"/>
    <p:sldId id="331" r:id="rId39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6" autoAdjust="0"/>
    <p:restoredTop sz="92520" autoAdjust="0"/>
  </p:normalViewPr>
  <p:slideViewPr>
    <p:cSldViewPr snapToGrid="0">
      <p:cViewPr varScale="1">
        <p:scale>
          <a:sx n="108" d="100"/>
          <a:sy n="108" d="100"/>
        </p:scale>
        <p:origin x="11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686" cy="499011"/>
          </a:xfrm>
          <a:prstGeom prst="rect">
            <a:avLst/>
          </a:prstGeom>
        </p:spPr>
        <p:txBody>
          <a:bodyPr vert="horz" lIns="186629" tIns="93315" rIns="186629" bIns="93315" rtlCol="0"/>
          <a:lstStyle>
            <a:lvl1pPr algn="l">
              <a:defRPr sz="24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2914" y="1"/>
            <a:ext cx="2975087" cy="499011"/>
          </a:xfrm>
          <a:prstGeom prst="rect">
            <a:avLst/>
          </a:prstGeom>
        </p:spPr>
        <p:txBody>
          <a:bodyPr vert="horz" lIns="186629" tIns="93315" rIns="186629" bIns="93315" rtlCol="0"/>
          <a:lstStyle>
            <a:lvl1pPr algn="r">
              <a:defRPr sz="2400"/>
            </a:lvl1pPr>
          </a:lstStyle>
          <a:p>
            <a:fld id="{4C1C62F2-2424-4928-988C-04D53D1C96FC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86629" tIns="93315" rIns="186629" bIns="933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6820" y="4786108"/>
            <a:ext cx="5484360" cy="3916762"/>
          </a:xfrm>
          <a:prstGeom prst="rect">
            <a:avLst/>
          </a:prstGeom>
        </p:spPr>
        <p:txBody>
          <a:bodyPr vert="horz" lIns="186629" tIns="93315" rIns="186629" bIns="933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6678"/>
            <a:ext cx="2971686" cy="499011"/>
          </a:xfrm>
          <a:prstGeom prst="rect">
            <a:avLst/>
          </a:prstGeom>
        </p:spPr>
        <p:txBody>
          <a:bodyPr vert="horz" lIns="186629" tIns="93315" rIns="186629" bIns="93315" rtlCol="0" anchor="b"/>
          <a:lstStyle>
            <a:lvl1pPr algn="l">
              <a:defRPr sz="24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2914" y="9446678"/>
            <a:ext cx="2975087" cy="499011"/>
          </a:xfrm>
          <a:prstGeom prst="rect">
            <a:avLst/>
          </a:prstGeom>
        </p:spPr>
        <p:txBody>
          <a:bodyPr vert="horz" lIns="186629" tIns="93315" rIns="186629" bIns="93315" rtlCol="0" anchor="b"/>
          <a:lstStyle>
            <a:lvl1pPr algn="r">
              <a:defRPr sz="2400"/>
            </a:lvl1pPr>
          </a:lstStyle>
          <a:p>
            <a:fld id="{8220BEDE-1638-43EA-9B8F-FBF24B187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63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0BEDE-1638-43EA-9B8F-FBF24B1873C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72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65E1B66-150B-4A31-BBEA-E3948A784839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B442-A1CC-410F-A2F0-6D8BAAE3FD2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63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1B66-150B-4A31-BBEA-E3948A784839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B442-A1CC-410F-A2F0-6D8BAAE3F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55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1B66-150B-4A31-BBEA-E3948A784839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B442-A1CC-410F-A2F0-6D8BAAE3FD2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9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1B66-150B-4A31-BBEA-E3948A784839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B442-A1CC-410F-A2F0-6D8BAAE3F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15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1B66-150B-4A31-BBEA-E3948A784839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B442-A1CC-410F-A2F0-6D8BAAE3FD2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545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1B66-150B-4A31-BBEA-E3948A784839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B442-A1CC-410F-A2F0-6D8BAAE3F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8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1B66-150B-4A31-BBEA-E3948A784839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B442-A1CC-410F-A2F0-6D8BAAE3F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01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1B66-150B-4A31-BBEA-E3948A784839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B442-A1CC-410F-A2F0-6D8BAAE3F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05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1B66-150B-4A31-BBEA-E3948A784839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B442-A1CC-410F-A2F0-6D8BAAE3F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17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1B66-150B-4A31-BBEA-E3948A784839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B442-A1CC-410F-A2F0-6D8BAAE3F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56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1B66-150B-4A31-BBEA-E3948A784839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B442-A1CC-410F-A2F0-6D8BAAE3FD2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59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65E1B66-150B-4A31-BBEA-E3948A784839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FC1B442-A1CC-410F-A2F0-6D8BAAE3FD2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44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/>
            <a:r>
              <a:rPr lang="ru-RU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Любимые сказки</a:t>
            </a:r>
            <a:endParaRPr lang="ru-RU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52312"/>
            <a:ext cx="4052236" cy="3590223"/>
          </a:xfrm>
        </p:spPr>
      </p:pic>
      <p:sp>
        <p:nvSpPr>
          <p:cNvPr id="6" name="Горизонтальный свиток 5"/>
          <p:cNvSpPr/>
          <p:nvPr/>
        </p:nvSpPr>
        <p:spPr>
          <a:xfrm>
            <a:off x="2021305" y="529389"/>
            <a:ext cx="9018872" cy="1296236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Любимые сказки</a:t>
            </a:r>
            <a:endParaRPr lang="ru-RU" sz="6600" dirty="0"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7818" y="2396691"/>
            <a:ext cx="744563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2"/>
                </a:solidFill>
              </a:rPr>
              <a:t>Творческий, познавательный проект во второй младшей группе № 3 ГБДОУ № 16 Кировского района </a:t>
            </a:r>
          </a:p>
          <a:p>
            <a:endParaRPr lang="ru-RU" dirty="0" smtClean="0"/>
          </a:p>
          <a:p>
            <a:r>
              <a:rPr lang="ru-RU" dirty="0" smtClean="0"/>
              <a:t>ПОДГОТОВЛЕН       Воспитателями: Зубковой Н.А.</a:t>
            </a:r>
          </a:p>
          <a:p>
            <a:r>
              <a:rPr lang="ru-RU" dirty="0" smtClean="0"/>
              <a:t>                                                                  </a:t>
            </a:r>
            <a:r>
              <a:rPr lang="ru-RU" dirty="0" err="1" smtClean="0"/>
              <a:t>Ивойловой</a:t>
            </a:r>
            <a:r>
              <a:rPr lang="ru-RU" dirty="0" smtClean="0"/>
              <a:t> А.К.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697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6076" y="535459"/>
            <a:ext cx="11565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Месяц: ноябрь. Сказка «Теремок»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13038" y="1655805"/>
            <a:ext cx="745524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 Развивать у детей творческое </a:t>
            </a:r>
            <a:r>
              <a:rPr lang="ru-RU" sz="2000" dirty="0"/>
              <a:t>начало, воображение, изобретательность, осваивать умение воспроизводить сюжет знакомых сказок, </a:t>
            </a:r>
            <a:r>
              <a:rPr lang="ru-RU" sz="2000" dirty="0" smtClean="0"/>
              <a:t> </a:t>
            </a:r>
            <a:r>
              <a:rPr lang="ru-RU" sz="2000" dirty="0"/>
              <a:t>участвовать совместно с воспитателем в театрализации по сказке, учить понимать поучительный смысл сказки,</a:t>
            </a:r>
          </a:p>
          <a:p>
            <a:r>
              <a:rPr lang="ru-RU" sz="2000" dirty="0" smtClean="0"/>
              <a:t>- прививать </a:t>
            </a:r>
            <a:r>
              <a:rPr lang="ru-RU" sz="2000" dirty="0"/>
              <a:t>детям любовь к сказкам, развивать речь и творческие способности детей, способствовать обогащению тематики и видов игр, ролевых действий, сюжетов;  учить выбирать необходимые материалы и атрибуты, предметы-заместители  для создания игровой обстановки; воспитывать доброжелательное отношение между детьми в ходе игрового взаимодействия, вовлечь всех членов семей в реализацию проекта через совместное творчество и подбор </a:t>
            </a:r>
            <a:r>
              <a:rPr lang="ru-RU" sz="2000" dirty="0" smtClean="0"/>
              <a:t>материалов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84516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89471"/>
            <a:ext cx="1047853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Чтение  сказки </a:t>
            </a:r>
            <a:r>
              <a:rPr lang="ru-RU" dirty="0" smtClean="0"/>
              <a:t>«Теремок», просмотр мультфильмов</a:t>
            </a:r>
            <a:endParaRPr lang="ru-RU" dirty="0"/>
          </a:p>
          <a:p>
            <a:r>
              <a:rPr lang="ru-RU" dirty="0"/>
              <a:t>Использование </a:t>
            </a:r>
            <a:r>
              <a:rPr lang="ru-RU" dirty="0" err="1"/>
              <a:t>мнемотаблицы</a:t>
            </a:r>
            <a:r>
              <a:rPr lang="ru-RU" dirty="0"/>
              <a:t> для составления рассказа по сказке «Теремок». </a:t>
            </a:r>
          </a:p>
          <a:p>
            <a:r>
              <a:rPr lang="ru-RU" dirty="0"/>
              <a:t>Подборка детских книг, настольных игр, иллюстраций и игрушек, изображающих героев сказки для самостоятельной деятельности детей.</a:t>
            </a:r>
          </a:p>
          <a:p>
            <a:r>
              <a:rPr lang="ru-RU" dirty="0"/>
              <a:t>Закрепляются представления детей об особенностях и повадках животных с использованием речевых игр и игр импровизаций.	</a:t>
            </a:r>
          </a:p>
          <a:p>
            <a:r>
              <a:rPr lang="ru-RU" dirty="0"/>
              <a:t>Игры на манипуляцию с фигурками животных, озвучивание их словами из  сказки.</a:t>
            </a:r>
          </a:p>
          <a:p>
            <a:r>
              <a:rPr lang="ru-RU" dirty="0"/>
              <a:t>Уточнение и пополнение знания детей о животных (части тела, какого цвета, чем питается, где живет) передавать </a:t>
            </a:r>
          </a:p>
          <a:p>
            <a:r>
              <a:rPr lang="ru-RU" dirty="0"/>
              <a:t>Организуются игры детей с фигурками героев сказки используя декорации и предметы заместители.</a:t>
            </a:r>
          </a:p>
          <a:p>
            <a:r>
              <a:rPr lang="ru-RU" dirty="0"/>
              <a:t>Проведение подвижных </a:t>
            </a:r>
            <a:r>
              <a:rPr lang="ru-RU" dirty="0" smtClean="0"/>
              <a:t> </a:t>
            </a:r>
            <a:r>
              <a:rPr lang="ru-RU" dirty="0"/>
              <a:t>игр.</a:t>
            </a:r>
          </a:p>
          <a:p>
            <a:r>
              <a:rPr lang="ru-RU" dirty="0"/>
              <a:t>Упражнения в звукоподражании животным.</a:t>
            </a:r>
          </a:p>
          <a:p>
            <a:r>
              <a:rPr lang="ru-RU" dirty="0"/>
              <a:t>Подготовка театрализации, разучивание с детьми </a:t>
            </a:r>
            <a:r>
              <a:rPr lang="ru-RU" dirty="0" err="1"/>
              <a:t>физминуток</a:t>
            </a:r>
            <a:r>
              <a:rPr lang="ru-RU" dirty="0"/>
              <a:t> с </a:t>
            </a:r>
            <a:r>
              <a:rPr lang="ru-RU" dirty="0" smtClean="0"/>
              <a:t>движениями. </a:t>
            </a:r>
            <a:endParaRPr lang="ru-RU" dirty="0"/>
          </a:p>
          <a:p>
            <a:r>
              <a:rPr lang="ru-RU" dirty="0" smtClean="0"/>
              <a:t>Помощь </a:t>
            </a:r>
            <a:r>
              <a:rPr lang="ru-RU" dirty="0"/>
              <a:t>родителей в подготовке выставки «Терем-теремок», оказание помощи воспитателям в сборе материала для развития творчества детей.</a:t>
            </a:r>
          </a:p>
          <a:p>
            <a:r>
              <a:rPr lang="ru-RU" dirty="0"/>
              <a:t>Подготовка костюмов для театрализации сказки.</a:t>
            </a:r>
          </a:p>
          <a:p>
            <a:r>
              <a:rPr lang="ru-RU" dirty="0"/>
              <a:t>Подготовка и проведение занятия открытого по развитию речи с элементами драматизации по сказке «теремок»</a:t>
            </a:r>
          </a:p>
          <a:p>
            <a:r>
              <a:rPr lang="ru-RU" dirty="0"/>
              <a:t>ТРИЗ «Хорошо-плохо», </a:t>
            </a:r>
          </a:p>
          <a:p>
            <a:r>
              <a:rPr lang="ru-RU" dirty="0"/>
              <a:t>Конструирование: «Из чего построить дом».</a:t>
            </a:r>
          </a:p>
          <a:p>
            <a:r>
              <a:rPr lang="ru-RU" dirty="0" smtClean="0"/>
              <a:t>Использование </a:t>
            </a:r>
            <a:r>
              <a:rPr lang="ru-RU" dirty="0"/>
              <a:t>дидактических и развивающих игр</a:t>
            </a:r>
          </a:p>
        </p:txBody>
      </p:sp>
    </p:spTree>
    <p:extLst>
      <p:ext uri="{BB962C8B-B14F-4D97-AF65-F5344CB8AC3E}">
        <p14:creationId xmlns:p14="http://schemas.microsoft.com/office/powerpoint/2010/main" val="467612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1092" y="1005016"/>
            <a:ext cx="9770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Учим детей пока с помощью воспитателей складывать кубики по теме «Теремок»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3992" y="222161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Пока лиса да мышка бежала – бусы потеряла. «Не плачь, лиса, не плачь мышка – будут тебе новые бусы» Игра-задание с блоками </a:t>
            </a:r>
            <a:r>
              <a:rPr lang="ru-RU" dirty="0" err="1"/>
              <a:t>Дьенеша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58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27805" y="1202724"/>
            <a:ext cx="54699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Игра-задание на ориентировку предметов.  Сказка:  росла на полянке елочка, около нее была берлога. На небе светило солнышко, а затем к солнышку прибежала </a:t>
            </a:r>
            <a:r>
              <a:rPr lang="ru-RU" sz="2400" dirty="0" err="1" smtClean="0"/>
              <a:t>тучка.Кто</a:t>
            </a:r>
            <a:r>
              <a:rPr lang="ru-RU" sz="2400" dirty="0" smtClean="0"/>
              <a:t> спал в берлоге? (мишка</a:t>
            </a:r>
            <a:r>
              <a:rPr lang="en-US" sz="2400" dirty="0" smtClean="0"/>
              <a:t>)</a:t>
            </a:r>
            <a:r>
              <a:rPr lang="ru-RU" sz="2400" dirty="0" smtClean="0"/>
              <a:t>. Пришла к берлоге лисичка. Затем прибежал к берлоге волк. А </a:t>
            </a:r>
            <a:r>
              <a:rPr lang="ru-RU" sz="2400" dirty="0" err="1" smtClean="0"/>
              <a:t>елокка</a:t>
            </a:r>
            <a:r>
              <a:rPr lang="ru-RU" sz="2400" dirty="0" smtClean="0"/>
              <a:t> стоит одна-одинешенька. Кто придет к елочке? (Зайка), а еще прискакала кто? (лягушка). А мышка решила на елочку забраться.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0828" y="1202724"/>
            <a:ext cx="53413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Дидактическое упражнение: «Зайка сажает капусту»</a:t>
            </a:r>
          </a:p>
          <a:p>
            <a:r>
              <a:rPr lang="ru-RU" dirty="0"/>
              <a:t>Зайка на своем огороде выращивает капусту. </a:t>
            </a:r>
          </a:p>
          <a:p>
            <a:r>
              <a:rPr lang="ru-RU" dirty="0"/>
              <a:t>Расставь капусту правильно. Какие есть кружочки? (большие и маленькие). </a:t>
            </a:r>
          </a:p>
          <a:p>
            <a:r>
              <a:rPr lang="ru-RU" dirty="0"/>
              <a:t>Какие кочаны капусты?</a:t>
            </a:r>
          </a:p>
          <a:p>
            <a:r>
              <a:rPr lang="ru-RU" dirty="0"/>
              <a:t> Каких </a:t>
            </a:r>
            <a:r>
              <a:rPr lang="ru-RU" dirty="0" err="1"/>
              <a:t>кочанчиков</a:t>
            </a:r>
            <a:r>
              <a:rPr lang="ru-RU" dirty="0"/>
              <a:t> больше маленьких или больших?</a:t>
            </a:r>
          </a:p>
          <a:p>
            <a:r>
              <a:rPr lang="ru-RU" dirty="0"/>
              <a:t> А каких меньше?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109" y="368642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«Строим дорожки для героев теремочка»</a:t>
            </a:r>
          </a:p>
          <a:p>
            <a:r>
              <a:rPr lang="ru-RU" dirty="0"/>
              <a:t>Все ведь любят ходить в гости и наши ребята помогли любимым героям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130" y="5062133"/>
            <a:ext cx="54923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«Посели зверят в теремок»</a:t>
            </a:r>
          </a:p>
          <a:p>
            <a:r>
              <a:rPr lang="ru-RU" dirty="0"/>
              <a:t>Все зверята построили новый теремок и поселились в нем. Каждый ребенок «приглашал» героев в те окошки, которые ему нравились.</a:t>
            </a:r>
          </a:p>
        </p:txBody>
      </p:sp>
    </p:spTree>
    <p:extLst>
      <p:ext uri="{BB962C8B-B14F-4D97-AF65-F5344CB8AC3E}">
        <p14:creationId xmlns:p14="http://schemas.microsoft.com/office/powerpoint/2010/main" val="1756661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9054" y="130845"/>
            <a:ext cx="34351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Задание «Разложи героев по порядку»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35748" y="438990"/>
            <a:ext cx="3874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Строим теремочки</a:t>
            </a:r>
          </a:p>
        </p:txBody>
      </p:sp>
    </p:spTree>
    <p:extLst>
      <p:ext uri="{BB962C8B-B14F-4D97-AF65-F5344CB8AC3E}">
        <p14:creationId xmlns:p14="http://schemas.microsoft.com/office/powerpoint/2010/main" val="72060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7265" y="926757"/>
            <a:ext cx="10898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Месяц декабрь</a:t>
            </a:r>
          </a:p>
          <a:p>
            <a:r>
              <a:rPr lang="ru-RU" sz="4800" dirty="0" smtClean="0"/>
              <a:t> Сказка «Машенька и медведь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5989" y="2563652"/>
            <a:ext cx="54246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Совершенствовать  навыки </a:t>
            </a:r>
            <a:r>
              <a:rPr lang="ru-RU" dirty="0"/>
              <a:t>драматизации  через знакомство детей со сказкой «Маша и медведь».</a:t>
            </a:r>
          </a:p>
          <a:p>
            <a:endParaRPr lang="ru-RU" dirty="0"/>
          </a:p>
          <a:p>
            <a:r>
              <a:rPr lang="ru-RU" dirty="0"/>
              <a:t>	Задачи проекта:</a:t>
            </a:r>
          </a:p>
          <a:p>
            <a:r>
              <a:rPr lang="ru-RU" dirty="0"/>
              <a:t>- познакомить с содержанием сказки «Маша и медведь»;</a:t>
            </a:r>
          </a:p>
          <a:p>
            <a:r>
              <a:rPr lang="ru-RU" dirty="0"/>
              <a:t>- закреплять представления об особенностях образов и характеров  персонажей сказки;</a:t>
            </a:r>
          </a:p>
          <a:p>
            <a:r>
              <a:rPr lang="ru-RU" dirty="0"/>
              <a:t>- развивать интонационную выразительность речи при обучении  умению выражать характер героев  с помощью жестов, мимики, голоса и атрибутов;</a:t>
            </a:r>
          </a:p>
          <a:p>
            <a:r>
              <a:rPr lang="ru-RU" dirty="0"/>
              <a:t>- совершенствовать умение детей слушать худ. </a:t>
            </a:r>
            <a:r>
              <a:rPr lang="ru-RU" dirty="0" smtClean="0"/>
              <a:t>произведения </a:t>
            </a:r>
            <a:r>
              <a:rPr lang="ru-RU" dirty="0"/>
              <a:t>без наглядного сопровождения;</a:t>
            </a:r>
          </a:p>
          <a:p>
            <a:r>
              <a:rPr lang="ru-RU" dirty="0"/>
              <a:t> - побуждать </a:t>
            </a:r>
            <a:r>
              <a:rPr lang="ru-RU" dirty="0" smtClean="0"/>
              <a:t>детей участвовать в различных играх-заданиях для оказания помощи героям сказки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026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341" y="815546"/>
            <a:ext cx="1114579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Чтение  сказки «Теремок», просмотр мультфильмов</a:t>
            </a:r>
          </a:p>
          <a:p>
            <a:r>
              <a:rPr lang="ru-RU"/>
              <a:t>Использование мнемотаблицы для составления рассказа по сказке «Теремок». </a:t>
            </a:r>
          </a:p>
          <a:p>
            <a:r>
              <a:rPr lang="ru-RU"/>
              <a:t>Подборка детских книг, настольных игр, иллюстраций и игрушек, изображающих героев сказки для самостоятельной деятельности детей.</a:t>
            </a:r>
          </a:p>
          <a:p>
            <a:r>
              <a:rPr lang="ru-RU"/>
              <a:t>Закрепляются представления детей об особенностях и повадках животных с использованием речевых игр и игр импровизаций.	</a:t>
            </a:r>
          </a:p>
          <a:p>
            <a:r>
              <a:rPr lang="ru-RU"/>
              <a:t>Игры на манипуляцию с фигурками животных, озвучивание их словами из  сказки.</a:t>
            </a:r>
          </a:p>
          <a:p>
            <a:r>
              <a:rPr lang="ru-RU"/>
              <a:t>Уточнение и пополнение знания детей о животных (части тела, какого цвета, чем питается, где живет) передавать </a:t>
            </a:r>
          </a:p>
          <a:p>
            <a:r>
              <a:rPr lang="ru-RU"/>
              <a:t>Организуются игры детей с фигурками героев сказки используя декорации и предметы заместители.</a:t>
            </a:r>
          </a:p>
          <a:p>
            <a:r>
              <a:rPr lang="ru-RU"/>
              <a:t>Проведение подвижных  игр.</a:t>
            </a:r>
          </a:p>
          <a:p>
            <a:r>
              <a:rPr lang="ru-RU"/>
              <a:t>Упражнения в звукоподражании животным.</a:t>
            </a:r>
          </a:p>
          <a:p>
            <a:r>
              <a:rPr lang="ru-RU"/>
              <a:t>Подготовка театрализации, разучивание с детьми физминуток с движениями. </a:t>
            </a:r>
          </a:p>
          <a:p>
            <a:r>
              <a:rPr lang="ru-RU"/>
              <a:t>Помощь родителей в подготовке выставки «Терем-теремок», оказание помощи воспитателям в сборе материала для развития творчества детей.</a:t>
            </a:r>
          </a:p>
          <a:p>
            <a:r>
              <a:rPr lang="ru-RU"/>
              <a:t>Подготовка костюмов для театрализации сказки.</a:t>
            </a:r>
          </a:p>
          <a:p>
            <a:r>
              <a:rPr lang="ru-RU"/>
              <a:t>Подготовка и проведение занятия открытого по развитию речи с элементами драматизации по сказке «теремок»</a:t>
            </a:r>
          </a:p>
          <a:p>
            <a:r>
              <a:rPr lang="ru-RU"/>
              <a:t>ТРИЗ «Хорошо-плохо», </a:t>
            </a:r>
          </a:p>
          <a:p>
            <a:r>
              <a:rPr lang="ru-RU"/>
              <a:t>Конструирование: «Из чего построить дом».</a:t>
            </a:r>
          </a:p>
          <a:p>
            <a:r>
              <a:rPr lang="ru-RU"/>
              <a:t>Использование дидактических и развивающих игр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763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054" y="729049"/>
            <a:ext cx="112693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Использование загадок:</a:t>
            </a:r>
          </a:p>
          <a:p>
            <a:r>
              <a:rPr lang="ru-RU" sz="2800" dirty="0" smtClean="0"/>
              <a:t>Кто мохнатый, косолапый</a:t>
            </a:r>
          </a:p>
          <a:p>
            <a:r>
              <a:rPr lang="ru-RU" sz="2800" dirty="0" smtClean="0"/>
              <a:t>По лесной тропе идет</a:t>
            </a:r>
          </a:p>
          <a:p>
            <a:r>
              <a:rPr lang="ru-RU" sz="2800" dirty="0" smtClean="0"/>
              <a:t>Что мохнатый, косолапый</a:t>
            </a:r>
          </a:p>
          <a:p>
            <a:r>
              <a:rPr lang="ru-RU" sz="2800" dirty="0" smtClean="0"/>
              <a:t>В большом </a:t>
            </a:r>
            <a:r>
              <a:rPr lang="ru-RU" sz="2800" dirty="0" err="1" smtClean="0"/>
              <a:t>коробенесет</a:t>
            </a:r>
            <a:r>
              <a:rPr lang="ru-RU" sz="2800" dirty="0" smtClean="0"/>
              <a:t>?</a:t>
            </a:r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Он коричневый. Большой</a:t>
            </a:r>
          </a:p>
          <a:p>
            <a:r>
              <a:rPr lang="ru-RU" sz="2800" dirty="0" smtClean="0"/>
              <a:t>Спит в берлоге, под сосной</a:t>
            </a:r>
          </a:p>
          <a:p>
            <a:r>
              <a:rPr lang="ru-RU" sz="2800" dirty="0" smtClean="0"/>
              <a:t>А потом начнет реветь</a:t>
            </a:r>
          </a:p>
          <a:p>
            <a:r>
              <a:rPr lang="ru-RU" sz="2800" dirty="0" smtClean="0"/>
              <a:t>Косолапый зверь….. (медведь)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73147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265" y="753762"/>
            <a:ext cx="1152473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Комплекс утренней гимнастики «Маша и медведь»</a:t>
            </a:r>
          </a:p>
          <a:p>
            <a:r>
              <a:rPr lang="ru-RU" sz="2000" dirty="0" smtClean="0"/>
              <a:t>В: Вы слыхали, что случилось? Маша как-то заблудилась</a:t>
            </a:r>
          </a:p>
          <a:p>
            <a:r>
              <a:rPr lang="ru-RU" sz="2000" dirty="0" smtClean="0"/>
              <a:t>В лес подружками пошла а обратно не пришла – ходьба друг за другом</a:t>
            </a:r>
          </a:p>
          <a:p>
            <a:r>
              <a:rPr lang="ru-RU" sz="2000" dirty="0" smtClean="0"/>
              <a:t>Что ребята в лес пойдем? Машу с вами мы найдем</a:t>
            </a:r>
          </a:p>
          <a:p>
            <a:r>
              <a:rPr lang="ru-RU" sz="2000" dirty="0" smtClean="0"/>
              <a:t>Молодцы детишки девчонки и мальчишки – прыжки вверх руки наверху</a:t>
            </a:r>
          </a:p>
          <a:p>
            <a:r>
              <a:rPr lang="ru-RU" sz="2000" dirty="0" smtClean="0"/>
              <a:t>Друг за другом ровно встали и по лесу пошагали – ходьба друг за другом</a:t>
            </a:r>
          </a:p>
          <a:p>
            <a:r>
              <a:rPr lang="ru-RU" sz="2000" dirty="0" smtClean="0"/>
              <a:t>Ноги выше поднимаем через кочки мы шагаем</a:t>
            </a:r>
          </a:p>
          <a:p>
            <a:r>
              <a:rPr lang="ru-RU" sz="2000" dirty="0" smtClean="0"/>
              <a:t>Мы сугробы обойдем Машу все равно найдем – ходьба вокруг себя</a:t>
            </a:r>
          </a:p>
          <a:p>
            <a:r>
              <a:rPr lang="ru-RU" sz="2000" dirty="0" smtClean="0"/>
              <a:t>Мы немножко побежим , в нашу сказку поспешим</a:t>
            </a:r>
          </a:p>
          <a:p>
            <a:r>
              <a:rPr lang="ru-RU" sz="2000" dirty="0" smtClean="0"/>
              <a:t>Дом медведя мы нашли. Мы в окошко посмотрели – наклониться заглянуть в окошко</a:t>
            </a:r>
          </a:p>
          <a:p>
            <a:r>
              <a:rPr lang="ru-RU" sz="2000" dirty="0" smtClean="0"/>
              <a:t>Нашу Машу углядели – Поднимаемся на носочках тянемся вверх</a:t>
            </a:r>
          </a:p>
          <a:p>
            <a:r>
              <a:rPr lang="ru-RU" sz="2000" dirty="0" smtClean="0"/>
              <a:t>Наша </a:t>
            </a:r>
            <a:r>
              <a:rPr lang="ru-RU" sz="2000" dirty="0"/>
              <a:t>М</a:t>
            </a:r>
            <a:r>
              <a:rPr lang="ru-RU" sz="2000" dirty="0" smtClean="0"/>
              <a:t>ашенька поет, пирожки она печет – перекладываем из руки в руку</a:t>
            </a:r>
          </a:p>
          <a:p>
            <a:r>
              <a:rPr lang="ru-RU" sz="2000" dirty="0" smtClean="0"/>
              <a:t>Налепила пирожки, стала печь их всех в печи – выпад на одну ногу, руки вперед</a:t>
            </a:r>
          </a:p>
          <a:p>
            <a:r>
              <a:rPr lang="ru-RU" sz="2000" dirty="0" smtClean="0"/>
              <a:t>Их в корзиночки сложила – наклоняемся раскладываем в корзинку</a:t>
            </a:r>
          </a:p>
          <a:p>
            <a:r>
              <a:rPr lang="ru-RU" sz="2000" dirty="0" smtClean="0"/>
              <a:t>Маша спряталась в корзинке, чтобы Мишка не нашел и домой скорей отвел – приседаем руки вверх</a:t>
            </a:r>
          </a:p>
          <a:p>
            <a:r>
              <a:rPr lang="ru-RU" sz="2000" dirty="0" smtClean="0"/>
              <a:t>Бежит Мишка наш домой, он веселый и смешной – по косолапому идет быстрым шагом</a:t>
            </a:r>
          </a:p>
          <a:p>
            <a:r>
              <a:rPr lang="ru-RU" sz="2000" dirty="0" smtClean="0"/>
              <a:t>А теперь шагаем дружно возвращаться к дому нужно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71577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903" y="827903"/>
            <a:ext cx="10812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Просмотр мультфильма «Маша и медведь»</a:t>
            </a:r>
          </a:p>
          <a:p>
            <a:r>
              <a:rPr lang="ru-RU" dirty="0" smtClean="0"/>
              <a:t>Обсуждение действий персонажей, имитация движений, использование барабана и колокольчика для персонажей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3682" y="1970844"/>
            <a:ext cx="85403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Игра-задание: «Расставь елочки по высоте от самой высокой к самой низкой»</a:t>
            </a:r>
          </a:p>
          <a:p>
            <a:r>
              <a:rPr lang="ru-RU" dirty="0"/>
              <a:t>Формировать умение сравнивать предметы по  высоте в убывающем порядке </a:t>
            </a:r>
            <a:r>
              <a:rPr lang="ru-RU" dirty="0" err="1"/>
              <a:t>порядке</a:t>
            </a:r>
            <a:r>
              <a:rPr lang="ru-RU" dirty="0"/>
              <a:t>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109" y="31137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Выставка с родителями: Раскраски по сказке (домашнее задание)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109" y="40646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Игра-задание: Положи на тарелочку Мише большие пирожки, а Машеньке маленькие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109" y="479788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«Угостим Машеньку и Мишу пирожками»</a:t>
            </a:r>
          </a:p>
          <a:p>
            <a:r>
              <a:rPr lang="ru-RU" dirty="0"/>
              <a:t>«Кусочек пластилина на ладошку положили, и ладошкою прикрыли</a:t>
            </a:r>
          </a:p>
          <a:p>
            <a:r>
              <a:rPr lang="ru-RU" dirty="0"/>
              <a:t>В ручках пластилин кружился, в шарик быстро превратился</a:t>
            </a:r>
          </a:p>
          <a:p>
            <a:r>
              <a:rPr lang="ru-RU" dirty="0"/>
              <a:t>Шарик мы ладошкой сожмем, крепко-крепко его прижмем</a:t>
            </a:r>
          </a:p>
          <a:p>
            <a:r>
              <a:rPr lang="ru-RU" dirty="0"/>
              <a:t>И получился у нас пирожок</a:t>
            </a:r>
          </a:p>
        </p:txBody>
      </p:sp>
    </p:spTree>
    <p:extLst>
      <p:ext uri="{BB962C8B-B14F-4D97-AF65-F5344CB8AC3E}">
        <p14:creationId xmlns:p14="http://schemas.microsoft.com/office/powerpoint/2010/main" val="1318727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495151"/>
            <a:ext cx="12192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Проект « Любимые сказки»</a:t>
            </a:r>
          </a:p>
          <a:p>
            <a:endParaRPr lang="ru-RU" dirty="0" smtClean="0"/>
          </a:p>
          <a:p>
            <a:r>
              <a:rPr lang="ru-RU" b="1" i="1" dirty="0" smtClean="0">
                <a:solidFill>
                  <a:srgbClr val="FF0000"/>
                </a:solidFill>
              </a:rPr>
              <a:t>Цель проекта</a:t>
            </a:r>
            <a:r>
              <a:rPr lang="ru-RU" dirty="0" smtClean="0"/>
              <a:t>: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развитие сенсорной(ребенок сам воспринимает и понимает) и моторной (ребенок произносит звуки и слова) речи детей, формирование творческого потенциала, активной, самостоятельной, эмоционально-отзывчивой, социально-компетентной и развивающейся личности, личности как субъекта деятельности.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Задачи проекта: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•Развитие памяти, внимания, мышления; координации и двигательной активности; выразительности и темпа речи, силы голоса.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Формирование лексико-грамматического строя речи, фонематического слуха, правильного произношения.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•      Обеспечение психологического благополучия и здоровья детей.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•      Подведение детей к мотивационной оценке поступков и характеров героев сказок.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•      Развитие эмоционально - ценностного отношения к произведениям искусства и художественным образам.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•      Формирование умения воплощать фантазийные замыслы в художественной деятельности, развивая партнерские            отношения со сверстниками.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•      Развитие интереса к литературе, театрализованной деятельности.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Укреплять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взаимотношения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с родителями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277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32" y="354227"/>
            <a:ext cx="114094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Подвижная игра «Медведь не спит»</a:t>
            </a:r>
          </a:p>
          <a:p>
            <a:r>
              <a:rPr lang="ru-RU" dirty="0" smtClean="0"/>
              <a:t>У медведя во бору я гуляю и пою</a:t>
            </a:r>
          </a:p>
          <a:p>
            <a:r>
              <a:rPr lang="ru-RU" dirty="0" smtClean="0"/>
              <a:t>Медведь вставай из берлоги вылезай – сначала обычным голосом</a:t>
            </a:r>
          </a:p>
          <a:p>
            <a:r>
              <a:rPr lang="ru-RU" dirty="0"/>
              <a:t>Медведь вставай из берлоги </a:t>
            </a:r>
            <a:r>
              <a:rPr lang="ru-RU" dirty="0" smtClean="0"/>
              <a:t>вылезай – затем громким голосом</a:t>
            </a:r>
          </a:p>
          <a:p>
            <a:r>
              <a:rPr lang="ru-RU" dirty="0" smtClean="0"/>
              <a:t>Медведь рычал, за детишками бежал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6032" y="21547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Рассказывание сказки «Машенька и медведь» с помощью фигурок настольного театра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8377" y="2782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Кот-рассказчик показывает детям книжки со сказками и разными иллюстрациями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6032" y="390836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Все ребята заинтересовались выкладыванием картинки по сказке из кубиков, с небольшой помощью вся картинка была собрана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6032" y="49879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Домик –избушка в лесу, в которой жил Медведь. Мы начали работу по кубикам и схемам «Сложи узор»</a:t>
            </a:r>
          </a:p>
        </p:txBody>
      </p:sp>
    </p:spTree>
    <p:extLst>
      <p:ext uri="{BB962C8B-B14F-4D97-AF65-F5344CB8AC3E}">
        <p14:creationId xmlns:p14="http://schemas.microsoft.com/office/powerpoint/2010/main" val="1061909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5724" y="435006"/>
            <a:ext cx="11017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Месяц Январь. Сказка «Рукавичка»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72864" y="1491450"/>
            <a:ext cx="46785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Цель: познакомить детей с русскими народными сказками. Повысить интерес родителей к совместной деятельности с детьми.</a:t>
            </a:r>
          </a:p>
          <a:p>
            <a:r>
              <a:rPr lang="ru-RU" sz="1600" dirty="0"/>
              <a:t> </a:t>
            </a:r>
            <a:r>
              <a:rPr lang="ru-RU" sz="1600" dirty="0" smtClean="0"/>
              <a:t>Задачи</a:t>
            </a:r>
            <a:r>
              <a:rPr lang="ru-RU" sz="1600" dirty="0"/>
              <a:t>:</a:t>
            </a:r>
          </a:p>
          <a:p>
            <a:r>
              <a:rPr lang="ru-RU" sz="1600" dirty="0"/>
              <a:t> </a:t>
            </a:r>
            <a:r>
              <a:rPr lang="ru-RU" sz="1600" dirty="0" smtClean="0"/>
              <a:t>·        </a:t>
            </a:r>
            <a:r>
              <a:rPr lang="ru-RU" sz="1600" dirty="0"/>
              <a:t>Формировать знания детей о русских народных сказках.</a:t>
            </a:r>
          </a:p>
          <a:p>
            <a:r>
              <a:rPr lang="ru-RU" sz="1600" dirty="0"/>
              <a:t> </a:t>
            </a:r>
            <a:r>
              <a:rPr lang="ru-RU" sz="1600" dirty="0" smtClean="0"/>
              <a:t>·        </a:t>
            </a:r>
            <a:r>
              <a:rPr lang="ru-RU" sz="1600" dirty="0"/>
              <a:t>Создать необходимые условия для знакомства детей со сказками.</a:t>
            </a:r>
          </a:p>
          <a:p>
            <a:r>
              <a:rPr lang="ru-RU" sz="1600" dirty="0"/>
              <a:t> </a:t>
            </a:r>
            <a:r>
              <a:rPr lang="ru-RU" sz="1600" dirty="0" smtClean="0"/>
              <a:t>·        </a:t>
            </a:r>
            <a:r>
              <a:rPr lang="ru-RU" sz="1600" dirty="0"/>
              <a:t>Развивать познавательные способности ребенка, любознательность, творческое воображение, память.</a:t>
            </a:r>
          </a:p>
          <a:p>
            <a:r>
              <a:rPr lang="ru-RU" sz="1600" dirty="0" smtClean="0"/>
              <a:t>·        </a:t>
            </a:r>
            <a:r>
              <a:rPr lang="ru-RU" sz="1600" dirty="0"/>
              <a:t>Развивать у детей понимание обращенной речи.</a:t>
            </a:r>
          </a:p>
          <a:p>
            <a:r>
              <a:rPr lang="ru-RU" sz="1600" dirty="0"/>
              <a:t> </a:t>
            </a:r>
            <a:r>
              <a:rPr lang="ru-RU" sz="1600" dirty="0" smtClean="0"/>
              <a:t>·        </a:t>
            </a:r>
            <a:r>
              <a:rPr lang="ru-RU" sz="1600" dirty="0"/>
              <a:t>Расширять и обогащать словарь, работать над звукопроизношением.</a:t>
            </a:r>
          </a:p>
          <a:p>
            <a:r>
              <a:rPr lang="ru-RU" sz="1600" dirty="0"/>
              <a:t> </a:t>
            </a:r>
            <a:r>
              <a:rPr lang="ru-RU" sz="1600" dirty="0" smtClean="0"/>
              <a:t>·        </a:t>
            </a:r>
            <a:r>
              <a:rPr lang="ru-RU" sz="1600" dirty="0"/>
              <a:t>Учить детей понимать эмоциональное состояние героев сказок.</a:t>
            </a:r>
          </a:p>
          <a:p>
            <a:r>
              <a:rPr lang="ru-RU" sz="1600" dirty="0"/>
              <a:t> </a:t>
            </a:r>
            <a:r>
              <a:rPr lang="ru-RU" sz="1600" dirty="0" smtClean="0"/>
              <a:t>·        </a:t>
            </a:r>
            <a:r>
              <a:rPr lang="ru-RU" sz="1600" dirty="0"/>
              <a:t>Пробуждать интерес к сказкам.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Учить детей общаться, вступать в диалог.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Развивать </a:t>
            </a:r>
            <a:r>
              <a:rPr lang="ru-RU" sz="1600" dirty="0"/>
              <a:t>партнерские, сотруднические отношения ДОУ с семьёй каждого ребенка.</a:t>
            </a:r>
          </a:p>
          <a:p>
            <a:r>
              <a:rPr lang="ru-RU" sz="1600" dirty="0"/>
              <a:t> </a:t>
            </a:r>
          </a:p>
          <a:p>
            <a:r>
              <a:rPr lang="ru-RU" sz="1600" dirty="0"/>
              <a:t> 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39466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5390" y="585926"/>
            <a:ext cx="5468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Просмотр мультфильма «Рукавичка» в двух вариантах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0617" y="585926"/>
            <a:ext cx="546864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Перед показом и инсценировкой и чтением загадывали загадку:</a:t>
            </a:r>
          </a:p>
          <a:p>
            <a:endParaRPr lang="ru-RU" sz="2400" dirty="0" smtClean="0"/>
          </a:p>
          <a:p>
            <a:r>
              <a:rPr lang="ru-RU" sz="2400" dirty="0" smtClean="0"/>
              <a:t>Как-то раз в лесу густом</a:t>
            </a:r>
          </a:p>
          <a:p>
            <a:r>
              <a:rPr lang="ru-RU" sz="2400" dirty="0" smtClean="0"/>
              <a:t>Вырос домик под кустом</a:t>
            </a:r>
          </a:p>
          <a:p>
            <a:r>
              <a:rPr lang="ru-RU" sz="2400" dirty="0" smtClean="0"/>
              <a:t>Рада мышка-</a:t>
            </a:r>
            <a:r>
              <a:rPr lang="ru-RU" sz="2400" dirty="0" err="1" smtClean="0"/>
              <a:t>поскребушка</a:t>
            </a:r>
            <a:endParaRPr lang="ru-RU" sz="2400" dirty="0" smtClean="0"/>
          </a:p>
          <a:p>
            <a:r>
              <a:rPr lang="ru-RU" sz="2400" dirty="0" smtClean="0"/>
              <a:t>И зеленая лягушка</a:t>
            </a:r>
          </a:p>
          <a:p>
            <a:r>
              <a:rPr lang="ru-RU" sz="2400" dirty="0" smtClean="0"/>
              <a:t>Рад и </a:t>
            </a:r>
            <a:r>
              <a:rPr lang="ru-RU" sz="2400" dirty="0" err="1" smtClean="0"/>
              <a:t>побегайчик</a:t>
            </a:r>
            <a:r>
              <a:rPr lang="ru-RU" sz="2400" dirty="0" smtClean="0"/>
              <a:t>, длинноухий зайчик</a:t>
            </a:r>
          </a:p>
          <a:p>
            <a:r>
              <a:rPr lang="ru-RU" sz="2400" dirty="0" smtClean="0"/>
              <a:t>Ничего, что ростом мал меховой домишко</a:t>
            </a:r>
          </a:p>
          <a:p>
            <a:r>
              <a:rPr lang="ru-RU" sz="2400" dirty="0" smtClean="0"/>
              <a:t>И кабан туда попал, и лиса и мишка</a:t>
            </a:r>
          </a:p>
          <a:p>
            <a:r>
              <a:rPr lang="ru-RU" sz="2400" dirty="0" smtClean="0"/>
              <a:t>Всем хватило места в нем</a:t>
            </a:r>
          </a:p>
          <a:p>
            <a:r>
              <a:rPr lang="ru-RU" sz="2400" dirty="0" smtClean="0"/>
              <a:t>Вот какой чудесный дом</a:t>
            </a:r>
          </a:p>
          <a:p>
            <a:r>
              <a:rPr lang="ru-RU" sz="2400" dirty="0" smtClean="0"/>
              <a:t>Дзинь-ля-ля, дзинь-ля-ля поет синичка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Эта сказка - рукавичка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71712" y="194640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Знакомство с различными иллюстрациями сказки. Ввести понятие нового персонажа кабан-</a:t>
            </a:r>
            <a:r>
              <a:rPr lang="ru-RU" dirty="0" err="1"/>
              <a:t>клыкан</a:t>
            </a:r>
            <a:r>
              <a:rPr lang="ru-RU" dirty="0"/>
              <a:t>. Отличительные особенности кабана от свиньи.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70702" y="3399213"/>
            <a:ext cx="4666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Инсценировка с помощью пробкового театра</a:t>
            </a:r>
          </a:p>
        </p:txBody>
      </p:sp>
    </p:spTree>
    <p:extLst>
      <p:ext uri="{BB962C8B-B14F-4D97-AF65-F5344CB8AC3E}">
        <p14:creationId xmlns:p14="http://schemas.microsoft.com/office/powerpoint/2010/main" val="1584616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3682" y="310721"/>
            <a:ext cx="447434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Инсценировка с помощью театра на </a:t>
            </a:r>
            <a:r>
              <a:rPr lang="ru-RU" sz="3200" dirty="0" err="1" smtClean="0"/>
              <a:t>фланелеграфе</a:t>
            </a:r>
            <a:endParaRPr lang="ru-RU" sz="3200" dirty="0" smtClean="0"/>
          </a:p>
          <a:p>
            <a:r>
              <a:rPr lang="ru-RU" sz="2000" dirty="0" smtClean="0"/>
              <a:t>Мышонок по лесу бежит в рукавичку он спешит</a:t>
            </a:r>
          </a:p>
          <a:p>
            <a:r>
              <a:rPr lang="ru-RU" sz="2000" dirty="0" smtClean="0"/>
              <a:t>Вот и зайка- русачок</a:t>
            </a:r>
          </a:p>
          <a:p>
            <a:r>
              <a:rPr lang="ru-RU" sz="2000" dirty="0" smtClean="0"/>
              <a:t>В рукавичку скок-поскок</a:t>
            </a:r>
          </a:p>
          <a:p>
            <a:r>
              <a:rPr lang="ru-RU" sz="2000" dirty="0" smtClean="0"/>
              <a:t>Раз, 2, 3, 4, 5- пошла лягушка погулять</a:t>
            </a:r>
          </a:p>
          <a:p>
            <a:r>
              <a:rPr lang="ru-RU" sz="2000" dirty="0" smtClean="0"/>
              <a:t>Увидала рукавичку позвала лисичку: к нам лиса идет и хвостом метет</a:t>
            </a:r>
          </a:p>
          <a:p>
            <a:r>
              <a:rPr lang="ru-RU" sz="2000" dirty="0" smtClean="0"/>
              <a:t>Заходит в рукавичку и песенку поет</a:t>
            </a:r>
          </a:p>
          <a:p>
            <a:r>
              <a:rPr lang="ru-RU" sz="2000" dirty="0" smtClean="0"/>
              <a:t>А вот и </a:t>
            </a:r>
            <a:r>
              <a:rPr lang="ru-RU" sz="2000" dirty="0" err="1" smtClean="0"/>
              <a:t>волчишка</a:t>
            </a:r>
            <a:r>
              <a:rPr lang="ru-RU" sz="2000" dirty="0" smtClean="0"/>
              <a:t>- серый </a:t>
            </a:r>
            <a:r>
              <a:rPr lang="ru-RU" sz="2000" dirty="0" err="1" smtClean="0"/>
              <a:t>бочишко,рукавичку</a:t>
            </a:r>
            <a:r>
              <a:rPr lang="ru-RU" sz="2000" dirty="0" smtClean="0"/>
              <a:t> увидал прямо к ней он побежал</a:t>
            </a:r>
          </a:p>
          <a:p>
            <a:r>
              <a:rPr lang="ru-RU" sz="2000" dirty="0" smtClean="0"/>
              <a:t>Снег на улице хрустит, кто-то по лесу бежит, хрю-хрю-хрю в рукавичку я хочу</a:t>
            </a:r>
          </a:p>
          <a:p>
            <a:r>
              <a:rPr lang="ru-RU" sz="2000" dirty="0" smtClean="0"/>
              <a:t>И медведь вдруг встал – в рукавичку зашагал</a:t>
            </a: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62221" y="68931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Игра</a:t>
            </a:r>
          </a:p>
          <a:p>
            <a:r>
              <a:rPr lang="ru-RU" dirty="0"/>
              <a:t> « У кого какой домик»?</a:t>
            </a:r>
          </a:p>
          <a:p>
            <a:r>
              <a:rPr lang="ru-RU" dirty="0"/>
              <a:t>Учить узнавать место обитания животных и названия домиков: норка, болото, логово, берлога, куст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62221" y="240804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Игра «Найди пару»</a:t>
            </a:r>
          </a:p>
          <a:p>
            <a:r>
              <a:rPr lang="ru-RU" dirty="0"/>
              <a:t>Учить детей находить одинаковые рукавички,, развивать память, внимание, правильно называть цвет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73445" y="363491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Задание «Раскрась рукавички»</a:t>
            </a:r>
          </a:p>
          <a:p>
            <a:r>
              <a:rPr lang="ru-RU" dirty="0"/>
              <a:t>Развивать мелкую моторику рук,</a:t>
            </a:r>
          </a:p>
          <a:p>
            <a:r>
              <a:rPr lang="ru-RU" dirty="0"/>
              <a:t>Восприятие цвета.</a:t>
            </a:r>
          </a:p>
          <a:p>
            <a:r>
              <a:rPr lang="ru-RU" dirty="0"/>
              <a:t>Развивать воображение, творчество.</a:t>
            </a:r>
          </a:p>
          <a:p>
            <a:r>
              <a:rPr lang="ru-RU" dirty="0"/>
              <a:t>Аккуратно раскрашивать узоры, не вылезая за контуры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095816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7351" y="266330"/>
            <a:ext cx="112568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«Нарисуй рукавичку по шаблону» Цель</a:t>
            </a:r>
            <a:r>
              <a:rPr lang="ru-RU" sz="2000" dirty="0"/>
              <a:t>: развивать мелкую моторику </a:t>
            </a:r>
            <a:r>
              <a:rPr lang="ru-RU" sz="2000" dirty="0" smtClean="0"/>
              <a:t>пальцев,  </a:t>
            </a:r>
            <a:r>
              <a:rPr lang="ru-RU" sz="2000" dirty="0"/>
              <a:t>развивать соотносящие действия, координацию обеих рук, эмоциональное отношение к результату своей деятельности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формировать умение выполнять задание по образцу, развивать умение ориентироваться на плоскости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7351" y="2086252"/>
            <a:ext cx="88066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Раскрашивание героев сказки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Повысить интерес родителей к совместной деятельности с детьми</a:t>
            </a:r>
          </a:p>
        </p:txBody>
      </p:sp>
    </p:spTree>
    <p:extLst>
      <p:ext uri="{BB962C8B-B14F-4D97-AF65-F5344CB8AC3E}">
        <p14:creationId xmlns:p14="http://schemas.microsoft.com/office/powerpoint/2010/main" val="4265090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761" y="506027"/>
            <a:ext cx="11230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Месяц февраль: «У солнышка в гостях»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90617" y="1713390"/>
            <a:ext cx="62676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Вызвать положительный эмоциональный настрой у детей</a:t>
            </a:r>
          </a:p>
          <a:p>
            <a:r>
              <a:rPr lang="ru-RU" sz="2400" dirty="0" smtClean="0"/>
              <a:t>Развивать фантазию в процессе обыгрывания сказки</a:t>
            </a:r>
          </a:p>
          <a:p>
            <a:r>
              <a:rPr lang="ru-RU" sz="2400" dirty="0" smtClean="0"/>
              <a:t>Формировать дружеские отношения</a:t>
            </a:r>
          </a:p>
          <a:p>
            <a:r>
              <a:rPr lang="ru-RU" sz="2400" dirty="0" smtClean="0"/>
              <a:t>Учить передавать характерные особенности героев сказки при помощи мимики и пальчиковых упражнений</a:t>
            </a:r>
          </a:p>
          <a:p>
            <a:r>
              <a:rPr lang="ru-RU" sz="2400" dirty="0" smtClean="0"/>
              <a:t>Обогащать словарный запас детей</a:t>
            </a:r>
          </a:p>
          <a:p>
            <a:r>
              <a:rPr lang="ru-RU" sz="2400" dirty="0" smtClean="0"/>
              <a:t>Развивать эмоциональную отзывчивость средствами движения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844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89072" y="568171"/>
            <a:ext cx="51224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Просмотр мультфильма в двух вариантах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9495" y="568171"/>
            <a:ext cx="5734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Рассказывание сказки с помощью </a:t>
            </a:r>
            <a:r>
              <a:rPr lang="ru-RU" sz="2800" dirty="0" err="1" smtClean="0"/>
              <a:t>мнемотаблицы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5770" y="1522278"/>
            <a:ext cx="1131163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Игра «Что бывает круглое?</a:t>
            </a:r>
          </a:p>
          <a:p>
            <a:r>
              <a:rPr lang="ru-RU" dirty="0" smtClean="0"/>
              <a:t>Посмотрите </a:t>
            </a:r>
            <a:r>
              <a:rPr lang="ru-RU" dirty="0"/>
              <a:t>в небо дети </a:t>
            </a:r>
          </a:p>
          <a:p>
            <a:r>
              <a:rPr lang="ru-RU" dirty="0"/>
              <a:t>Что вверху так ярко светит?</a:t>
            </a:r>
          </a:p>
          <a:p>
            <a:r>
              <a:rPr lang="ru-RU" dirty="0"/>
              <a:t>В синем небе ходит круг</a:t>
            </a:r>
          </a:p>
          <a:p>
            <a:r>
              <a:rPr lang="ru-RU" dirty="0"/>
              <a:t>Солнцем называется</a:t>
            </a:r>
          </a:p>
          <a:p>
            <a:r>
              <a:rPr lang="ru-RU" dirty="0"/>
              <a:t>То нахмуриться, как туча</a:t>
            </a:r>
          </a:p>
          <a:p>
            <a:r>
              <a:rPr lang="ru-RU" dirty="0"/>
              <a:t>То заулыбается!</a:t>
            </a:r>
          </a:p>
          <a:p>
            <a:r>
              <a:rPr lang="ru-RU" dirty="0" smtClean="0"/>
              <a:t>Солнце </a:t>
            </a:r>
            <a:r>
              <a:rPr lang="ru-RU" dirty="0"/>
              <a:t>какой формы? А что еще бывает круглое?</a:t>
            </a:r>
          </a:p>
          <a:p>
            <a:r>
              <a:rPr lang="ru-RU" dirty="0"/>
              <a:t>Ответы детей:</a:t>
            </a:r>
          </a:p>
          <a:p>
            <a:r>
              <a:rPr lang="ru-RU" dirty="0"/>
              <a:t>Ева-руль, лампочка, ежик в клубочке</a:t>
            </a:r>
          </a:p>
          <a:p>
            <a:r>
              <a:rPr lang="ru-RU" dirty="0"/>
              <a:t>Кирилл-пуговица</a:t>
            </a:r>
          </a:p>
          <a:p>
            <a:r>
              <a:rPr lang="ru-RU" dirty="0"/>
              <a:t>Миша- колобок</a:t>
            </a:r>
          </a:p>
          <a:p>
            <a:r>
              <a:rPr lang="ru-RU" dirty="0"/>
              <a:t>Диана- голова</a:t>
            </a:r>
          </a:p>
          <a:p>
            <a:r>
              <a:rPr lang="ru-RU" dirty="0"/>
              <a:t>Хасан- арбуз</a:t>
            </a:r>
          </a:p>
          <a:p>
            <a:r>
              <a:rPr lang="ru-RU" dirty="0"/>
              <a:t>Осман-колесо</a:t>
            </a:r>
          </a:p>
          <a:p>
            <a:r>
              <a:rPr lang="ru-RU" dirty="0"/>
              <a:t>Часы на стене-Артем Б</a:t>
            </a:r>
          </a:p>
          <a:p>
            <a:r>
              <a:rPr lang="ru-RU" dirty="0"/>
              <a:t>Светофор (огоньки)- Алеша</a:t>
            </a:r>
          </a:p>
          <a:p>
            <a:r>
              <a:rPr lang="ru-RU" dirty="0"/>
              <a:t>Мячик- Таир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89072" y="212395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Работа совместно с родителями</a:t>
            </a:r>
          </a:p>
          <a:p>
            <a:endParaRPr lang="ru-RU" dirty="0"/>
          </a:p>
          <a:p>
            <a:r>
              <a:rPr lang="ru-RU" dirty="0"/>
              <a:t>«Раскрась персонажей сказки»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73444" y="345735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Пальчиковая зарядка «Улитка» </a:t>
            </a:r>
          </a:p>
          <a:p>
            <a:r>
              <a:rPr lang="ru-RU" dirty="0"/>
              <a:t>Ой-ой-ну дела –прижимают руки к щекам</a:t>
            </a:r>
          </a:p>
          <a:p>
            <a:r>
              <a:rPr lang="ru-RU" dirty="0"/>
              <a:t>К нам улитка приползла – вытягивают руки вперед и делают плавные движения</a:t>
            </a:r>
          </a:p>
          <a:p>
            <a:r>
              <a:rPr lang="ru-RU" dirty="0"/>
              <a:t>Серая двурогая – выставляют «рожки»</a:t>
            </a:r>
          </a:p>
          <a:p>
            <a:r>
              <a:rPr lang="ru-RU" dirty="0"/>
              <a:t>Я ее не трогаю – грозят пальцем</a:t>
            </a:r>
          </a:p>
        </p:txBody>
      </p:sp>
    </p:spTree>
    <p:extLst>
      <p:ext uri="{BB962C8B-B14F-4D97-AF65-F5344CB8AC3E}">
        <p14:creationId xmlns:p14="http://schemas.microsoft.com/office/powerpoint/2010/main" val="4166101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882" y="559293"/>
            <a:ext cx="1155872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Ходьба </a:t>
            </a:r>
            <a:r>
              <a:rPr lang="ru-RU" dirty="0"/>
              <a:t>врассыпную за солнечным зайчиком (15 секунд). Бег врассыпную (15 секунд). Ходьба в колонне по одному (15 секунд). Построение в круг. Основная часть: Упражнение «Улыбнись солнышку». </a:t>
            </a:r>
            <a:r>
              <a:rPr lang="ru-RU" dirty="0" err="1"/>
              <a:t>И.п</a:t>
            </a:r>
            <a:r>
              <a:rPr lang="ru-RU" dirty="0"/>
              <a:t>. : стоя, ноги слегка расставлены, руки на плечах. Поднять правую ногу и вытянуть правую руку вперед ладошкой вверх, улыбнуться. Вернуться в исходную позицию. Те же движения </a:t>
            </a:r>
            <a:r>
              <a:rPr lang="ru-RU" dirty="0" smtClean="0"/>
              <a:t>повторить</a:t>
            </a:r>
          </a:p>
          <a:p>
            <a:r>
              <a:rPr lang="ru-RU" dirty="0" smtClean="0"/>
              <a:t> </a:t>
            </a:r>
            <a:r>
              <a:rPr lang="ru-RU" dirty="0"/>
              <a:t>левой рукой и ногой. Вернуться в исходную позицию. </a:t>
            </a:r>
            <a:endParaRPr lang="ru-RU" dirty="0" smtClean="0"/>
          </a:p>
          <a:p>
            <a:r>
              <a:rPr lang="ru-RU" dirty="0" smtClean="0"/>
              <a:t>Повторить </a:t>
            </a:r>
            <a:r>
              <a:rPr lang="ru-RU" dirty="0"/>
              <a:t>3 раза. </a:t>
            </a:r>
            <a:r>
              <a:rPr lang="ru-RU" dirty="0" smtClean="0"/>
              <a:t>Упражнение </a:t>
            </a:r>
            <a:r>
              <a:rPr lang="ru-RU" dirty="0"/>
              <a:t>«Играем с солнышком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 </a:t>
            </a:r>
            <a:r>
              <a:rPr lang="ru-RU" dirty="0" err="1"/>
              <a:t>И.п</a:t>
            </a:r>
            <a:r>
              <a:rPr lang="ru-RU" dirty="0"/>
              <a:t>. : сидя, ноги согнуты в коленях, руками обхватить колени. </a:t>
            </a:r>
            <a:endParaRPr lang="ru-RU" dirty="0" smtClean="0"/>
          </a:p>
          <a:p>
            <a:r>
              <a:rPr lang="ru-RU" dirty="0" smtClean="0"/>
              <a:t>Поворот </a:t>
            </a:r>
            <a:r>
              <a:rPr lang="ru-RU" dirty="0"/>
              <a:t>сидя, переступая ногами, на 360 </a:t>
            </a:r>
            <a:r>
              <a:rPr lang="ru-RU" dirty="0" smtClean="0"/>
              <a:t>градусов</a:t>
            </a:r>
          </a:p>
          <a:p>
            <a:r>
              <a:rPr lang="ru-RU" dirty="0" smtClean="0"/>
              <a:t> </a:t>
            </a:r>
            <a:r>
              <a:rPr lang="ru-RU" dirty="0"/>
              <a:t>Вернуться в </a:t>
            </a:r>
            <a:r>
              <a:rPr lang="ru-RU" dirty="0" smtClean="0"/>
              <a:t>исходную </a:t>
            </a:r>
            <a:r>
              <a:rPr lang="ru-RU" dirty="0"/>
              <a:t>позицию. Повторить 5 </a:t>
            </a:r>
            <a:r>
              <a:rPr lang="ru-RU" dirty="0" smtClean="0"/>
              <a:t>раз Упражнение </a:t>
            </a:r>
          </a:p>
          <a:p>
            <a:r>
              <a:rPr lang="ru-RU" dirty="0" smtClean="0"/>
              <a:t>«</a:t>
            </a:r>
            <a:r>
              <a:rPr lang="ru-RU" dirty="0"/>
              <a:t>Играем с солнечными лучами». Исходное положение : сидя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ноги вместе, руки опущены. Ноги развести в </a:t>
            </a:r>
            <a:r>
              <a:rPr lang="ru-RU" dirty="0" smtClean="0"/>
              <a:t>стороны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ладошками </a:t>
            </a:r>
            <a:r>
              <a:rPr lang="ru-RU" dirty="0"/>
              <a:t>хлопнуть по коленям. Вернуться в исходную позицию. </a:t>
            </a:r>
            <a:endParaRPr lang="ru-RU" dirty="0" smtClean="0"/>
          </a:p>
          <a:p>
            <a:r>
              <a:rPr lang="ru-RU" dirty="0" smtClean="0"/>
              <a:t>Повторить </a:t>
            </a:r>
            <a:r>
              <a:rPr lang="ru-RU" dirty="0"/>
              <a:t>6 </a:t>
            </a:r>
            <a:r>
              <a:rPr lang="ru-RU" dirty="0" smtClean="0"/>
              <a:t>раз. </a:t>
            </a:r>
            <a:r>
              <a:rPr lang="ru-RU" dirty="0"/>
              <a:t>Упражнение «Отдыхаем на солнышке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 </a:t>
            </a:r>
            <a:r>
              <a:rPr lang="ru-RU" dirty="0" err="1"/>
              <a:t>И.п</a:t>
            </a:r>
            <a:r>
              <a:rPr lang="ru-RU" dirty="0"/>
              <a:t>.: лежа на спине, ноги согнуты в коленях и прижаты к груди. </a:t>
            </a:r>
            <a:endParaRPr lang="ru-RU" dirty="0" smtClean="0"/>
          </a:p>
          <a:p>
            <a:r>
              <a:rPr lang="ru-RU" dirty="0" smtClean="0"/>
              <a:t>Перекатиться </a:t>
            </a:r>
            <a:r>
              <a:rPr lang="ru-RU" dirty="0"/>
              <a:t>на правый бок. Вернуться в исходную позицию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Перекатиться на левый бок. Вернуться в исходную позицию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По 3 раза в каждую сторону</a:t>
            </a:r>
            <a:r>
              <a:rPr lang="ru-RU" dirty="0" smtClean="0"/>
              <a:t>. </a:t>
            </a:r>
            <a:r>
              <a:rPr lang="ru-RU" dirty="0"/>
              <a:t>Упражнение «Ребятишкам радостно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 </a:t>
            </a:r>
            <a:r>
              <a:rPr lang="ru-RU" dirty="0" err="1"/>
              <a:t>И.п</a:t>
            </a:r>
            <a:r>
              <a:rPr lang="ru-RU" dirty="0"/>
              <a:t>. : но </a:t>
            </a:r>
            <a:r>
              <a:rPr lang="ru-RU" dirty="0" err="1"/>
              <a:t>ги</a:t>
            </a:r>
            <a:r>
              <a:rPr lang="ru-RU" dirty="0"/>
              <a:t> вместе, руки на поясе. 10 прыжков, чередовать с ходьбой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Повторить 3 раза. </a:t>
            </a:r>
            <a:r>
              <a:rPr lang="ru-RU" dirty="0" smtClean="0"/>
              <a:t>Ходьба </a:t>
            </a:r>
            <a:r>
              <a:rPr lang="ru-RU" dirty="0"/>
              <a:t>по залу в колонне по одному </a:t>
            </a:r>
            <a:r>
              <a:rPr lang="ru-RU" dirty="0" smtClean="0"/>
              <a:t>. Дыхательное</a:t>
            </a:r>
          </a:p>
          <a:p>
            <a:r>
              <a:rPr lang="ru-RU" dirty="0" smtClean="0"/>
              <a:t> </a:t>
            </a:r>
            <a:r>
              <a:rPr lang="ru-RU" dirty="0"/>
              <a:t>упражнение «Дуем на солнышко» (15 секунд).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538" y="230819"/>
            <a:ext cx="11248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Утренняя зарядка «Солнечные зайчики»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49258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0214" y="497150"/>
            <a:ext cx="9215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Игра «Геометрическое солнышко»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5" r="21918"/>
          <a:stretch/>
        </p:blipFill>
        <p:spPr>
          <a:xfrm rot="5400000">
            <a:off x="7592256" y="2359611"/>
            <a:ext cx="5260019" cy="37367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27969" y="2454675"/>
            <a:ext cx="5202314" cy="36043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89"/>
          <a:stretch/>
        </p:blipFill>
        <p:spPr>
          <a:xfrm rot="5400000">
            <a:off x="3413462" y="2055179"/>
            <a:ext cx="5202315" cy="440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40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113" y="656948"/>
            <a:ext cx="10955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подвижная игра «Солнце лучик потеряло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0215" y="1091953"/>
            <a:ext cx="10431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Солнышко проснулось, деткам улыбнулось</a:t>
            </a:r>
          </a:p>
          <a:p>
            <a:r>
              <a:rPr lang="ru-RU" dirty="0" smtClean="0"/>
              <a:t>А потом пропело: «Ой куда лучи я дело?</a:t>
            </a:r>
          </a:p>
          <a:p>
            <a:r>
              <a:rPr lang="ru-RU" dirty="0" smtClean="0"/>
              <a:t>Желтые красивые лучики мои, детки помогите лучики найти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893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883" y="-910649"/>
            <a:ext cx="11646569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Актуальность проекта</a:t>
            </a:r>
            <a:r>
              <a:rPr lang="ru-RU" dirty="0" smtClean="0"/>
              <a:t>: </a:t>
            </a:r>
            <a:r>
              <a:rPr lang="ru-RU" dirty="0" smtClean="0">
                <a:solidFill>
                  <a:srgbClr val="0070C0"/>
                </a:solidFill>
              </a:rPr>
              <a:t>ведущая деятельность дошкольников – игровая. У детей с особыми образовательными потребностями она часто носит процессуальный характер, игровые действия сопровождаются примитивной речью, не имеющей эмоциональной окраски. Работа со сказкой способствует пополнению знаний и умений детей, является средством формирования речи, личностных качеств, общих игровых навыков, адекватного поведения в различных ситуациях.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Участники проекта</a:t>
            </a:r>
            <a:r>
              <a:rPr lang="ru-RU" dirty="0" smtClean="0"/>
              <a:t>: </a:t>
            </a:r>
          </a:p>
          <a:p>
            <a:r>
              <a:rPr lang="ru-RU" dirty="0" smtClean="0"/>
              <a:t>•</a:t>
            </a:r>
            <a:r>
              <a:rPr lang="ru-RU" dirty="0" smtClean="0">
                <a:solidFill>
                  <a:srgbClr val="0070C0"/>
                </a:solidFill>
              </a:rPr>
              <a:t>воспитатели группы 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•родители и дети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Продолжительность проекта</a:t>
            </a:r>
            <a:r>
              <a:rPr lang="ru-RU" dirty="0" smtClean="0"/>
              <a:t>: 9 месяцев.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Планируемый результат</a:t>
            </a:r>
            <a:r>
              <a:rPr lang="ru-RU" dirty="0" smtClean="0"/>
              <a:t>: </a:t>
            </a:r>
          </a:p>
          <a:p>
            <a:r>
              <a:rPr lang="ru-RU" dirty="0" smtClean="0"/>
              <a:t>•    </a:t>
            </a:r>
            <a:r>
              <a:rPr lang="ru-RU" dirty="0" smtClean="0">
                <a:solidFill>
                  <a:srgbClr val="0070C0"/>
                </a:solidFill>
              </a:rPr>
              <a:t>обогащение пассивного и активного словаря детей, формирование эмоциональной лексики (эпитеты,   сравнения, образные выражения), развитие коммуникативной компетенции дошкольников;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•    формирование предпосылок к развитию духовно-богатой личности ребенка, как активного участника проекта;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•    создание благоприятных условий для саморазвития ребенка;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•    появление интереса у детей к игре с рифмой и словом, театрализованной деятельности.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 дети познакомятся с русскими народными сказками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 научатся узнавать сказочных героев по иллюстрациям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 познакомятся с пальчиковым театром и театром картинок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 научаться создавать в творческих работах образы героев сказок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066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819" y="568171"/>
            <a:ext cx="11549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Месяц март. Сказка «</a:t>
            </a:r>
            <a:r>
              <a:rPr lang="ru-RU" sz="2400" dirty="0" err="1" smtClean="0"/>
              <a:t>Заюшкина</a:t>
            </a:r>
            <a:r>
              <a:rPr lang="ru-RU" sz="2400" dirty="0" smtClean="0"/>
              <a:t> избушка»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17250" y="1092586"/>
            <a:ext cx="56373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Учить </a:t>
            </a:r>
            <a:r>
              <a:rPr lang="ru-RU" dirty="0"/>
              <a:t>детей эмоционально воспринимать содержание сказки, запоминать действующих лиц и последовательность действий, благодаря методу моделирования;</a:t>
            </a:r>
          </a:p>
          <a:p>
            <a:r>
              <a:rPr lang="ru-RU" dirty="0"/>
              <a:t>• развивать память, логическое мышлении, образную речь;</a:t>
            </a:r>
          </a:p>
          <a:p>
            <a:r>
              <a:rPr lang="ru-RU" dirty="0"/>
              <a:t>• упражнять в словообразовании;</a:t>
            </a:r>
          </a:p>
          <a:p>
            <a:r>
              <a:rPr lang="ru-RU" dirty="0"/>
              <a:t>• закреплять понятие о сенсорных эталонах;</a:t>
            </a:r>
          </a:p>
          <a:p>
            <a:r>
              <a:rPr lang="ru-RU" dirty="0"/>
              <a:t>• развивать мелкую моторику;</a:t>
            </a:r>
          </a:p>
          <a:p>
            <a:r>
              <a:rPr lang="ru-RU" dirty="0"/>
              <a:t>• воспитывать нравственные качества;</a:t>
            </a:r>
          </a:p>
          <a:p>
            <a:r>
              <a:rPr lang="ru-RU" dirty="0"/>
              <a:t>• развивать речевую </a:t>
            </a:r>
            <a:r>
              <a:rPr lang="ru-RU" dirty="0" smtClean="0"/>
              <a:t>инициативу, </a:t>
            </a:r>
            <a:r>
              <a:rPr lang="ru-RU" dirty="0"/>
              <a:t>коммуникативные навыки.</a:t>
            </a:r>
          </a:p>
          <a:p>
            <a:r>
              <a:rPr lang="ru-RU" dirty="0"/>
              <a:t>Словарь: Активизировать в речи выражения: избушка-ледяная, лубяная,</a:t>
            </a:r>
          </a:p>
          <a:p>
            <a:r>
              <a:rPr lang="ru-RU" dirty="0"/>
              <a:t>петушок голосистый, </a:t>
            </a:r>
            <a:r>
              <a:rPr lang="ru-RU" dirty="0" err="1"/>
              <a:t>медведюшка</a:t>
            </a:r>
            <a:r>
              <a:rPr lang="ru-RU" dirty="0"/>
              <a:t>- косолапый, неуклюжий, лиса- хитрая плутовка.</a:t>
            </a:r>
          </a:p>
          <a:p>
            <a:r>
              <a:rPr lang="ru-RU" dirty="0" smtClean="0"/>
              <a:t>привлекать </a:t>
            </a:r>
            <a:r>
              <a:rPr lang="ru-RU" dirty="0"/>
              <a:t>к воспроизведению образов;  комочек пуха длинное ухо   Прыгает ловко, </a:t>
            </a:r>
            <a:r>
              <a:rPr lang="ru-RU" dirty="0" smtClean="0"/>
              <a:t>любит морковку 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741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905" y="648070"/>
            <a:ext cx="112923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Просмотр мультфильма по сказке и видео презентации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41538" y="2175029"/>
            <a:ext cx="1088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Показ и обсуждение иллюстраций к сказке, действия зверей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74703" y="1448289"/>
            <a:ext cx="9632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Рассказ сказки по </a:t>
            </a:r>
            <a:r>
              <a:rPr lang="ru-RU" sz="2800" dirty="0" err="1" smtClean="0"/>
              <a:t>мнемотаблице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1538" y="2771728"/>
            <a:ext cx="6900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Показ сказки на магнитах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1538" y="3492909"/>
            <a:ext cx="3579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Разрезное лото «Сложи картинку»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905" y="4214090"/>
            <a:ext cx="6640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Слушание  просмотр видеоклипа</a:t>
            </a:r>
          </a:p>
          <a:p>
            <a:r>
              <a:rPr lang="ru-RU" dirty="0"/>
              <a:t> «Весна красна идет»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905" y="5212270"/>
            <a:ext cx="3168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Обсуждение признаков весны</a:t>
            </a:r>
          </a:p>
        </p:txBody>
      </p:sp>
    </p:spTree>
    <p:extLst>
      <p:ext uri="{BB962C8B-B14F-4D97-AF65-F5344CB8AC3E}">
        <p14:creationId xmlns:p14="http://schemas.microsoft.com/office/powerpoint/2010/main" val="609429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7666" y="88776"/>
            <a:ext cx="1105269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Воспитатель: Ребята, сегодня мы отправимся с вами в сказку, а помогут нам в путешествии волшебные бусинки </a:t>
            </a:r>
            <a:r>
              <a:rPr lang="ru-RU" dirty="0" smtClean="0"/>
              <a:t>(кружочки разных цветов)</a:t>
            </a:r>
            <a:endParaRPr lang="ru-RU" dirty="0"/>
          </a:p>
          <a:p>
            <a:r>
              <a:rPr lang="ru-RU" dirty="0" smtClean="0"/>
              <a:t>Чтобы </a:t>
            </a:r>
            <a:r>
              <a:rPr lang="ru-RU" dirty="0"/>
              <a:t>в сказку поиграть</a:t>
            </a:r>
            <a:r>
              <a:rPr lang="ru-RU" dirty="0" smtClean="0"/>
              <a:t>, Надо </a:t>
            </a:r>
            <a:r>
              <a:rPr lang="ru-RU" dirty="0"/>
              <a:t>вам нас угадать!</a:t>
            </a:r>
          </a:p>
          <a:p>
            <a:r>
              <a:rPr lang="ru-RU" dirty="0" smtClean="0"/>
              <a:t>Воспитатель</a:t>
            </a:r>
            <a:r>
              <a:rPr lang="ru-RU" dirty="0"/>
              <a:t>: Из какой сказки эти две избушки</a:t>
            </a:r>
            <a:r>
              <a:rPr lang="ru-RU" dirty="0" smtClean="0"/>
              <a:t>? Из </a:t>
            </a:r>
            <a:r>
              <a:rPr lang="ru-RU" dirty="0"/>
              <a:t>какого материала они изготовлены</a:t>
            </a:r>
            <a:r>
              <a:rPr lang="ru-RU" dirty="0" smtClean="0"/>
              <a:t>? (</a:t>
            </a:r>
            <a:r>
              <a:rPr lang="ru-RU" dirty="0"/>
              <a:t>лубяная- из дерева, ледяная изо льда и снега)</a:t>
            </a:r>
          </a:p>
          <a:p>
            <a:r>
              <a:rPr lang="ru-RU" dirty="0"/>
              <a:t>А сейчас мы с вами определим, какие же животные живут в этой сказке ? А для этого нужно отгадать </a:t>
            </a:r>
            <a:r>
              <a:rPr lang="ru-RU" dirty="0" smtClean="0"/>
              <a:t>загадки. Дети </a:t>
            </a:r>
            <a:r>
              <a:rPr lang="ru-RU" dirty="0"/>
              <a:t>отгадывают загадки, а воспитатель выставляет на </a:t>
            </a:r>
            <a:r>
              <a:rPr lang="ru-RU" dirty="0" err="1"/>
              <a:t>фланелеграф</a:t>
            </a:r>
            <a:r>
              <a:rPr lang="ru-RU" dirty="0"/>
              <a:t> картинки, изображающие персонажей данной сказки. По ходу отгадывания загадок, дети характеризуют каждого героя: (отвечают на вопросы: Какой по размеру? Какой по цвету? Какой по характеру?</a:t>
            </a:r>
          </a:p>
          <a:p>
            <a:r>
              <a:rPr lang="ru-RU" dirty="0"/>
              <a:t>1. </a:t>
            </a:r>
            <a:r>
              <a:rPr lang="ru-RU" dirty="0" smtClean="0"/>
              <a:t>Маленький, Беленький, По лесочку Прыг</a:t>
            </a:r>
            <a:r>
              <a:rPr lang="ru-RU" dirty="0"/>
              <a:t>, </a:t>
            </a:r>
            <a:r>
              <a:rPr lang="ru-RU" dirty="0" smtClean="0"/>
              <a:t>прыг, По снежочку Тык</a:t>
            </a:r>
            <a:r>
              <a:rPr lang="ru-RU" dirty="0"/>
              <a:t>, тык.( заяц)</a:t>
            </a:r>
          </a:p>
          <a:p>
            <a:r>
              <a:rPr lang="ru-RU" dirty="0"/>
              <a:t>Заяц - маленький, серый, трусливый, трудолюбивый, беззащитный, и т.д.</a:t>
            </a:r>
          </a:p>
          <a:p>
            <a:r>
              <a:rPr lang="ru-RU" dirty="0"/>
              <a:t>2. Рыжая, </a:t>
            </a:r>
            <a:r>
              <a:rPr lang="ru-RU" dirty="0" smtClean="0"/>
              <a:t>хитрая, Кур </a:t>
            </a:r>
            <a:r>
              <a:rPr lang="ru-RU" dirty="0"/>
              <a:t>таскает. (</a:t>
            </a:r>
            <a:r>
              <a:rPr lang="ru-RU" dirty="0" smtClean="0"/>
              <a:t>лиса) Лиса- </a:t>
            </a:r>
            <a:r>
              <a:rPr lang="ru-RU" dirty="0"/>
              <a:t>рыжая, среднего размера, хитрая, плутовка.</a:t>
            </a:r>
          </a:p>
          <a:p>
            <a:r>
              <a:rPr lang="ru-RU" dirty="0"/>
              <a:t>3. Дом </a:t>
            </a:r>
            <a:r>
              <a:rPr lang="ru-RU" dirty="0" smtClean="0"/>
              <a:t>сторожит, живет </a:t>
            </a:r>
            <a:r>
              <a:rPr lang="ru-RU" dirty="0"/>
              <a:t>под </a:t>
            </a:r>
            <a:r>
              <a:rPr lang="ru-RU" dirty="0" smtClean="0"/>
              <a:t>крылечком, хвост </a:t>
            </a:r>
            <a:r>
              <a:rPr lang="ru-RU" dirty="0"/>
              <a:t>колечком. (собака)</a:t>
            </a:r>
          </a:p>
          <a:p>
            <a:r>
              <a:rPr lang="ru-RU" dirty="0"/>
              <a:t>Собака- среднего размера, черного цвета, добрая, игривая, веселая.</a:t>
            </a:r>
          </a:p>
          <a:p>
            <a:r>
              <a:rPr lang="ru-RU" dirty="0"/>
              <a:t>4. Кто зимой </a:t>
            </a:r>
            <a:r>
              <a:rPr lang="ru-RU" dirty="0" smtClean="0"/>
              <a:t>холодной бродит</a:t>
            </a:r>
            <a:r>
              <a:rPr lang="ru-RU" dirty="0"/>
              <a:t>, голодный</a:t>
            </a:r>
            <a:r>
              <a:rPr lang="ru-RU" dirty="0" smtClean="0"/>
              <a:t>? (</a:t>
            </a:r>
            <a:r>
              <a:rPr lang="ru-RU" dirty="0"/>
              <a:t>волк</a:t>
            </a:r>
            <a:r>
              <a:rPr lang="ru-RU" dirty="0" smtClean="0"/>
              <a:t>) Волк- </a:t>
            </a:r>
            <a:r>
              <a:rPr lang="ru-RU" dirty="0"/>
              <a:t>большой, серый.</a:t>
            </a:r>
          </a:p>
          <a:p>
            <a:r>
              <a:rPr lang="ru-RU" dirty="0"/>
              <a:t>5. Он в берлоге спит </a:t>
            </a:r>
            <a:r>
              <a:rPr lang="ru-RU" dirty="0" smtClean="0"/>
              <a:t>зимой Под </a:t>
            </a:r>
            <a:r>
              <a:rPr lang="ru-RU" dirty="0"/>
              <a:t>большущею сосной</a:t>
            </a:r>
            <a:r>
              <a:rPr lang="ru-RU" dirty="0" smtClean="0"/>
              <a:t>, А </a:t>
            </a:r>
            <a:r>
              <a:rPr lang="ru-RU" dirty="0"/>
              <a:t>когда придет весна</a:t>
            </a:r>
            <a:r>
              <a:rPr lang="ru-RU" dirty="0" smtClean="0"/>
              <a:t>, просыпается </a:t>
            </a:r>
            <a:r>
              <a:rPr lang="ru-RU" dirty="0"/>
              <a:t>от сна. (медведь</a:t>
            </a:r>
            <a:r>
              <a:rPr lang="ru-RU" dirty="0" smtClean="0"/>
              <a:t>) Медведь- </a:t>
            </a:r>
            <a:r>
              <a:rPr lang="ru-RU" dirty="0"/>
              <a:t>большой, коричневый, добродушный, неповоротливый, неуклюжий, косолапый.</a:t>
            </a:r>
          </a:p>
          <a:p>
            <a:r>
              <a:rPr lang="ru-RU" dirty="0"/>
              <a:t>6. Хвост с узорами</a:t>
            </a:r>
            <a:r>
              <a:rPr lang="ru-RU" dirty="0" smtClean="0"/>
              <a:t>, Сапоги </a:t>
            </a:r>
            <a:r>
              <a:rPr lang="ru-RU" dirty="0"/>
              <a:t>со шпорами. (петух</a:t>
            </a:r>
            <a:r>
              <a:rPr lang="ru-RU" dirty="0" smtClean="0"/>
              <a:t>) Петух- </a:t>
            </a:r>
            <a:r>
              <a:rPr lang="ru-RU" dirty="0"/>
              <a:t>маленький, голосистый, пестрый, храбрый, добрый, смелый.</a:t>
            </a:r>
          </a:p>
          <a:p>
            <a:r>
              <a:rPr lang="ru-RU" dirty="0"/>
              <a:t>Воспитатель: Ребята, посмотрите внимательно на свои волшебные бусинки. На какого героя похожа ваша бусинка?</a:t>
            </a:r>
          </a:p>
          <a:p>
            <a:r>
              <a:rPr lang="ru-RU" dirty="0"/>
              <a:t>- Маленькая серая-на зайчика</a:t>
            </a:r>
            <a:r>
              <a:rPr lang="ru-RU" dirty="0" smtClean="0"/>
              <a:t>. - </a:t>
            </a:r>
            <a:r>
              <a:rPr lang="ru-RU" dirty="0"/>
              <a:t>Большая серая- на </a:t>
            </a:r>
            <a:r>
              <a:rPr lang="ru-RU" dirty="0" smtClean="0"/>
              <a:t>волка Большая </a:t>
            </a:r>
            <a:r>
              <a:rPr lang="ru-RU" dirty="0"/>
              <a:t>коричневая- на медведя.</a:t>
            </a:r>
          </a:p>
          <a:p>
            <a:r>
              <a:rPr lang="ru-RU" dirty="0"/>
              <a:t>Оранжевая- на лису и т.д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1948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091" y="426129"/>
            <a:ext cx="4873841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dirty="0"/>
              <a:t>Давайте превратимся в зайчиков и поиграем на полянке.</a:t>
            </a:r>
          </a:p>
          <a:p>
            <a:r>
              <a:rPr lang="ru-RU" sz="2400" b="1" dirty="0"/>
              <a:t>Физкультминутка.</a:t>
            </a:r>
          </a:p>
          <a:p>
            <a:r>
              <a:rPr lang="ru-RU" sz="2400" dirty="0"/>
              <a:t>Жил – был зайчик- (подносят раскрытые ладошки к затылку)</a:t>
            </a:r>
          </a:p>
          <a:p>
            <a:r>
              <a:rPr lang="ru-RU" sz="2400" dirty="0"/>
              <a:t>Длинные ушки.</a:t>
            </a:r>
          </a:p>
          <a:p>
            <a:r>
              <a:rPr lang="ru-RU" sz="2400" dirty="0"/>
              <a:t>Отморозил зайчик (кулачки подносят к носам)</a:t>
            </a:r>
          </a:p>
          <a:p>
            <a:r>
              <a:rPr lang="ru-RU" sz="2400" dirty="0"/>
              <a:t>Носик на опушке.</a:t>
            </a:r>
          </a:p>
          <a:p>
            <a:r>
              <a:rPr lang="ru-RU" sz="2400" dirty="0"/>
              <a:t>Отморозил носик,</a:t>
            </a:r>
          </a:p>
          <a:p>
            <a:r>
              <a:rPr lang="ru-RU" sz="2400" dirty="0"/>
              <a:t>Отморозил хвостик, (руками показывают маленький хвостик)</a:t>
            </a:r>
          </a:p>
          <a:p>
            <a:r>
              <a:rPr lang="ru-RU" sz="2400" dirty="0"/>
              <a:t>И поехал </a:t>
            </a:r>
            <a:r>
              <a:rPr lang="ru-RU" sz="2400" dirty="0" smtClean="0"/>
              <a:t>греться</a:t>
            </a:r>
          </a:p>
          <a:p>
            <a:r>
              <a:rPr lang="ru-RU" sz="2400" dirty="0"/>
              <a:t>К</a:t>
            </a:r>
            <a:r>
              <a:rPr lang="ru-RU" sz="2400" dirty="0" smtClean="0"/>
              <a:t> </a:t>
            </a:r>
            <a:r>
              <a:rPr lang="ru-RU" sz="2400" dirty="0"/>
              <a:t>ребятишкам в гости ( прыгают)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841507" y="736847"/>
            <a:ext cx="479394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Подвижная игра </a:t>
            </a:r>
            <a:r>
              <a:rPr lang="ru-RU" sz="2400" b="1" dirty="0"/>
              <a:t>«Дружные звери</a:t>
            </a:r>
            <a:r>
              <a:rPr lang="ru-RU" sz="2400" b="1" dirty="0" smtClean="0"/>
              <a:t>».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Вы все будете звери, а я волк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стульчики будут вашими домиками. </a:t>
            </a:r>
            <a:endParaRPr lang="ru-RU" sz="2400" dirty="0" smtClean="0"/>
          </a:p>
          <a:p>
            <a:r>
              <a:rPr lang="ru-RU" sz="2400" dirty="0" smtClean="0"/>
              <a:t>Вы </a:t>
            </a:r>
            <a:r>
              <a:rPr lang="ru-RU" sz="2400" dirty="0"/>
              <a:t>будете гулять на полянке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а как только появится </a:t>
            </a:r>
            <a:r>
              <a:rPr lang="ru-RU" sz="2400" dirty="0" smtClean="0"/>
              <a:t>волк-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вы спрячетесь в домике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Кто не успеет спрятаться в доме, </a:t>
            </a:r>
            <a:endParaRPr lang="ru-RU" sz="2400" dirty="0" smtClean="0"/>
          </a:p>
          <a:p>
            <a:r>
              <a:rPr lang="ru-RU" sz="2400" dirty="0" smtClean="0"/>
              <a:t>тот </a:t>
            </a:r>
            <a:r>
              <a:rPr lang="ru-RU" sz="2400" dirty="0"/>
              <a:t>выбывает. </a:t>
            </a:r>
            <a:endParaRPr lang="ru-RU" sz="2400" dirty="0" smtClean="0"/>
          </a:p>
          <a:p>
            <a:r>
              <a:rPr lang="ru-RU" sz="2400" dirty="0" smtClean="0"/>
              <a:t>(</a:t>
            </a:r>
            <a:r>
              <a:rPr lang="ru-RU" sz="2400" dirty="0"/>
              <a:t>Стульчиков должно быть на один меньше</a:t>
            </a:r>
            <a:r>
              <a:rPr lang="ru-RU" sz="2400" dirty="0" smtClean="0"/>
              <a:t>).</a:t>
            </a:r>
          </a:p>
          <a:p>
            <a:r>
              <a:rPr lang="ru-RU" sz="2400" b="1" dirty="0" smtClean="0"/>
              <a:t>Подвижная игра «Лиса и зайцы»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92674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984" y="656948"/>
            <a:ext cx="49803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Зайчик:-Вот послушайте мою загадку и попробуйте ее отгадать.-Зайку выгнала Лиса.</a:t>
            </a:r>
          </a:p>
          <a:p>
            <a:r>
              <a:rPr lang="ru-RU" dirty="0"/>
              <a:t>Плачет Зайчик : «Вот беда!»</a:t>
            </a:r>
          </a:p>
          <a:p>
            <a:r>
              <a:rPr lang="ru-RU" dirty="0"/>
              <a:t>Пес, Медведь и Петушок</a:t>
            </a:r>
          </a:p>
          <a:p>
            <a:r>
              <a:rPr lang="ru-RU" dirty="0"/>
              <a:t>Помогают Зайке. Вот!</a:t>
            </a:r>
          </a:p>
          <a:p>
            <a:r>
              <a:rPr lang="ru-RU" dirty="0"/>
              <a:t>Догадались вы, друзья,</a:t>
            </a:r>
          </a:p>
          <a:p>
            <a:r>
              <a:rPr lang="ru-RU" dirty="0"/>
              <a:t>Что за сказка это? Да!  (</a:t>
            </a:r>
            <a:r>
              <a:rPr lang="ru-RU" dirty="0" err="1"/>
              <a:t>Заюшкина</a:t>
            </a:r>
            <a:r>
              <a:rPr lang="ru-RU" dirty="0"/>
              <a:t> избушка).</a:t>
            </a:r>
          </a:p>
          <a:p>
            <a:r>
              <a:rPr lang="ru-RU" dirty="0"/>
              <a:t>(Лиса, Петух ,Медведь, Собака).</a:t>
            </a:r>
          </a:p>
          <a:p>
            <a:r>
              <a:rPr lang="ru-RU" dirty="0"/>
              <a:t>Воспитатель:- Картинки вы </a:t>
            </a:r>
            <a:r>
              <a:rPr lang="ru-RU" dirty="0" err="1"/>
              <a:t>обрали</a:t>
            </a:r>
            <a:r>
              <a:rPr lang="ru-RU" dirty="0"/>
              <a:t>, а теперь давайте, каждый попробует изобразить ,то животное которое </a:t>
            </a:r>
            <a:r>
              <a:rPr lang="ru-RU" dirty="0" smtClean="0"/>
              <a:t>он собрал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81204" y="727969"/>
            <a:ext cx="53976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Пальчиковая гимнастика. «У зверей четыре лапы».</a:t>
            </a:r>
          </a:p>
          <a:p>
            <a:r>
              <a:rPr lang="ru-RU" dirty="0"/>
              <a:t>У зверей четыре лапы.                                 Поднимаем </a:t>
            </a:r>
            <a:r>
              <a:rPr lang="ru-RU" dirty="0" smtClean="0"/>
              <a:t>                     и </a:t>
            </a:r>
            <a:r>
              <a:rPr lang="ru-RU" dirty="0"/>
              <a:t>опускаем 4 пальца на руках.</a:t>
            </a:r>
          </a:p>
          <a:p>
            <a:r>
              <a:rPr lang="ru-RU" dirty="0"/>
              <a:t>Когти могут поцарапать                              Пальцы двигаются как коготки.</a:t>
            </a:r>
          </a:p>
          <a:p>
            <a:r>
              <a:rPr lang="ru-RU" dirty="0"/>
              <a:t>Не лицо у них, а морда.                               Соединить пальцы двух рук, образовать </a:t>
            </a:r>
          </a:p>
          <a:p>
            <a:r>
              <a:rPr lang="ru-RU" dirty="0"/>
              <a:t>                                                                        шарик, по очереди разъединять пальцы,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</a:t>
            </a:r>
          </a:p>
          <a:p>
            <a:r>
              <a:rPr lang="ru-RU" dirty="0" smtClean="0"/>
              <a:t>опуская </a:t>
            </a:r>
            <a:r>
              <a:rPr lang="ru-RU" dirty="0"/>
              <a:t>их вниз.</a:t>
            </a:r>
          </a:p>
          <a:p>
            <a:r>
              <a:rPr lang="ru-RU" dirty="0"/>
              <a:t>Хвост, усы, а носик мокрый                        Волнообразные движения рукой, «</a:t>
            </a:r>
            <a:r>
              <a:rPr lang="ru-RU" dirty="0" smtClean="0"/>
              <a:t>рисуем                                                                        </a:t>
            </a:r>
            <a:r>
              <a:rPr lang="ru-RU" dirty="0"/>
              <a:t>усы, круговые движения пальцами по кончику </a:t>
            </a:r>
          </a:p>
          <a:p>
            <a:r>
              <a:rPr lang="ru-RU" dirty="0"/>
              <a:t>                                                                        носа.</a:t>
            </a:r>
          </a:p>
          <a:p>
            <a:r>
              <a:rPr lang="ru-RU" dirty="0"/>
              <a:t>И, конечно, ушки                                          Растираем ладонями </a:t>
            </a:r>
            <a:r>
              <a:rPr lang="ru-RU" dirty="0" smtClean="0"/>
              <a:t>уши Только </a:t>
            </a:r>
            <a:r>
              <a:rPr lang="ru-RU" dirty="0"/>
              <a:t>на макушке.                                      Массажируем две точки на </a:t>
            </a:r>
            <a:r>
              <a:rPr lang="ru-RU" dirty="0" smtClean="0"/>
              <a:t>темени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73336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968" y="479394"/>
            <a:ext cx="113101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Логопедическая гимнастика</a:t>
            </a:r>
          </a:p>
          <a:p>
            <a:r>
              <a:rPr lang="ru-RU" dirty="0"/>
              <a:t>                             (упражнения на развитие дыхания и мимику)</a:t>
            </a:r>
          </a:p>
          <a:p>
            <a:r>
              <a:rPr lang="ru-RU" dirty="0"/>
              <a:t>1. «Зайчик» - (Зайчик фырчит, из-за кустика глядит)</a:t>
            </a:r>
          </a:p>
          <a:p>
            <a:r>
              <a:rPr lang="ru-RU" dirty="0"/>
              <a:t>                - Поднять верхнюю губу, обнажая только верхние зубы.</a:t>
            </a:r>
          </a:p>
          <a:p>
            <a:r>
              <a:rPr lang="ru-RU" dirty="0"/>
              <a:t>                       На звуке (Ф) – тихий, резкий выдох.</a:t>
            </a:r>
          </a:p>
          <a:p>
            <a:r>
              <a:rPr lang="ru-RU" dirty="0"/>
              <a:t>                              </a:t>
            </a:r>
          </a:p>
          <a:p>
            <a:r>
              <a:rPr lang="ru-RU" dirty="0"/>
              <a:t>2. «Мишка - ревун» - (Мишка ревёт, ребяток зовёт)</a:t>
            </a:r>
          </a:p>
          <a:p>
            <a:r>
              <a:rPr lang="ru-RU" dirty="0"/>
              <a:t>                     - Оттянуть вниз нижнюю губу, обнажая только нижние зубы. Выдох на звуке (Ы) нижней диафрагмой.</a:t>
            </a:r>
          </a:p>
          <a:p>
            <a:r>
              <a:rPr lang="ru-RU" dirty="0"/>
              <a:t>3. «Лисичка улыбается» - (Лисичка улыбается, ротик открывается)</a:t>
            </a:r>
          </a:p>
          <a:p>
            <a:r>
              <a:rPr lang="ru-RU" dirty="0"/>
              <a:t>                      -  Одновременно поднять вверх оба уголка рта.</a:t>
            </a:r>
          </a:p>
          <a:p>
            <a:r>
              <a:rPr lang="ru-RU" dirty="0"/>
              <a:t>                       Длинный, высокий, протяжный звук (И).</a:t>
            </a:r>
          </a:p>
          <a:p>
            <a:r>
              <a:rPr lang="ru-RU" dirty="0"/>
              <a:t>4. «Сердитая собака» - (Сердитая собачка сидит на цепи,</a:t>
            </a:r>
          </a:p>
          <a:p>
            <a:r>
              <a:rPr lang="ru-RU" dirty="0"/>
              <a:t>                                                         не лает, не кусает, а только рычит)</a:t>
            </a:r>
          </a:p>
          <a:p>
            <a:r>
              <a:rPr lang="ru-RU" dirty="0"/>
              <a:t>                     -  Покусать сначала верхними зубами нижнюю губу,</a:t>
            </a:r>
          </a:p>
          <a:p>
            <a:r>
              <a:rPr lang="ru-RU" dirty="0"/>
              <a:t>                       Затем нижними зубами верхнюю губу. Выдох сильный, резкий</a:t>
            </a:r>
          </a:p>
          <a:p>
            <a:r>
              <a:rPr lang="ru-RU" dirty="0"/>
              <a:t>                        на звуке (В).</a:t>
            </a:r>
          </a:p>
          <a:p>
            <a:r>
              <a:rPr lang="ru-RU" dirty="0"/>
              <a:t>5. «Петушок» - (Петя- петушок, сел на шесток,</a:t>
            </a:r>
          </a:p>
          <a:p>
            <a:r>
              <a:rPr lang="ru-RU" dirty="0"/>
              <a:t>                                              разинул роток: О-О-О-О-…….)кукарекают на (О).</a:t>
            </a:r>
          </a:p>
          <a:p>
            <a:r>
              <a:rPr lang="ru-RU" dirty="0"/>
              <a:t>                     - Открыть рот овалом на звуке (О) в высоком регистре пропеть на одном дыхании.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54739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538" y="399495"/>
            <a:ext cx="109994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Отвечали  </a:t>
            </a:r>
            <a:r>
              <a:rPr lang="ru-RU" dirty="0"/>
              <a:t>на вопросы:</a:t>
            </a:r>
          </a:p>
          <a:p>
            <a:r>
              <a:rPr lang="ru-RU" dirty="0"/>
              <a:t>У кого красный гребешок? (У петушка.)</a:t>
            </a:r>
          </a:p>
          <a:p>
            <a:r>
              <a:rPr lang="ru-RU" dirty="0"/>
              <a:t>У кого длинные уши? (У зайца.)</a:t>
            </a:r>
          </a:p>
          <a:p>
            <a:r>
              <a:rPr lang="ru-RU" dirty="0"/>
              <a:t>У кого рыжая шубка и пушистый хвост? (У лисы.)</a:t>
            </a:r>
          </a:p>
          <a:p>
            <a:r>
              <a:rPr lang="ru-RU" dirty="0"/>
              <a:t>У кого избушка лубяная? (У зайчика.)</a:t>
            </a:r>
          </a:p>
          <a:p>
            <a:r>
              <a:rPr lang="ru-RU" dirty="0"/>
              <a:t>У кого избушка ледяная? (У лисы.)</a:t>
            </a:r>
          </a:p>
          <a:p>
            <a:r>
              <a:rPr lang="ru-RU" dirty="0"/>
              <a:t>У кого коса на плече? (У петушка.)</a:t>
            </a:r>
          </a:p>
          <a:p>
            <a:endParaRPr lang="ru-RU" dirty="0"/>
          </a:p>
          <a:p>
            <a:r>
              <a:rPr lang="ru-RU" b="1" dirty="0" smtClean="0"/>
              <a:t>Подвижная </a:t>
            </a:r>
            <a:r>
              <a:rPr lang="ru-RU" b="1" dirty="0"/>
              <a:t>игра «Жил-был зайчик». </a:t>
            </a:r>
            <a:r>
              <a:rPr lang="ru-RU" dirty="0"/>
              <a:t>(При </a:t>
            </a:r>
            <a:r>
              <a:rPr lang="ru-RU" dirty="0" err="1"/>
              <a:t>инсценировании</a:t>
            </a:r>
            <a:r>
              <a:rPr lang="ru-RU" dirty="0"/>
              <a:t> стихотворения надо выполнить действия вместе со словами.)</a:t>
            </a:r>
          </a:p>
          <a:p>
            <a:r>
              <a:rPr lang="ru-RU" dirty="0"/>
              <a:t>«Жил-был зайчик, Длинные ушки. Длинные ушки, Ушки на макушке. Вымыл зайчик глазки, Вымыл зайчик носик, Вымыл зайчик хвостик, Вымыл зайчик лапки И погрыз морковки»</a:t>
            </a:r>
          </a:p>
          <a:p>
            <a:r>
              <a:rPr lang="ru-RU" dirty="0"/>
              <a:t>Выполнили задание «Посмотри и назови». Надо было закончить начатые мной фразы:</a:t>
            </a:r>
          </a:p>
          <a:p>
            <a:r>
              <a:rPr lang="ru-RU" dirty="0"/>
              <a:t>Зайчик маленький, а медведь… — какой? — (большой).</a:t>
            </a:r>
          </a:p>
          <a:p>
            <a:r>
              <a:rPr lang="ru-RU" dirty="0"/>
              <a:t>Зайчик беленький, а лиса… — какая? — (рыжая).</a:t>
            </a:r>
          </a:p>
          <a:p>
            <a:r>
              <a:rPr lang="ru-RU" dirty="0"/>
              <a:t>Зайчик тихо говорит, а петушок кричит… —как? — (громко).</a:t>
            </a:r>
          </a:p>
          <a:p>
            <a:endParaRPr lang="ru-RU" dirty="0"/>
          </a:p>
          <a:p>
            <a:r>
              <a:rPr lang="ru-RU" dirty="0" smtClean="0"/>
              <a:t>Повторяли </a:t>
            </a:r>
            <a:r>
              <a:rPr lang="ru-RU" dirty="0"/>
              <a:t>понятие один и много: заяц — зайцы, медведь — медведи, петушок — </a:t>
            </a:r>
            <a:r>
              <a:rPr lang="ru-RU" dirty="0" smtClean="0"/>
              <a:t>петушки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19976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783" y="639192"/>
            <a:ext cx="362208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Слушали музыкальные произведения</a:t>
            </a:r>
            <a:endParaRPr lang="ru-RU" sz="3200" dirty="0"/>
          </a:p>
          <a:p>
            <a:r>
              <a:rPr lang="ru-RU" dirty="0" err="1" smtClean="0"/>
              <a:t>муз.народная</a:t>
            </a:r>
            <a:r>
              <a:rPr lang="ru-RU" dirty="0"/>
              <a:t>.-«Весна — красна».</a:t>
            </a:r>
            <a:r>
              <a:rPr lang="ru-RU" dirty="0" err="1"/>
              <a:t>сл</a:t>
            </a:r>
            <a:r>
              <a:rPr lang="ru-RU" dirty="0"/>
              <a:t>. народные, </a:t>
            </a:r>
            <a:r>
              <a:rPr lang="ru-RU" dirty="0" smtClean="0"/>
              <a:t>музыка Н</a:t>
            </a:r>
            <a:r>
              <a:rPr lang="ru-RU" dirty="0"/>
              <a:t>. </a:t>
            </a:r>
            <a:r>
              <a:rPr lang="ru-RU" dirty="0" err="1"/>
              <a:t>Головыриной</a:t>
            </a:r>
            <a:r>
              <a:rPr lang="ru-RU" dirty="0"/>
              <a:t>.</a:t>
            </a:r>
          </a:p>
          <a:p>
            <a:r>
              <a:rPr lang="ru-RU" dirty="0"/>
              <a:t>— «На лесной опушке»— «Я – красавица — лисица» </a:t>
            </a:r>
          </a:p>
          <a:p>
            <a:r>
              <a:rPr lang="ru-RU" dirty="0"/>
              <a:t>— «Несчастная лиса».— «Несчастный зайчик».</a:t>
            </a:r>
          </a:p>
          <a:p>
            <a:r>
              <a:rPr lang="ru-RU" dirty="0"/>
              <a:t>— «Песенка собак»— «Песня медведя»</a:t>
            </a:r>
          </a:p>
          <a:p>
            <a:r>
              <a:rPr lang="ru-RU" dirty="0"/>
              <a:t>— «Песня петуха»— «Песенка зайца и петуха»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989250" y="736847"/>
            <a:ext cx="52378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         </a:t>
            </a:r>
            <a:r>
              <a:rPr lang="ru-RU" sz="3200" dirty="0"/>
              <a:t>Гимнастика для глаз </a:t>
            </a:r>
            <a:r>
              <a:rPr lang="ru-RU" sz="3200" dirty="0" smtClean="0"/>
              <a:t>   «</a:t>
            </a:r>
            <a:r>
              <a:rPr lang="ru-RU" sz="3200" dirty="0"/>
              <a:t>Заяц белый»</a:t>
            </a:r>
          </a:p>
          <a:p>
            <a:r>
              <a:rPr lang="ru-RU" dirty="0"/>
              <a:t> Заяц белый</a:t>
            </a:r>
            <a:r>
              <a:rPr lang="ru-RU" dirty="0" smtClean="0"/>
              <a:t>, заяц </a:t>
            </a:r>
            <a:r>
              <a:rPr lang="ru-RU" dirty="0"/>
              <a:t>белый</a:t>
            </a:r>
            <a:r>
              <a:rPr lang="ru-RU" dirty="0" smtClean="0"/>
              <a:t>, ты </a:t>
            </a:r>
            <a:r>
              <a:rPr lang="ru-RU" dirty="0"/>
              <a:t>куда за лыком бегал?  -  Быстро моргают глазами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Заяц белый отвечал: «Я не бегал</a:t>
            </a:r>
            <a:r>
              <a:rPr lang="ru-RU" dirty="0" smtClean="0"/>
              <a:t>, я </a:t>
            </a:r>
            <a:r>
              <a:rPr lang="ru-RU" dirty="0"/>
              <a:t>скакал».          -  Наклонять и выпрямлять </a:t>
            </a:r>
            <a:r>
              <a:rPr lang="ru-RU" dirty="0" smtClean="0"/>
              <a:t>голову </a:t>
            </a:r>
            <a:r>
              <a:rPr lang="ru-RU" dirty="0" err="1" smtClean="0"/>
              <a:t>вперед,закрыв</a:t>
            </a:r>
            <a:r>
              <a:rPr lang="ru-RU" dirty="0" smtClean="0"/>
              <a:t> </a:t>
            </a:r>
            <a:r>
              <a:rPr lang="ru-RU" dirty="0"/>
              <a:t>глаза. </a:t>
            </a:r>
            <a:endParaRPr lang="ru-RU" dirty="0" smtClean="0"/>
          </a:p>
          <a:p>
            <a:r>
              <a:rPr lang="ru-RU" dirty="0" smtClean="0"/>
              <a:t>Заяц </a:t>
            </a:r>
            <a:r>
              <a:rPr lang="ru-RU" dirty="0"/>
              <a:t>белый</a:t>
            </a:r>
            <a:r>
              <a:rPr lang="ru-RU" dirty="0" smtClean="0"/>
              <a:t>, заяц </a:t>
            </a:r>
            <a:r>
              <a:rPr lang="ru-RU" dirty="0"/>
              <a:t>белый</a:t>
            </a:r>
            <a:r>
              <a:rPr lang="ru-RU" dirty="0" smtClean="0"/>
              <a:t>, ну </a:t>
            </a:r>
            <a:r>
              <a:rPr lang="ru-RU" dirty="0"/>
              <a:t>а где же ты обедал?    -  Опять быстро моргать глазами</a:t>
            </a:r>
            <a:r>
              <a:rPr lang="ru-RU" dirty="0" smtClean="0"/>
              <a:t>.</a:t>
            </a:r>
          </a:p>
          <a:p>
            <a:r>
              <a:rPr lang="ru-RU" dirty="0"/>
              <a:t>Заяц белый отвечал:                                                 -  Наклоны головы вправо-влево</a:t>
            </a:r>
            <a:r>
              <a:rPr lang="ru-RU" dirty="0" smtClean="0"/>
              <a:t>.</a:t>
            </a:r>
          </a:p>
          <a:p>
            <a:r>
              <a:rPr lang="ru-RU" dirty="0"/>
              <a:t>«Я сегодня голодал».                                                -  Закрыть глаза ладонями,                                                                                        расслабив </a:t>
            </a:r>
            <a:r>
              <a:rPr lang="ru-RU" dirty="0" smtClean="0"/>
              <a:t>глаза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8792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883" y="470517"/>
            <a:ext cx="494486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игра «Составь зайку» </a:t>
            </a:r>
            <a:endParaRPr lang="ru-RU" sz="3200" dirty="0" smtClean="0"/>
          </a:p>
          <a:p>
            <a:r>
              <a:rPr lang="ru-RU" dirty="0" smtClean="0"/>
              <a:t>(детям раздают </a:t>
            </a:r>
            <a:r>
              <a:rPr lang="ru-RU" dirty="0"/>
              <a:t>геометрические фигуры и </a:t>
            </a:r>
            <a:r>
              <a:rPr lang="ru-RU" dirty="0" smtClean="0"/>
              <a:t>предлагают </a:t>
            </a:r>
            <a:r>
              <a:rPr lang="ru-RU" dirty="0"/>
              <a:t>сделать зайку.)</a:t>
            </a:r>
          </a:p>
          <a:p>
            <a:r>
              <a:rPr lang="ru-RU" dirty="0"/>
              <a:t>Воспитатель. Из каких геометрических фигур состоит зайка у вас? Посмотрите на моего зайку. Из каких геометрических фигур он состоит и какого цвета заяц? (Кругов и овалов белого цвета.) А в какое время года у зайца шубка белая? (Зимой.) А у нас с вами сейчас какое время года? (Весна.)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7678"/>
          <a:stretch/>
        </p:blipFill>
        <p:spPr>
          <a:xfrm>
            <a:off x="5388746" y="204186"/>
            <a:ext cx="2982897" cy="24254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4615"/>
          <a:stretch/>
        </p:blipFill>
        <p:spPr>
          <a:xfrm>
            <a:off x="8540319" y="1416916"/>
            <a:ext cx="3586579" cy="28488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0069" y="2737396"/>
            <a:ext cx="4447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Обводили </a:t>
            </a:r>
            <a:r>
              <a:rPr lang="ru-RU" sz="3200" dirty="0" smtClean="0"/>
              <a:t>собаку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по точкам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538" y="4265721"/>
            <a:ext cx="4847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Дорисовывали по образцу домик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69" y="4265721"/>
            <a:ext cx="3906176" cy="24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10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1640"/>
            <a:ext cx="1187757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Продукт проекта</a:t>
            </a:r>
            <a:r>
              <a:rPr lang="ru-RU" dirty="0" smtClean="0">
                <a:solidFill>
                  <a:srgbClr val="0070C0"/>
                </a:solidFill>
              </a:rPr>
              <a:t>: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развитие речи детей через драматизацию сказок: «Теремок», «Репка», «Петушок и бобовое зёрнышко», «Курочка Ряба»; « У страха глаза велики», «</a:t>
            </a:r>
            <a:r>
              <a:rPr lang="ru-RU" dirty="0" err="1" smtClean="0">
                <a:solidFill>
                  <a:srgbClr val="0070C0"/>
                </a:solidFill>
              </a:rPr>
              <a:t>Снегурушка</a:t>
            </a:r>
            <a:r>
              <a:rPr lang="ru-RU" dirty="0" smtClean="0">
                <a:solidFill>
                  <a:srgbClr val="0070C0"/>
                </a:solidFill>
              </a:rPr>
              <a:t> и лиса», «Рукавичка», «У солнышка в гостях», «</a:t>
            </a:r>
            <a:r>
              <a:rPr lang="ru-RU" dirty="0" err="1" smtClean="0">
                <a:solidFill>
                  <a:srgbClr val="0070C0"/>
                </a:solidFill>
              </a:rPr>
              <a:t>Заюшкина</a:t>
            </a:r>
            <a:r>
              <a:rPr lang="ru-RU" dirty="0" smtClean="0">
                <a:solidFill>
                  <a:srgbClr val="0070C0"/>
                </a:solidFill>
              </a:rPr>
              <a:t> избушка», « Колобок».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практическая мастерская: создание персонажей сказки, атрибутов и костюмов совместно с детьми и родителями, игрушки-самоделки ; использование нетрадиционных техник рисования и аппликации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изготовление дидактических игр по сказкам: «Найди героя сказки»,, «Окошко в сказку», «Что изменилось?», </a:t>
            </a:r>
            <a:r>
              <a:rPr lang="ru-RU" dirty="0" err="1" smtClean="0">
                <a:solidFill>
                  <a:srgbClr val="0070C0"/>
                </a:solidFill>
              </a:rPr>
              <a:t>пазлы</a:t>
            </a:r>
            <a:r>
              <a:rPr lang="ru-RU" dirty="0" smtClean="0">
                <a:solidFill>
                  <a:srgbClr val="0070C0"/>
                </a:solidFill>
              </a:rPr>
              <a:t> по сказкам, выставки рисунков и конкурса поделок «Моя любимая сказка»; использование сказок на магнитах для обыгрывания и пересказа, раскраски-игрушки, «Вспомни сказку по коллажу», «Зернышки для петушка»(игра на раскладывание гороха и бобов), «В какое время происходит действие сказки» (обозначение с помощью цвета), «Собери картинку», «Разложи листочки по цвету», «Выложи из геометрических фигур», «Построй …. </a:t>
            </a:r>
            <a:r>
              <a:rPr lang="ru-RU" dirty="0">
                <a:solidFill>
                  <a:srgbClr val="0070C0"/>
                </a:solidFill>
              </a:rPr>
              <a:t>д</a:t>
            </a:r>
            <a:r>
              <a:rPr lang="ru-RU" dirty="0" smtClean="0">
                <a:solidFill>
                  <a:srgbClr val="0070C0"/>
                </a:solidFill>
              </a:rPr>
              <a:t>ля….», Столько-сколько», «Кто спрятался», «Посчитай снежки», «Скажи и покажи», «Подбери ключи к замочку», «Собери цветочек из геометрических фигур», «Птички в гнездышках», «Выложи из палочек»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создание сборника </a:t>
            </a:r>
            <a:r>
              <a:rPr lang="ru-RU" dirty="0" err="1" smtClean="0">
                <a:solidFill>
                  <a:srgbClr val="0070C0"/>
                </a:solidFill>
              </a:rPr>
              <a:t>мнемотаблиц</a:t>
            </a:r>
            <a:r>
              <a:rPr lang="ru-RU" dirty="0" smtClean="0">
                <a:solidFill>
                  <a:srgbClr val="0070C0"/>
                </a:solidFill>
              </a:rPr>
              <a:t> и  </a:t>
            </a:r>
            <a:r>
              <a:rPr lang="ru-RU" dirty="0" err="1" smtClean="0">
                <a:solidFill>
                  <a:srgbClr val="0070C0"/>
                </a:solidFill>
              </a:rPr>
              <a:t>мнемодорожек</a:t>
            </a:r>
            <a:r>
              <a:rPr lang="ru-RU" dirty="0" smtClean="0">
                <a:solidFill>
                  <a:srgbClr val="0070C0"/>
                </a:solidFill>
              </a:rPr>
              <a:t> по сказкам., по временам года.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проведение мероприятий совместно с родителями (досуги, мастер-классы, творческие мастерские выходного дня, совместное творчество с ребенком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Ознакомление со звуками речи приемами четкой артикуляции через персонажи сказок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Использование музыкальных инструментов для персонажей сказки применение подвижных игр: «У медведя во бору», «Курочка и цыплята», «Кто быстрее соберет листочки» , «Солнышко и дождик», «Зайка серенький сидит», «</a:t>
            </a:r>
            <a:r>
              <a:rPr lang="ru-RU" dirty="0">
                <a:solidFill>
                  <a:srgbClr val="0070C0"/>
                </a:solidFill>
              </a:rPr>
              <a:t>Л</a:t>
            </a:r>
            <a:r>
              <a:rPr lang="ru-RU" dirty="0" smtClean="0">
                <a:solidFill>
                  <a:srgbClr val="0070C0"/>
                </a:solidFill>
              </a:rPr>
              <a:t>охматый пес», «Займи гнездышко»,  </a:t>
            </a:r>
            <a:r>
              <a:rPr lang="ru-RU" dirty="0" err="1" smtClean="0">
                <a:solidFill>
                  <a:srgbClr val="0070C0"/>
                </a:solidFill>
              </a:rPr>
              <a:t>физминутки</a:t>
            </a:r>
            <a:r>
              <a:rPr lang="ru-RU" dirty="0" smtClean="0">
                <a:solidFill>
                  <a:srgbClr val="0070C0"/>
                </a:solidFill>
              </a:rPr>
              <a:t> различной сложности, использование утренней гимнастики по сказкам,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Просмотр развивающих видео и мультфильмов по сказкам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65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7693"/>
            <a:ext cx="1207970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Этапы работы над проектом</a:t>
            </a:r>
            <a:r>
              <a:rPr lang="ru-RU" sz="2400" dirty="0" smtClean="0">
                <a:solidFill>
                  <a:srgbClr val="0070C0"/>
                </a:solidFill>
              </a:rPr>
              <a:t>: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1 этап – подготовительный (сентябрь 2015г)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•Определение темы проекта.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•Формулировка цели и разбивка на веер задач.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•Изучение методологии использования сказки в развитии личности, в проведении  </a:t>
            </a:r>
            <a:r>
              <a:rPr lang="ru-RU" sz="2400" dirty="0" err="1" smtClean="0">
                <a:solidFill>
                  <a:srgbClr val="0070C0"/>
                </a:solidFill>
              </a:rPr>
              <a:t>воспитательно</a:t>
            </a:r>
            <a:r>
              <a:rPr lang="ru-RU" sz="2400" dirty="0" smtClean="0">
                <a:solidFill>
                  <a:srgbClr val="0070C0"/>
                </a:solidFill>
              </a:rPr>
              <a:t>-образовательной работы с детьми. Подбор методической и художественной литературы.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•Информация для родителей «Участвуем в проекте «Любимые сказки».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•Составление плана основного этапа 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dirty="0" smtClean="0">
                <a:solidFill>
                  <a:srgbClr val="0070C0"/>
                </a:solidFill>
              </a:rPr>
              <a:t>2 – 3 этапы – организация и осуществление деятельности (сентябрь– май)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Заключительный этап (май 2015г)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•Составление портфолио проекта.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•Трансляция результатов проектирования родителям (фотовыставка).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699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587" y="666572"/>
            <a:ext cx="7093009" cy="461665"/>
          </a:xfrm>
          <a:prstGeom prst="rect">
            <a:avLst/>
          </a:prstGeom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Календарно-тематическое планирование по сказкам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923802"/>
              </p:ext>
            </p:extLst>
          </p:nvPr>
        </p:nvGraphicFramePr>
        <p:xfrm>
          <a:off x="1179320" y="1418603"/>
          <a:ext cx="8980680" cy="5464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1188"/>
                <a:gridCol w="6519492"/>
              </a:tblGrid>
              <a:tr h="24689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Мясяца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Сказки</a:t>
                      </a:r>
                      <a:endParaRPr lang="ru-RU" dirty="0"/>
                    </a:p>
                  </a:txBody>
                  <a:tcPr/>
                </a:tc>
              </a:tr>
              <a:tr h="56495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Сентябрь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Репка</a:t>
                      </a:r>
                      <a:endParaRPr lang="ru-RU" sz="1600" dirty="0"/>
                    </a:p>
                  </a:txBody>
                  <a:tcPr/>
                </a:tc>
              </a:tr>
              <a:tr h="56495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Октябрь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Петушок и бобовое зернышко</a:t>
                      </a:r>
                      <a:endParaRPr lang="ru-RU" sz="1600" dirty="0"/>
                    </a:p>
                  </a:txBody>
                  <a:tcPr/>
                </a:tc>
              </a:tr>
              <a:tr h="56495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Ноябрь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Теремок</a:t>
                      </a:r>
                      <a:endParaRPr lang="ru-RU" sz="1600" dirty="0"/>
                    </a:p>
                  </a:txBody>
                  <a:tcPr/>
                </a:tc>
              </a:tr>
              <a:tr h="56495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Декабрь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Маша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smtClean="0"/>
                        <a:t>и медведь</a:t>
                      </a:r>
                      <a:endParaRPr lang="ru-RU" sz="1600" dirty="0"/>
                    </a:p>
                  </a:txBody>
                  <a:tcPr/>
                </a:tc>
              </a:tr>
              <a:tr h="56495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Январь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Рукавичка</a:t>
                      </a:r>
                      <a:endParaRPr lang="ru-RU" sz="1600" dirty="0"/>
                    </a:p>
                  </a:txBody>
                  <a:tcPr/>
                </a:tc>
              </a:tr>
              <a:tr h="56495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Февраль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 солнышка в гостях</a:t>
                      </a:r>
                      <a:endParaRPr lang="ru-RU" sz="1600" dirty="0"/>
                    </a:p>
                  </a:txBody>
                  <a:tcPr/>
                </a:tc>
              </a:tr>
              <a:tr h="56495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Март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Заюшкина</a:t>
                      </a:r>
                      <a:r>
                        <a:rPr lang="ru-RU" sz="1600" dirty="0" smtClean="0"/>
                        <a:t> избушка</a:t>
                      </a:r>
                      <a:endParaRPr lang="ru-RU" sz="1600" dirty="0"/>
                    </a:p>
                  </a:txBody>
                  <a:tcPr/>
                </a:tc>
              </a:tr>
              <a:tr h="56495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Апрель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 страха глаза велики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56495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Май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Колобок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08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9121" y="692209"/>
            <a:ext cx="1095570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Месяц октябрь. Сказка «Петушок и бобовое зернышко»</a:t>
            </a:r>
          </a:p>
          <a:p>
            <a:r>
              <a:rPr lang="ru-RU" dirty="0" smtClean="0"/>
              <a:t>Ребята, сегодня мы отправимся в деревню </a:t>
            </a:r>
            <a:r>
              <a:rPr lang="ru-RU" dirty="0" err="1" smtClean="0"/>
              <a:t>Сказкино</a:t>
            </a:r>
            <a:r>
              <a:rPr lang="ru-RU" dirty="0" smtClean="0"/>
              <a:t> и познакомимся со сказкой Петушок и бобовое зернышко</a:t>
            </a:r>
          </a:p>
          <a:p>
            <a:r>
              <a:rPr lang="ru-RU" dirty="0" smtClean="0"/>
              <a:t>Чтение сказки и показ ее на магнитной доске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59865" y="2221907"/>
            <a:ext cx="59649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Учить детей отвечать на вопросы по содержанию сказки, повторять отдельные слова и фразы из текста. Познакомить с зерновой культурой – бобами. Ввести в активный словарь детей слова: боб, бобы, бобовое зернышко. Добиваться четкого произношения звуков в слогах и фразах. Развивать связную речь, мелкую моторику кистей рук. Воспитывать интонационную выразительность речи.</a:t>
            </a:r>
          </a:p>
        </p:txBody>
      </p:sp>
    </p:spTree>
    <p:extLst>
      <p:ext uri="{BB962C8B-B14F-4D97-AF65-F5344CB8AC3E}">
        <p14:creationId xmlns:p14="http://schemas.microsoft.com/office/powerpoint/2010/main" val="3597171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374" y="623779"/>
            <a:ext cx="376869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</a:rPr>
              <a:t>Пальчиковая гимнастика</a:t>
            </a:r>
          </a:p>
          <a:p>
            <a:endParaRPr lang="ru-RU" dirty="0" smtClean="0"/>
          </a:p>
          <a:p>
            <a:r>
              <a:rPr lang="ru-RU" dirty="0" smtClean="0"/>
              <a:t>Петушок наш вдруг проснулся </a:t>
            </a:r>
          </a:p>
          <a:p>
            <a:r>
              <a:rPr lang="ru-RU" sz="1600" dirty="0" smtClean="0"/>
              <a:t>(ладонь кверху, соединить указательный и большой пальцы, остальные пальцы расставлены)</a:t>
            </a:r>
          </a:p>
          <a:p>
            <a:endParaRPr lang="ru-RU" dirty="0" smtClean="0"/>
          </a:p>
          <a:p>
            <a:r>
              <a:rPr lang="ru-RU" dirty="0" smtClean="0"/>
              <a:t>Прямо к солнцу потянулся,</a:t>
            </a:r>
          </a:p>
          <a:p>
            <a:r>
              <a:rPr lang="ru-RU" sz="1600" dirty="0" smtClean="0"/>
              <a:t>(повертеть кистью руки вправо-влево)</a:t>
            </a:r>
          </a:p>
          <a:p>
            <a:endParaRPr lang="ru-RU" dirty="0" smtClean="0"/>
          </a:p>
          <a:p>
            <a:r>
              <a:rPr lang="ru-RU" dirty="0" err="1" smtClean="0"/>
              <a:t>Кукурекнул</a:t>
            </a:r>
            <a:r>
              <a:rPr lang="ru-RU" dirty="0" smtClean="0"/>
              <a:t> раз, два три</a:t>
            </a:r>
          </a:p>
          <a:p>
            <a:r>
              <a:rPr lang="ru-RU" dirty="0" smtClean="0"/>
              <a:t>Ты сегодня не проспи</a:t>
            </a:r>
          </a:p>
          <a:p>
            <a:r>
              <a:rPr lang="ru-RU" sz="1600" dirty="0" smtClean="0"/>
              <a:t>(разводить и сводить указательный</a:t>
            </a:r>
          </a:p>
          <a:p>
            <a:r>
              <a:rPr lang="ru-RU" sz="1600" dirty="0" smtClean="0"/>
              <a:t> и большой пальцы)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819401" y="777668"/>
            <a:ext cx="427289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00B0F0"/>
                </a:solidFill>
              </a:rPr>
              <a:t>Физминутка</a:t>
            </a:r>
            <a:endParaRPr lang="ru-RU" sz="2400" dirty="0" smtClean="0">
              <a:solidFill>
                <a:srgbClr val="00B0F0"/>
              </a:solidFill>
            </a:endParaRPr>
          </a:p>
          <a:p>
            <a:r>
              <a:rPr lang="ru-RU" dirty="0" smtClean="0"/>
              <a:t>Петушок, петушок</a:t>
            </a:r>
          </a:p>
          <a:p>
            <a:r>
              <a:rPr lang="ru-RU" sz="1600" dirty="0"/>
              <a:t>(</a:t>
            </a:r>
            <a:r>
              <a:rPr lang="ru-RU" sz="1600" dirty="0" smtClean="0"/>
              <a:t>дети стоят руки в стороны назад)</a:t>
            </a:r>
          </a:p>
          <a:p>
            <a:r>
              <a:rPr lang="ru-RU" dirty="0" smtClean="0"/>
              <a:t>Золотой гребешок</a:t>
            </a:r>
          </a:p>
          <a:p>
            <a:r>
              <a:rPr lang="ru-RU" sz="1600" dirty="0" smtClean="0"/>
              <a:t>(руки домиком над головой)</a:t>
            </a:r>
          </a:p>
          <a:p>
            <a:r>
              <a:rPr lang="ru-RU" dirty="0" err="1" smtClean="0"/>
              <a:t>Масляна</a:t>
            </a:r>
            <a:r>
              <a:rPr lang="ru-RU" dirty="0" smtClean="0"/>
              <a:t> головушка</a:t>
            </a:r>
          </a:p>
          <a:p>
            <a:r>
              <a:rPr lang="ru-RU" sz="1600" dirty="0" smtClean="0"/>
              <a:t>(руками обводят голову)</a:t>
            </a:r>
          </a:p>
          <a:p>
            <a:r>
              <a:rPr lang="ru-RU" dirty="0" smtClean="0"/>
              <a:t>Шелкова бородушка</a:t>
            </a:r>
          </a:p>
          <a:p>
            <a:r>
              <a:rPr lang="ru-RU" sz="1600" dirty="0" smtClean="0"/>
              <a:t>(показывают рукой бородку)</a:t>
            </a:r>
          </a:p>
          <a:p>
            <a:r>
              <a:rPr lang="ru-RU" dirty="0" smtClean="0"/>
              <a:t>Что ты рано встаешь</a:t>
            </a:r>
          </a:p>
          <a:p>
            <a:r>
              <a:rPr lang="ru-RU" sz="1600" dirty="0" smtClean="0"/>
              <a:t>(руки в стороны, пожимают плечиками</a:t>
            </a:r>
          </a:p>
          <a:p>
            <a:r>
              <a:rPr lang="ru-RU" sz="1600" dirty="0" smtClean="0"/>
              <a:t>Голосисто поешь</a:t>
            </a:r>
          </a:p>
          <a:p>
            <a:r>
              <a:rPr lang="ru-RU" dirty="0" smtClean="0"/>
              <a:t>Деткам спать не даешь</a:t>
            </a:r>
          </a:p>
          <a:p>
            <a:r>
              <a:rPr lang="ru-RU" sz="1600" dirty="0" smtClean="0"/>
              <a:t>(грозят пальчиками)</a:t>
            </a:r>
          </a:p>
          <a:p>
            <a:r>
              <a:rPr lang="ru-RU" dirty="0" smtClean="0"/>
              <a:t>Петушок встрепенулся</a:t>
            </a:r>
          </a:p>
          <a:p>
            <a:r>
              <a:rPr lang="ru-RU" dirty="0" smtClean="0"/>
              <a:t>Раз нагнулся, два нагнулся</a:t>
            </a:r>
            <a:r>
              <a:rPr lang="ru-RU" sz="1600" dirty="0" smtClean="0"/>
              <a:t> (наклоны)</a:t>
            </a:r>
          </a:p>
          <a:p>
            <a:r>
              <a:rPr lang="ru-RU" dirty="0" smtClean="0"/>
              <a:t>Крыльями похлопал</a:t>
            </a:r>
            <a:r>
              <a:rPr lang="ru-RU" sz="1600" dirty="0" smtClean="0"/>
              <a:t> (взмахи руками </a:t>
            </a:r>
            <a:r>
              <a:rPr lang="ru-RU" sz="1600" dirty="0" err="1" smtClean="0"/>
              <a:t>встороны</a:t>
            </a:r>
            <a:r>
              <a:rPr lang="ru-RU" sz="1600" dirty="0" smtClean="0"/>
              <a:t>)</a:t>
            </a:r>
          </a:p>
          <a:p>
            <a:r>
              <a:rPr lang="ru-RU" dirty="0" smtClean="0"/>
              <a:t>Ножками потопал </a:t>
            </a:r>
            <a:r>
              <a:rPr lang="ru-RU" sz="1600" dirty="0" smtClean="0"/>
              <a:t>(топают ногами)</a:t>
            </a:r>
          </a:p>
          <a:p>
            <a:r>
              <a:rPr lang="ru-RU" dirty="0" smtClean="0"/>
              <a:t>Шею вытянул согнул и по улице шагнул </a:t>
            </a:r>
            <a:r>
              <a:rPr lang="ru-RU" sz="1600" dirty="0" smtClean="0"/>
              <a:t>(маршируют на месте)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425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858" y="396674"/>
            <a:ext cx="53240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«Раскрась петушка»</a:t>
            </a:r>
          </a:p>
          <a:p>
            <a:r>
              <a:rPr lang="ru-RU" dirty="0" smtClean="0"/>
              <a:t>Учить </a:t>
            </a:r>
            <a:r>
              <a:rPr lang="ru-RU" dirty="0" smtClean="0"/>
              <a:t>етей </a:t>
            </a:r>
            <a:r>
              <a:rPr lang="ru-RU" dirty="0" smtClean="0"/>
              <a:t>закрашивать отдельные части петушка, закрашивая всю белую </a:t>
            </a:r>
            <a:r>
              <a:rPr lang="ru-RU" dirty="0" smtClean="0"/>
              <a:t>часть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2858" y="1589103"/>
            <a:ext cx="38546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smtClean="0"/>
              <a:t>Укрась хвост петушку»</a:t>
            </a:r>
          </a:p>
          <a:p>
            <a:r>
              <a:rPr lang="ru-RU" dirty="0" smtClean="0"/>
              <a:t>Развитие сенсорного развития, воспроизведение цвета, развитие </a:t>
            </a:r>
            <a:r>
              <a:rPr lang="ru-RU" dirty="0" smtClean="0"/>
              <a:t>фантазии</a:t>
            </a:r>
          </a:p>
          <a:p>
            <a:endParaRPr lang="ru-RU" dirty="0"/>
          </a:p>
          <a:p>
            <a:r>
              <a:rPr lang="ru-RU" dirty="0" err="1" smtClean="0"/>
              <a:t>Мнемотаблица</a:t>
            </a:r>
            <a:r>
              <a:rPr lang="ru-RU" dirty="0" smtClean="0"/>
              <a:t> по сказке</a:t>
            </a:r>
          </a:p>
          <a:p>
            <a:endParaRPr lang="ru-RU" dirty="0"/>
          </a:p>
          <a:p>
            <a:r>
              <a:rPr lang="ru-RU" dirty="0" smtClean="0"/>
              <a:t>Игра-рисование методом «</a:t>
            </a:r>
            <a:r>
              <a:rPr lang="ru-RU" dirty="0" err="1" smtClean="0"/>
              <a:t>примакивания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996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821</TotalTime>
  <Words>4173</Words>
  <Application>Microsoft Office PowerPoint</Application>
  <PresentationFormat>Широкоэкранный</PresentationFormat>
  <Paragraphs>489</Paragraphs>
  <Slides>38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Calibri</vt:lpstr>
      <vt:lpstr>Tw Cen MT</vt:lpstr>
      <vt:lpstr>Tw Cen MT Condensed</vt:lpstr>
      <vt:lpstr>Wingdings 3</vt:lpstr>
      <vt:lpstr>Интеграл</vt:lpstr>
      <vt:lpstr>Любимые сказки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Любимые сказки</dc:title>
  <dc:creator>Mihail</dc:creator>
  <cp:lastModifiedBy>Mihail</cp:lastModifiedBy>
  <cp:revision>115</cp:revision>
  <cp:lastPrinted>2016-03-10T18:10:50Z</cp:lastPrinted>
  <dcterms:created xsi:type="dcterms:W3CDTF">2015-10-03T08:19:21Z</dcterms:created>
  <dcterms:modified xsi:type="dcterms:W3CDTF">2016-03-11T17:25:43Z</dcterms:modified>
</cp:coreProperties>
</file>