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3" r:id="rId5"/>
    <p:sldId id="264" r:id="rId6"/>
    <p:sldId id="265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C77C-00BD-4C4D-B528-6BA860F7E73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DBB-5312-42AA-882B-F8DBB318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C77C-00BD-4C4D-B528-6BA860F7E73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DBB-5312-42AA-882B-F8DBB318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C77C-00BD-4C4D-B528-6BA860F7E73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DBB-5312-42AA-882B-F8DBB318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C77C-00BD-4C4D-B528-6BA860F7E73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DBB-5312-42AA-882B-F8DBB318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C77C-00BD-4C4D-B528-6BA860F7E73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DBB-5312-42AA-882B-F8DBB318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C77C-00BD-4C4D-B528-6BA860F7E73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DBB-5312-42AA-882B-F8DBB318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C77C-00BD-4C4D-B528-6BA860F7E73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DBB-5312-42AA-882B-F8DBB318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C77C-00BD-4C4D-B528-6BA860F7E73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DBB-5312-42AA-882B-F8DBB318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C77C-00BD-4C4D-B528-6BA860F7E73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DBB-5312-42AA-882B-F8DBB318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C77C-00BD-4C4D-B528-6BA860F7E73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7BDBB-5312-42AA-882B-F8DBB318C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C77C-00BD-4C4D-B528-6BA860F7E73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17BDBB-5312-42AA-882B-F8DBB318CA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93C77C-00BD-4C4D-B528-6BA860F7E732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17BDBB-5312-42AA-882B-F8DBB318CA3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1944216"/>
          </a:xfrm>
        </p:spPr>
        <p:txBody>
          <a:bodyPr/>
          <a:lstStyle/>
          <a:p>
            <a:pPr algn="ctr"/>
            <a:r>
              <a:rPr lang="ru-RU" dirty="0" smtClean="0"/>
              <a:t>Крепостное право в России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3886200"/>
            <a:ext cx="571504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Вербайкина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Анастасия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ученица 10 «А» класса МОУ СОШ № 7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Руководитель: Геворкян Лора Гарниковна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истории и обществознания </a:t>
            </a: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57263">
            <a:off x="469579" y="2463732"/>
            <a:ext cx="2052060" cy="300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53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юридического закрепощения крестьян. Судебник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1497 </a:t>
            </a: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 ИВАНА </a:t>
            </a:r>
            <a:r>
              <a:rPr lang="en-US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III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2667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00430" y="1500174"/>
            <a:ext cx="5429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	</a:t>
            </a:r>
            <a:r>
              <a:rPr lang="ru-RU" sz="2800" dirty="0" smtClean="0">
                <a:latin typeface="Arial Black" pitchFamily="34" charset="0"/>
              </a:rPr>
              <a:t>Крестьяне могли оставлять землю, на которой они жили, и переходить к другому землевладельцу, уплатив прежнему хозяину долги и особую пошлину за пользование двором и земельным наделом −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пожилое</a:t>
            </a:r>
            <a:r>
              <a:rPr lang="ru-RU" sz="2800" dirty="0" smtClean="0">
                <a:latin typeface="Arial Black" pitchFamily="34" charset="0"/>
              </a:rPr>
              <a:t>. Но сделать это можно было уже только на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Юрьев день</a:t>
            </a:r>
            <a:r>
              <a:rPr lang="ru-RU" sz="2800" dirty="0" smtClean="0">
                <a:latin typeface="Arial Black" pitchFamily="34" charset="0"/>
              </a:rPr>
              <a:t>. 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81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09188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Земельная реформа Ивана IV Грозного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250033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86116" y="1500174"/>
            <a:ext cx="53578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	Была  по «Судебнику» 1550 г. увеличена плата за «пожилое» и установлена дополнительная пошлина «за </a:t>
            </a:r>
            <a:r>
              <a:rPr lang="ru-RU" sz="2400" dirty="0" err="1" smtClean="0">
                <a:latin typeface="Arial Black" pitchFamily="34" charset="0"/>
              </a:rPr>
              <a:t>повоз</a:t>
            </a:r>
            <a:r>
              <a:rPr lang="ru-RU" sz="2400" dirty="0" smtClean="0">
                <a:latin typeface="Arial Black" pitchFamily="34" charset="0"/>
              </a:rPr>
              <a:t>», которая уплачивалась в случае отказа крестьянина выполнять обязанности,  привезти с поля урожай землевладельца. 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36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05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Введение  заповедных лет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1357298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 начале 80-х гг. XVI в. под воздействием экономического кризиса и запустения в России началась перепись вотчинных и помещичьих хозяйств. С 1581 г. на территориях, где проводилась перепись, стали вводиться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«заповедные годы»</a:t>
            </a:r>
            <a:r>
              <a:rPr lang="ru-RU" dirty="0" smtClean="0">
                <a:latin typeface="Arial Black" pitchFamily="34" charset="0"/>
              </a:rPr>
              <a:t>, в которые запрещался переход крестьян даже в Юрьев день. Данный режим вводился правительством в тот или иной год не по всей стране, а в пределах отдельных земельных владений или административных единиц.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Перепись закончилась в 1592 г., но Юрьев день специальным Указом все же отменили.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6534"/>
          <a:stretch>
            <a:fillRect/>
          </a:stretch>
        </p:blipFill>
        <p:spPr bwMode="auto">
          <a:xfrm>
            <a:off x="285720" y="1714488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5286388"/>
            <a:ext cx="264322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К.Кольман</a:t>
            </a:r>
            <a:r>
              <a:rPr lang="ru-RU" b="1" dirty="0" smtClean="0"/>
              <a:t>. </a:t>
            </a:r>
          </a:p>
          <a:p>
            <a:r>
              <a:rPr lang="ru-RU" sz="2000" b="1" dirty="0" smtClean="0"/>
              <a:t>Интерьер русской </a:t>
            </a:r>
          </a:p>
          <a:p>
            <a:r>
              <a:rPr lang="ru-RU" sz="2000" b="1" dirty="0" smtClean="0"/>
              <a:t>крестьянской избы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4429156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Урочные лета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356"/>
            <a:ext cx="8786874" cy="621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	Урочные лета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на Руси — срок, в течение которого владельцы могли возбудить иск о возвращении им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беглых крестьян</a:t>
            </a:r>
            <a:r>
              <a:rPr lang="ru-RU" sz="2400" dirty="0" smtClean="0">
                <a:latin typeface="Arial Black" pitchFamily="34" charset="0"/>
              </a:rPr>
              <a:t>.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Урочные лета введены в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1597 г.</a:t>
            </a:r>
            <a:r>
              <a:rPr lang="ru-RU" sz="2400" dirty="0" smtClean="0">
                <a:latin typeface="Arial Black" pitchFamily="34" charset="0"/>
              </a:rPr>
              <a:t> после приостановления действия Юрьева дня и введения заповедных лет. </a:t>
            </a:r>
          </a:p>
          <a:p>
            <a:pPr algn="just"/>
            <a:r>
              <a:rPr lang="ru-RU" sz="2400" dirty="0" smtClean="0">
                <a:latin typeface="Arial Black" pitchFamily="34" charset="0"/>
              </a:rPr>
              <a:t>	По указу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24 ноября 1597 г. </a:t>
            </a:r>
            <a:r>
              <a:rPr lang="ru-RU" sz="2400" dirty="0" smtClean="0">
                <a:latin typeface="Arial Black" pitchFamily="34" charset="0"/>
              </a:rPr>
              <a:t>был установлен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5-лет. срок сыск</a:t>
            </a:r>
            <a:r>
              <a:rPr lang="ru-RU" sz="2400" dirty="0" smtClean="0">
                <a:latin typeface="Arial Black" pitchFamily="34" charset="0"/>
              </a:rPr>
              <a:t>а и возвращения владельцам беглых крестьян. По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уложению 1607 г. </a:t>
            </a:r>
            <a:r>
              <a:rPr lang="ru-RU" sz="2400" dirty="0" smtClean="0">
                <a:latin typeface="Arial Black" pitchFamily="34" charset="0"/>
              </a:rPr>
              <a:t>он  был  увеличен  до 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15 лет</a:t>
            </a:r>
            <a:r>
              <a:rPr lang="ru-RU" sz="2400" dirty="0" smtClean="0">
                <a:latin typeface="Arial Black" pitchFamily="34" charset="0"/>
              </a:rPr>
              <a:t>, но в связи с Крестьянской войной начала Х</a:t>
            </a:r>
            <a:r>
              <a:rPr lang="en-US" sz="2400" dirty="0" smtClean="0">
                <a:latin typeface="Arial Black" pitchFamily="34" charset="0"/>
              </a:rPr>
              <a:t>VII</a:t>
            </a:r>
            <a:r>
              <a:rPr lang="ru-RU" sz="2400" dirty="0" smtClean="0">
                <a:latin typeface="Arial Black" pitchFamily="34" charset="0"/>
              </a:rPr>
              <a:t> в. фактически не осуществлялся. При царе  Михаиле Федоровиче  действовал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5-лет. срок</a:t>
            </a:r>
            <a:r>
              <a:rPr lang="ru-RU" sz="2400" dirty="0" smtClean="0">
                <a:latin typeface="Arial Black" pitchFamily="34" charset="0"/>
              </a:rPr>
              <a:t>. 	В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1639 г.</a:t>
            </a:r>
            <a:r>
              <a:rPr lang="ru-RU" sz="2400" dirty="0" smtClean="0">
                <a:latin typeface="Arial Black" pitchFamily="34" charset="0"/>
              </a:rPr>
              <a:t>  урочные  лета были увеличены до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9 лет</a:t>
            </a:r>
            <a:r>
              <a:rPr lang="ru-RU" sz="2400" dirty="0" smtClean="0">
                <a:latin typeface="Arial Black" pitchFamily="34" charset="0"/>
              </a:rPr>
              <a:t>, а в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1642 г.</a:t>
            </a:r>
            <a:r>
              <a:rPr lang="ru-RU" sz="2400" dirty="0" smtClean="0">
                <a:latin typeface="Arial Black" pitchFamily="34" charset="0"/>
              </a:rPr>
              <a:t> — до 10 для беглых крестьян и 15 для увезённых другими владельцами.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357586" cy="466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403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Соборное Уложение 1649 г. Алексея Михайловича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1643050"/>
            <a:ext cx="5143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 Black" pitchFamily="34" charset="0"/>
              </a:rPr>
              <a:t>	По </a:t>
            </a: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</a:rPr>
              <a:t>Соборному Уложению 1649 г. </a:t>
            </a:r>
            <a:r>
              <a:rPr lang="ru-RU" sz="2200" dirty="0" smtClean="0">
                <a:latin typeface="Arial Black" pitchFamily="34" charset="0"/>
              </a:rPr>
              <a:t>крестьяне были </a:t>
            </a: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</a:rPr>
              <a:t>окончательно прикреплены </a:t>
            </a:r>
            <a:r>
              <a:rPr lang="ru-RU" sz="2200" dirty="0" smtClean="0">
                <a:latin typeface="Arial Black" pitchFamily="34" charset="0"/>
              </a:rPr>
              <a:t>к земле. Особая его глава </a:t>
            </a:r>
            <a:r>
              <a:rPr lang="ru-RU" sz="2200" dirty="0" smtClean="0">
                <a:solidFill>
                  <a:srgbClr val="FF0000"/>
                </a:solidFill>
                <a:latin typeface="Arial Black" pitchFamily="34" charset="0"/>
              </a:rPr>
              <a:t>«Суд о крестьянах» </a:t>
            </a:r>
            <a:r>
              <a:rPr lang="ru-RU" sz="2200" dirty="0" smtClean="0">
                <a:latin typeface="Arial Black" pitchFamily="34" charset="0"/>
              </a:rPr>
              <a:t>устанавливала бессрочный розыск и возврат беглых крестьян, наследственность крепостного состояния и право землевладельца распоряжаться имуществом крепостного крестьянина. </a:t>
            </a:r>
            <a:endParaRPr lang="ru-RU" sz="2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1"/>
            <a:ext cx="8305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Крепостное право в XVIII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44" y="928670"/>
            <a:ext cx="88583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 1717 г. при Петре I владельцам мануфактур предоставили право покупать к предприятиям крепостных, тем самым было положено начало применению крепостного труда в промышленности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посессионные  крестьяне.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Время правления Елизаветы Петровны ознаменовалось изменениями в положении крестьянства: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простили недоимки за 17 лет, снизили размеры подушной подати, разрешили крестьянам нечерноземной полосы заниматься различными промыслами и торговлей, что позволило им зарабатывать себе на пропитание.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Arial Black" pitchFamily="34" charset="0"/>
              </a:rPr>
              <a:t>Указ 1763 г. Екатерины </a:t>
            </a:r>
            <a:r>
              <a:rPr lang="en-US" sz="1600" dirty="0" smtClean="0">
                <a:latin typeface="Arial Black" pitchFamily="34" charset="0"/>
              </a:rPr>
              <a:t>II</a:t>
            </a:r>
            <a:r>
              <a:rPr lang="ru-RU" sz="1600" dirty="0" smtClean="0">
                <a:latin typeface="Arial Black" pitchFamily="34" charset="0"/>
              </a:rPr>
              <a:t> возлагал содержание войсковых команд, присланных на подавление крестьянских выступлений, на самих крестьян.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Arial Black" pitchFamily="34" charset="0"/>
              </a:rPr>
              <a:t>По указу 1765 г. за неповиновение помещик мог отправить крестьянина в ссылку, на каторгу, устанавливая срок каторжных работ; помещикам представлялось и право в любое время вернуть сосланного с каторги.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Arial Black" pitchFamily="34" charset="0"/>
              </a:rPr>
              <a:t>Указ 1767 г. запрещал крестьянам жаловаться на своего барина; ослушникам грозила ссылка в Нерчинск (но обращаться в суд они могли)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Arial Black" pitchFamily="34" charset="0"/>
              </a:rPr>
              <a:t>Широких размеров достигла торговля крестьянами: их продавали на рынках, в объявлениях на страницах газет; их проигрывали в карты, обменивали, дарили, насильно женили.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Arial Black" pitchFamily="34" charset="0"/>
              </a:rPr>
              <a:t>Указ от 3 мая 1783 г. запрещал крестьянам Левобережной Украины и Слободской Украины переходить от одного владельца к другому.</a:t>
            </a:r>
          </a:p>
        </p:txBody>
      </p:sp>
    </p:spTree>
    <p:extLst>
      <p:ext uri="{BB962C8B-B14F-4D97-AF65-F5344CB8AC3E}">
        <p14:creationId xmlns:p14="http://schemas.microsoft.com/office/powerpoint/2010/main" xmlns="" val="4753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Шаги к отмене крепостного права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212420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4786322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Манифест о трёхдневной барщине </a:t>
            </a:r>
          </a:p>
          <a:p>
            <a:pPr algn="ctr"/>
            <a:r>
              <a:rPr lang="ru-RU" b="1" dirty="0" smtClean="0"/>
              <a:t>от 5 апреля 1797 г.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1" y="1000108"/>
            <a:ext cx="221104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214678" y="4786322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 февраля 1803 года — указ о «вольных хлебопашцах».</a:t>
            </a:r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000108"/>
            <a:ext cx="2190756" cy="282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143636" y="5000636"/>
            <a:ext cx="26431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Реформа  управления государственной деревней и «указ об обязанных крестьянах»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428625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ПАВЕЛ 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4286256"/>
            <a:ext cx="170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АЛЕКСАНДР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6" y="4214818"/>
            <a:ext cx="156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НИКОЛАЙ  </a:t>
            </a:r>
            <a:r>
              <a:rPr lang="en-US" dirty="0" smtClean="0"/>
              <a:t>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10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Отмена крепостного права</a:t>
            </a:r>
          </a:p>
        </p:txBody>
      </p:sp>
      <p:pic>
        <p:nvPicPr>
          <p:cNvPr id="4099" name="Picture 3" descr="C:\Users\Юля\Desktop\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409575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42984"/>
            <a:ext cx="3902123" cy="50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29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</TotalTime>
  <Words>267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Крепостное право в России </vt:lpstr>
      <vt:lpstr>Этапы юридического закрепощения крестьян. Судебник 1497 г. ИВАНА III</vt:lpstr>
      <vt:lpstr>Земельная реформа Ивана IV Грозного</vt:lpstr>
      <vt:lpstr>Введение  заповедных лет </vt:lpstr>
      <vt:lpstr>Урочные лета</vt:lpstr>
      <vt:lpstr> Соборное Уложение 1649 г. Алексея Михайловича </vt:lpstr>
      <vt:lpstr>Крепостное право в XVIII в.</vt:lpstr>
      <vt:lpstr>Шаги к отмене крепостного права </vt:lpstr>
      <vt:lpstr>Отмена крепостного права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Lora</dc:creator>
  <cp:lastModifiedBy>Lora</cp:lastModifiedBy>
  <cp:revision>31</cp:revision>
  <dcterms:created xsi:type="dcterms:W3CDTF">2011-12-18T16:05:32Z</dcterms:created>
  <dcterms:modified xsi:type="dcterms:W3CDTF">2011-12-23T04:34:52Z</dcterms:modified>
</cp:coreProperties>
</file>