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82" r:id="rId16"/>
    <p:sldId id="273" r:id="rId17"/>
    <p:sldId id="274" r:id="rId18"/>
    <p:sldId id="281" r:id="rId19"/>
    <p:sldId id="279" r:id="rId20"/>
    <p:sldId id="280" r:id="rId21"/>
    <p:sldId id="275" r:id="rId22"/>
    <p:sldId id="276" r:id="rId23"/>
    <p:sldId id="277" r:id="rId24"/>
    <p:sldId id="270" r:id="rId25"/>
    <p:sldId id="278" r:id="rId26"/>
    <p:sldId id="261" r:id="rId27"/>
    <p:sldId id="26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01623-60C4-40C2-8CD0-448CA203746B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EF9E2-39B0-45B6-B4FB-A94B1213E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01623-60C4-40C2-8CD0-448CA203746B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EF9E2-39B0-45B6-B4FB-A94B1213E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01623-60C4-40C2-8CD0-448CA203746B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EF9E2-39B0-45B6-B4FB-A94B1213E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01623-60C4-40C2-8CD0-448CA203746B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EF9E2-39B0-45B6-B4FB-A94B1213E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01623-60C4-40C2-8CD0-448CA203746B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EF9E2-39B0-45B6-B4FB-A94B1213E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01623-60C4-40C2-8CD0-448CA203746B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EF9E2-39B0-45B6-B4FB-A94B1213E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01623-60C4-40C2-8CD0-448CA203746B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EF9E2-39B0-45B6-B4FB-A94B1213E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01623-60C4-40C2-8CD0-448CA203746B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EF9E2-39B0-45B6-B4FB-A94B1213E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01623-60C4-40C2-8CD0-448CA203746B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EF9E2-39B0-45B6-B4FB-A94B1213E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01623-60C4-40C2-8CD0-448CA203746B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EF9E2-39B0-45B6-B4FB-A94B1213E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01623-60C4-40C2-8CD0-448CA203746B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EF9E2-39B0-45B6-B4FB-A94B1213E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01623-60C4-40C2-8CD0-448CA203746B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EF9E2-39B0-45B6-B4FB-A94B1213E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nsportal.ru/nachalnaya-shkola/okruzhayushchii-mir/konspekt-uroka-po-okruzhayushchemu-miru-mastera-pechatnyh-del" TargetMode="External"/><Relationship Id="rId2" Type="http://schemas.openxmlformats.org/officeDocument/2006/relationships/hyperlink" Target="http://festival.1september.ru/articles/561317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41277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Интегрированный урок математики и окружающего мира на тему: </a:t>
            </a:r>
            <a:br>
              <a:rPr lang="ru-RU" dirty="0" smtClean="0"/>
            </a:br>
            <a:r>
              <a:rPr lang="ru-RU" dirty="0" smtClean="0"/>
              <a:t>«Закрепление </a:t>
            </a:r>
            <a:r>
              <a:rPr lang="ru-RU" dirty="0"/>
              <a:t>пройденного. Появление </a:t>
            </a:r>
            <a:r>
              <a:rPr lang="ru-RU" dirty="0" smtClean="0"/>
              <a:t>книгопечатания»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717032"/>
            <a:ext cx="6400800" cy="1343000"/>
          </a:xfrm>
        </p:spPr>
        <p:txBody>
          <a:bodyPr/>
          <a:lstStyle/>
          <a:p>
            <a:r>
              <a:rPr lang="ru-RU" dirty="0" smtClean="0"/>
              <a:t>4 класс</a:t>
            </a:r>
          </a:p>
          <a:p>
            <a:r>
              <a:rPr lang="ru-RU" dirty="0" smtClean="0"/>
              <a:t>УМК «Школа России»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835696" y="5013176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Подготовила учитель начальных классов </a:t>
            </a:r>
          </a:p>
          <a:p>
            <a:pPr algn="ctr"/>
            <a:r>
              <a:rPr lang="ru-RU" dirty="0" smtClean="0"/>
              <a:t>МБОУ ООШ № 279 </a:t>
            </a:r>
          </a:p>
          <a:p>
            <a:pPr algn="ctr"/>
            <a:r>
              <a:rPr lang="ru-RU" dirty="0" smtClean="0"/>
              <a:t>г. Гаджиево Мурманской области </a:t>
            </a:r>
          </a:p>
          <a:p>
            <a:pPr algn="ctr"/>
            <a:r>
              <a:rPr lang="ru-RU" dirty="0" smtClean="0"/>
              <a:t>Кунделева Оксана Евгеньевна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/>
              <a:t>Иоганн Гуттенберг</a:t>
            </a:r>
            <a:endParaRPr lang="ru-RU" dirty="0"/>
          </a:p>
        </p:txBody>
      </p:sp>
      <p:pic>
        <p:nvPicPr>
          <p:cNvPr id="4" name="Рисунок 3" descr="Иоганн Гутенберг. Изобретатель книгопечатания и сноволоженник полиграфи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28800"/>
            <a:ext cx="547260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548680"/>
            <a:ext cx="7560840" cy="154076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rgbClr val="FF0000"/>
                </a:solidFill>
              </a:rPr>
              <a:t> Р </a:t>
            </a:r>
            <a:r>
              <a:rPr lang="ru-RU" dirty="0"/>
              <a:t>876∙5           </a:t>
            </a:r>
            <a:r>
              <a:rPr lang="ru-RU" dirty="0">
                <a:solidFill>
                  <a:srgbClr val="FF0000"/>
                </a:solidFill>
              </a:rPr>
              <a:t> И </a:t>
            </a:r>
            <a:r>
              <a:rPr lang="ru-RU" dirty="0"/>
              <a:t>1467:3          </a:t>
            </a:r>
            <a:r>
              <a:rPr lang="ru-RU" dirty="0">
                <a:solidFill>
                  <a:srgbClr val="FF0000"/>
                </a:solidFill>
              </a:rPr>
              <a:t>Е</a:t>
            </a:r>
            <a:r>
              <a:rPr lang="ru-RU" dirty="0"/>
              <a:t> 539∙7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FF0000"/>
                </a:solidFill>
              </a:rPr>
              <a:t>Т</a:t>
            </a:r>
            <a:r>
              <a:rPr lang="ru-RU" dirty="0" smtClean="0"/>
              <a:t> </a:t>
            </a:r>
            <a:r>
              <a:rPr lang="ru-RU" dirty="0"/>
              <a:t>2468:4         </a:t>
            </a:r>
            <a:r>
              <a:rPr lang="ru-RU" dirty="0">
                <a:solidFill>
                  <a:srgbClr val="FF0000"/>
                </a:solidFill>
              </a:rPr>
              <a:t> Л </a:t>
            </a:r>
            <a:r>
              <a:rPr lang="ru-RU" dirty="0"/>
              <a:t>916:4            </a:t>
            </a:r>
            <a:r>
              <a:rPr lang="ru-RU" dirty="0">
                <a:solidFill>
                  <a:srgbClr val="FF0000"/>
                </a:solidFill>
              </a:rPr>
              <a:t>Ы</a:t>
            </a:r>
            <a:r>
              <a:rPr lang="ru-RU" dirty="0"/>
              <a:t> 111105:9</a:t>
            </a:r>
          </a:p>
          <a:p>
            <a:endParaRPr lang="ru-RU" dirty="0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331640" y="1916832"/>
            <a:ext cx="59046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229, 489, 617, 3773, 4380, 12345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2492896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Л И Т Е Р Ы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История полиграфии - подвижные литеры для книгопечатания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140968"/>
            <a:ext cx="370108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043608" y="3212976"/>
            <a:ext cx="547260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ЛИТЕРЫ — металлические бруски с выпуклым изображением буквы или цифры на </a:t>
            </a:r>
            <a:r>
              <a:rPr lang="ru-RU" sz="2800" b="1" dirty="0" smtClean="0"/>
              <a:t> </a:t>
            </a:r>
            <a:r>
              <a:rPr lang="ru-RU" sz="2800" b="1" dirty="0"/>
              <a:t>конце.</a:t>
            </a:r>
            <a:r>
              <a:rPr lang="ru-RU" b="1" u="sng" dirty="0"/>
              <a:t/>
            </a:r>
            <a:br>
              <a:rPr lang="ru-RU" b="1" u="sng" dirty="0"/>
            </a:br>
            <a:endParaRPr lang="ru-RU" dirty="0"/>
          </a:p>
        </p:txBody>
      </p:sp>
      <p:pic>
        <p:nvPicPr>
          <p:cNvPr id="8" name="Picture 5" descr="42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  </a:ext>
            </a:extLst>
          </a:blip>
          <a:srcRect/>
          <a:stretch>
            <a:fillRect/>
          </a:stretch>
        </p:blipFill>
        <p:spPr bwMode="auto">
          <a:xfrm>
            <a:off x="2843808" y="4725144"/>
            <a:ext cx="1512168" cy="1454486"/>
          </a:xfrm>
          <a:prstGeom prst="rect">
            <a:avLst/>
          </a:prstGeom>
          <a:noFill/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то изобрел книгопечатание?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56792"/>
            <a:ext cx="540060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71600" y="764704"/>
            <a:ext cx="78277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56 : 4 + 2 · (120 : 6 – 800 : 200) – 31</a:t>
            </a: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187624" y="5301208"/>
            <a:ext cx="46778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 · (1325 – </a:t>
            </a:r>
            <a:r>
              <a:rPr kumimoji="0" lang="ru-RU" sz="4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= 9 163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Русь.</a:t>
            </a:r>
            <a:endParaRPr lang="ru-RU" dirty="0"/>
          </a:p>
        </p:txBody>
      </p:sp>
      <p:pic>
        <p:nvPicPr>
          <p:cNvPr id="28674" name="Picture 2" descr="http://img0.liveinternet.ru/images/attach/b/3/13/349/13349505_1199282299_Raduga_nad_Arkon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3884" y="3429000"/>
            <a:ext cx="3382031" cy="2736304"/>
          </a:xfrm>
          <a:prstGeom prst="rect">
            <a:avLst/>
          </a:prstGeom>
          <a:noFill/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043608" y="1246202"/>
            <a:ext cx="7200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ru-RU" sz="3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+ 11785) : 6 = 2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108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7" name="Picture 5" descr="http://gazetakifa.ru/images/stories/editions/kifa_134/kifa_134_07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060848"/>
            <a:ext cx="3000375" cy="4095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pochemuha.ru/wp-content/uploads/2011/05/berestyanoe-pismo-593x41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1772816"/>
            <a:ext cx="5804850" cy="4032448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Русь.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43808" y="5013176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Берестяные грамоты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ug.ru/uploads/images/method_article/572/large/%D0%92.%D0%92%D0%B0%D1%81%D0%BD%D0%B5%D1%86%D0%BE%D0%B2%20%D0%9D%D0%B5%D1%81%D1%82%D0%BE%D1%80%20%D0%BB%D0%B5%D1%82%D0%BE%D0%BF%D0%B8%D1%81%D0%B5%D1%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95697"/>
            <a:ext cx="3096344" cy="5547617"/>
          </a:xfrm>
          <a:prstGeom prst="rect">
            <a:avLst/>
          </a:prstGeom>
          <a:noFill/>
        </p:spPr>
      </p:pic>
      <p:pic>
        <p:nvPicPr>
          <p:cNvPr id="39940" name="Picture 4" descr="http://im8-tub-ru.yandex.net/i?id=397028902-17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692696"/>
            <a:ext cx="3802022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Первая рукописная книга.</a:t>
            </a:r>
            <a:endParaRPr lang="ru-RU" dirty="0"/>
          </a:p>
        </p:txBody>
      </p:sp>
      <p:pic>
        <p:nvPicPr>
          <p:cNvPr id="4" name="Picture 4" descr="http://server.audiopedia.su:8888/staroeradio/images/pics/004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94836"/>
            <a:ext cx="7272808" cy="4513330"/>
          </a:xfrm>
          <a:prstGeom prst="rect">
            <a:avLst/>
          </a:prstGeom>
          <a:noFill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763688" y="1052736"/>
            <a:ext cx="574747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Остромирово Евангелие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7560840" cy="5760640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43608" y="692696"/>
            <a:ext cx="763284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 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839-625 =                  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325-43 =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Ё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247+53  =                    </a:t>
            </a: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350:7∙8 =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400 -265 =     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</a:t>
            </a: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172-72:4 =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3645024"/>
            <a:ext cx="31309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</a:t>
            </a: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90∙2:30∙70  =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4293096"/>
            <a:ext cx="24224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218+26 =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4941168"/>
            <a:ext cx="26372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320:40∙8 =</a:t>
            </a:r>
            <a:endParaRPr lang="ru-RU" sz="36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187624" y="2564904"/>
          <a:ext cx="6768752" cy="797808"/>
        </p:xfrm>
        <a:graphic>
          <a:graphicData uri="http://schemas.openxmlformats.org/drawingml/2006/table">
            <a:tbl>
              <a:tblPr/>
              <a:tblGrid>
                <a:gridCol w="529980"/>
                <a:gridCol w="663625"/>
                <a:gridCol w="663625"/>
                <a:gridCol w="663625"/>
                <a:gridCol w="531131"/>
                <a:gridCol w="529980"/>
                <a:gridCol w="531131"/>
                <a:gridCol w="531131"/>
                <a:gridCol w="531131"/>
                <a:gridCol w="531131"/>
                <a:gridCol w="531131"/>
                <a:gridCol w="531131"/>
              </a:tblGrid>
              <a:tr h="3989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282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244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400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420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300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214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135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154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135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282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9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/>
          <p:cNvSpPr>
            <a:spLocks noChangeArrowheads="1"/>
          </p:cNvSpPr>
          <p:nvPr/>
        </p:nvSpPr>
        <p:spPr bwMode="auto">
          <a:xfrm>
            <a:off x="1187624" y="764704"/>
            <a:ext cx="1440160" cy="1512168"/>
          </a:xfrm>
          <a:prstGeom prst="flowChartExtra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800" dirty="0" smtClean="0"/>
              <a:t>  1</a:t>
            </a:r>
            <a:endParaRPr lang="ru-RU" sz="2800" dirty="0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2987824" y="1700808"/>
            <a:ext cx="1368152" cy="13217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dirty="0" smtClean="0"/>
              <a:t>          </a:t>
            </a:r>
            <a:r>
              <a:rPr lang="ru-RU" sz="2800" dirty="0" smtClean="0"/>
              <a:t>2</a:t>
            </a:r>
            <a:endParaRPr lang="ru-RU" sz="2800" dirty="0"/>
          </a:p>
        </p:txBody>
      </p:sp>
      <p:sp>
        <p:nvSpPr>
          <p:cNvPr id="35844" name="AutoShape 4"/>
          <p:cNvSpPr>
            <a:spLocks noChangeArrowheads="1"/>
          </p:cNvSpPr>
          <p:nvPr/>
        </p:nvSpPr>
        <p:spPr bwMode="auto">
          <a:xfrm>
            <a:off x="5364088" y="980728"/>
            <a:ext cx="1809502" cy="1674911"/>
          </a:xfrm>
          <a:prstGeom prst="rtTriangle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    </a:t>
            </a:r>
            <a:r>
              <a:rPr lang="ru-RU" sz="2800" dirty="0" smtClean="0"/>
              <a:t>3</a:t>
            </a:r>
            <a:endParaRPr lang="ru-RU" sz="2800" dirty="0"/>
          </a:p>
        </p:txBody>
      </p:sp>
      <p:sp>
        <p:nvSpPr>
          <p:cNvPr id="35845" name="AutoShape 5"/>
          <p:cNvSpPr>
            <a:spLocks noChangeArrowheads="1"/>
          </p:cNvSpPr>
          <p:nvPr/>
        </p:nvSpPr>
        <p:spPr bwMode="auto">
          <a:xfrm rot="1829698">
            <a:off x="1333997" y="3993513"/>
            <a:ext cx="1430562" cy="1250627"/>
          </a:xfrm>
          <a:prstGeom prst="flowChartExtra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  </a:t>
            </a:r>
            <a:r>
              <a:rPr lang="ru-RU" sz="2800" dirty="0" smtClean="0"/>
              <a:t>4</a:t>
            </a:r>
            <a:endParaRPr lang="ru-RU" sz="2800" dirty="0"/>
          </a:p>
        </p:txBody>
      </p:sp>
      <p:sp>
        <p:nvSpPr>
          <p:cNvPr id="35846" name="AutoShape 6"/>
          <p:cNvSpPr>
            <a:spLocks noChangeArrowheads="1"/>
          </p:cNvSpPr>
          <p:nvPr/>
        </p:nvSpPr>
        <p:spPr bwMode="auto">
          <a:xfrm rot="-4211724">
            <a:off x="2702409" y="3405382"/>
            <a:ext cx="1845717" cy="1608783"/>
          </a:xfrm>
          <a:prstGeom prst="flowChartExtra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800" dirty="0" smtClean="0"/>
              <a:t>     5</a:t>
            </a:r>
            <a:endParaRPr lang="ru-RU" sz="2800" dirty="0"/>
          </a:p>
        </p:txBody>
      </p:sp>
      <p:sp>
        <p:nvSpPr>
          <p:cNvPr id="35847" name="AutoShape 7"/>
          <p:cNvSpPr>
            <a:spLocks noChangeArrowheads="1"/>
          </p:cNvSpPr>
          <p:nvPr/>
        </p:nvSpPr>
        <p:spPr bwMode="auto">
          <a:xfrm rot="-2206397">
            <a:off x="5053868" y="3326871"/>
            <a:ext cx="1308357" cy="1861953"/>
          </a:xfrm>
          <a:prstGeom prst="flowChartExtra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800" dirty="0" smtClean="0"/>
              <a:t> 6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Отгадай загадку: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23120" y="1628800"/>
            <a:ext cx="7920880" cy="4525963"/>
          </a:xfrm>
        </p:spPr>
        <p:txBody>
          <a:bodyPr/>
          <a:lstStyle/>
          <a:p>
            <a:r>
              <a:rPr lang="ru-RU" dirty="0"/>
              <a:t>Говорит она беззвучно ,</a:t>
            </a:r>
          </a:p>
          <a:p>
            <a:r>
              <a:rPr lang="ru-RU" dirty="0"/>
              <a:t>А понятно и не скучно.</a:t>
            </a:r>
          </a:p>
          <a:p>
            <a:r>
              <a:rPr lang="ru-RU" dirty="0"/>
              <a:t>Ты беседуй чаще с ней –</a:t>
            </a:r>
          </a:p>
          <a:p>
            <a:r>
              <a:rPr lang="ru-RU" dirty="0"/>
              <a:t>Станешь вчетверо умней.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4653136"/>
            <a:ext cx="18744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книга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620688"/>
            <a:ext cx="7546032" cy="266429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</a:t>
            </a:r>
            <a:r>
              <a:rPr lang="ru-RU" sz="4400" dirty="0" smtClean="0"/>
              <a:t>х-1=1            </a:t>
            </a:r>
            <a:r>
              <a:rPr lang="ru-RU" sz="4400" dirty="0"/>
              <a:t>февраль</a:t>
            </a:r>
          </a:p>
          <a:p>
            <a:pPr>
              <a:buNone/>
            </a:pPr>
            <a:r>
              <a:rPr lang="ru-RU" sz="4400" dirty="0" smtClean="0"/>
              <a:t>           </a:t>
            </a:r>
            <a:r>
              <a:rPr lang="ru-RU" sz="4400" dirty="0"/>
              <a:t>18-2∙х=10      апрель</a:t>
            </a:r>
          </a:p>
          <a:p>
            <a:pPr>
              <a:buNone/>
            </a:pPr>
            <a:r>
              <a:rPr lang="ru-RU" sz="4400" dirty="0" smtClean="0"/>
              <a:t>           </a:t>
            </a:r>
            <a:r>
              <a:rPr lang="ru-RU" sz="4400" dirty="0"/>
              <a:t>18=5∙х+3          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08104" y="2060848"/>
            <a:ext cx="16610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март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6866" name="Picture 2" descr="http://dcbs-nvkz.narod.ru/images/kniga-1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8424" y="3068960"/>
            <a:ext cx="5595576" cy="3312368"/>
          </a:xfrm>
          <a:prstGeom prst="rect">
            <a:avLst/>
          </a:prstGeom>
          <a:noFill/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1115616" y="3827656"/>
            <a:ext cx="28083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марта 1564 года была выпущена первая печатная книга на Руси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книга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Апостол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686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620688"/>
            <a:ext cx="7848872" cy="2520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Задача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создание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книги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Апостол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ушел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целый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зато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вторая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книга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была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создана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всего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месяца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Во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сколько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раз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быстрее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была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отпечатана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вторая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книга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971600" y="2708920"/>
            <a:ext cx="568863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Задача 2.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читальном зале библиотеки размещалось 1050 книг. Седьмая часть книг посвящена растениям, третья часть – животным, а пятая часть оставшихся книг – насекомым. Сколько книг о насекомых было в библиотеке?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lib4all.ru/base/B3284/img/B3284p45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060848"/>
            <a:ext cx="2736304" cy="40404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03648" y="692696"/>
            <a:ext cx="67687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В 1574 году во Львове Иван Федоров отпечатал первый русский букварь</a:t>
            </a:r>
          </a:p>
        </p:txBody>
      </p:sp>
      <p:pic>
        <p:nvPicPr>
          <p:cNvPr id="33796" name="Picture 4" descr="http://rakurs.myftp.org/uploads/posts/2010-02/1267089343_1267088091_atljhj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060848"/>
            <a:ext cx="2990850" cy="4095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620688"/>
            <a:ext cx="7509520" cy="132474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В Москве </a:t>
            </a:r>
            <a:r>
              <a:rPr lang="ru-RU" dirty="0"/>
              <a:t>в 1909 году был  установлен памятник первопечатнику Федорову.</a:t>
            </a:r>
          </a:p>
        </p:txBody>
      </p:sp>
      <p:pic>
        <p:nvPicPr>
          <p:cNvPr id="34818" name="Picture 2" descr="http://www.calend.ru/img/user_img/i6/66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578287"/>
            <a:ext cx="3622923" cy="4650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Кроссворд.</a:t>
            </a:r>
            <a:endParaRPr lang="ru-RU" dirty="0"/>
          </a:p>
        </p:txBody>
      </p:sp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1043608" y="1484784"/>
            <a:ext cx="5904656" cy="2448272"/>
            <a:chOff x="2424" y="9468"/>
            <a:chExt cx="6392" cy="1980"/>
          </a:xfrm>
        </p:grpSpPr>
        <p:sp>
          <p:nvSpPr>
            <p:cNvPr id="26627" name="Rectangle 3"/>
            <p:cNvSpPr>
              <a:spLocks noChangeArrowheads="1"/>
            </p:cNvSpPr>
            <p:nvPr/>
          </p:nvSpPr>
          <p:spPr bwMode="auto">
            <a:xfrm>
              <a:off x="2424" y="9864"/>
              <a:ext cx="376" cy="396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628" name="Rectangle 4"/>
            <p:cNvSpPr>
              <a:spLocks noChangeArrowheads="1"/>
            </p:cNvSpPr>
            <p:nvPr/>
          </p:nvSpPr>
          <p:spPr bwMode="auto">
            <a:xfrm>
              <a:off x="2800" y="9864"/>
              <a:ext cx="376" cy="396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629" name="Rectangle 5"/>
            <p:cNvSpPr>
              <a:spLocks noChangeArrowheads="1"/>
            </p:cNvSpPr>
            <p:nvPr/>
          </p:nvSpPr>
          <p:spPr bwMode="auto">
            <a:xfrm>
              <a:off x="6936" y="9468"/>
              <a:ext cx="376" cy="396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630" name="Rectangle 6"/>
            <p:cNvSpPr>
              <a:spLocks noChangeArrowheads="1"/>
            </p:cNvSpPr>
            <p:nvPr/>
          </p:nvSpPr>
          <p:spPr bwMode="auto">
            <a:xfrm>
              <a:off x="6560" y="9468"/>
              <a:ext cx="376" cy="396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631" name="Rectangle 7"/>
            <p:cNvSpPr>
              <a:spLocks noChangeArrowheads="1"/>
            </p:cNvSpPr>
            <p:nvPr/>
          </p:nvSpPr>
          <p:spPr bwMode="auto">
            <a:xfrm>
              <a:off x="6184" y="9468"/>
              <a:ext cx="376" cy="396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632" name="Rectangle 8"/>
            <p:cNvSpPr>
              <a:spLocks noChangeArrowheads="1"/>
            </p:cNvSpPr>
            <p:nvPr/>
          </p:nvSpPr>
          <p:spPr bwMode="auto">
            <a:xfrm>
              <a:off x="5808" y="9468"/>
              <a:ext cx="376" cy="396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633" name="Rectangle 9"/>
            <p:cNvSpPr>
              <a:spLocks noChangeArrowheads="1"/>
            </p:cNvSpPr>
            <p:nvPr/>
          </p:nvSpPr>
          <p:spPr bwMode="auto">
            <a:xfrm>
              <a:off x="5432" y="9468"/>
              <a:ext cx="376" cy="396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634" name="Rectangle 10"/>
            <p:cNvSpPr>
              <a:spLocks noChangeArrowheads="1"/>
            </p:cNvSpPr>
            <p:nvPr/>
          </p:nvSpPr>
          <p:spPr bwMode="auto">
            <a:xfrm>
              <a:off x="5056" y="9468"/>
              <a:ext cx="376" cy="396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635" name="Rectangle 11"/>
            <p:cNvSpPr>
              <a:spLocks noChangeArrowheads="1"/>
            </p:cNvSpPr>
            <p:nvPr/>
          </p:nvSpPr>
          <p:spPr bwMode="auto">
            <a:xfrm>
              <a:off x="5056" y="9864"/>
              <a:ext cx="376" cy="396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636" name="Rectangle 12"/>
            <p:cNvSpPr>
              <a:spLocks noChangeArrowheads="1"/>
            </p:cNvSpPr>
            <p:nvPr/>
          </p:nvSpPr>
          <p:spPr bwMode="auto">
            <a:xfrm>
              <a:off x="5056" y="10260"/>
              <a:ext cx="376" cy="396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637" name="Rectangle 13"/>
            <p:cNvSpPr>
              <a:spLocks noChangeArrowheads="1"/>
            </p:cNvSpPr>
            <p:nvPr/>
          </p:nvSpPr>
          <p:spPr bwMode="auto">
            <a:xfrm>
              <a:off x="5056" y="10656"/>
              <a:ext cx="376" cy="396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638" name="Rectangle 14"/>
            <p:cNvSpPr>
              <a:spLocks noChangeArrowheads="1"/>
            </p:cNvSpPr>
            <p:nvPr/>
          </p:nvSpPr>
          <p:spPr bwMode="auto">
            <a:xfrm>
              <a:off x="5056" y="11052"/>
              <a:ext cx="376" cy="396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639" name="Rectangle 15"/>
            <p:cNvSpPr>
              <a:spLocks noChangeArrowheads="1"/>
            </p:cNvSpPr>
            <p:nvPr/>
          </p:nvSpPr>
          <p:spPr bwMode="auto">
            <a:xfrm>
              <a:off x="3176" y="9864"/>
              <a:ext cx="376" cy="396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640" name="Rectangle 16"/>
            <p:cNvSpPr>
              <a:spLocks noChangeArrowheads="1"/>
            </p:cNvSpPr>
            <p:nvPr/>
          </p:nvSpPr>
          <p:spPr bwMode="auto">
            <a:xfrm>
              <a:off x="3552" y="9864"/>
              <a:ext cx="376" cy="396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641" name="Rectangle 17"/>
            <p:cNvSpPr>
              <a:spLocks noChangeArrowheads="1"/>
            </p:cNvSpPr>
            <p:nvPr/>
          </p:nvSpPr>
          <p:spPr bwMode="auto">
            <a:xfrm>
              <a:off x="3928" y="9864"/>
              <a:ext cx="376" cy="396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642" name="Rectangle 18"/>
            <p:cNvSpPr>
              <a:spLocks noChangeArrowheads="1"/>
            </p:cNvSpPr>
            <p:nvPr/>
          </p:nvSpPr>
          <p:spPr bwMode="auto">
            <a:xfrm>
              <a:off x="4304" y="9864"/>
              <a:ext cx="376" cy="396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643" name="Rectangle 19"/>
            <p:cNvSpPr>
              <a:spLocks noChangeArrowheads="1"/>
            </p:cNvSpPr>
            <p:nvPr/>
          </p:nvSpPr>
          <p:spPr bwMode="auto">
            <a:xfrm>
              <a:off x="4680" y="9864"/>
              <a:ext cx="376" cy="396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644" name="Rectangle 20"/>
            <p:cNvSpPr>
              <a:spLocks noChangeArrowheads="1"/>
            </p:cNvSpPr>
            <p:nvPr/>
          </p:nvSpPr>
          <p:spPr bwMode="auto">
            <a:xfrm>
              <a:off x="5432" y="9864"/>
              <a:ext cx="376" cy="396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645" name="Rectangle 21"/>
            <p:cNvSpPr>
              <a:spLocks noChangeArrowheads="1"/>
            </p:cNvSpPr>
            <p:nvPr/>
          </p:nvSpPr>
          <p:spPr bwMode="auto">
            <a:xfrm>
              <a:off x="7312" y="10656"/>
              <a:ext cx="376" cy="396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646" name="Rectangle 22"/>
            <p:cNvSpPr>
              <a:spLocks noChangeArrowheads="1"/>
            </p:cNvSpPr>
            <p:nvPr/>
          </p:nvSpPr>
          <p:spPr bwMode="auto">
            <a:xfrm>
              <a:off x="6560" y="10260"/>
              <a:ext cx="376" cy="396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647" name="Rectangle 23"/>
            <p:cNvSpPr>
              <a:spLocks noChangeArrowheads="1"/>
            </p:cNvSpPr>
            <p:nvPr/>
          </p:nvSpPr>
          <p:spPr bwMode="auto">
            <a:xfrm>
              <a:off x="6184" y="10260"/>
              <a:ext cx="376" cy="396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648" name="Rectangle 24"/>
            <p:cNvSpPr>
              <a:spLocks noChangeArrowheads="1"/>
            </p:cNvSpPr>
            <p:nvPr/>
          </p:nvSpPr>
          <p:spPr bwMode="auto">
            <a:xfrm>
              <a:off x="5808" y="10260"/>
              <a:ext cx="376" cy="396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649" name="Rectangle 25"/>
            <p:cNvSpPr>
              <a:spLocks noChangeArrowheads="1"/>
            </p:cNvSpPr>
            <p:nvPr/>
          </p:nvSpPr>
          <p:spPr bwMode="auto">
            <a:xfrm>
              <a:off x="5432" y="10260"/>
              <a:ext cx="376" cy="396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650" name="Rectangle 26"/>
            <p:cNvSpPr>
              <a:spLocks noChangeArrowheads="1"/>
            </p:cNvSpPr>
            <p:nvPr/>
          </p:nvSpPr>
          <p:spPr bwMode="auto">
            <a:xfrm>
              <a:off x="4680" y="10260"/>
              <a:ext cx="376" cy="396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651" name="Rectangle 27"/>
            <p:cNvSpPr>
              <a:spLocks noChangeArrowheads="1"/>
            </p:cNvSpPr>
            <p:nvPr/>
          </p:nvSpPr>
          <p:spPr bwMode="auto">
            <a:xfrm>
              <a:off x="6936" y="10656"/>
              <a:ext cx="376" cy="396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652" name="Rectangle 28"/>
            <p:cNvSpPr>
              <a:spLocks noChangeArrowheads="1"/>
            </p:cNvSpPr>
            <p:nvPr/>
          </p:nvSpPr>
          <p:spPr bwMode="auto">
            <a:xfrm>
              <a:off x="6560" y="10656"/>
              <a:ext cx="376" cy="396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653" name="Rectangle 29"/>
            <p:cNvSpPr>
              <a:spLocks noChangeArrowheads="1"/>
            </p:cNvSpPr>
            <p:nvPr/>
          </p:nvSpPr>
          <p:spPr bwMode="auto">
            <a:xfrm>
              <a:off x="6184" y="10656"/>
              <a:ext cx="376" cy="396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654" name="Rectangle 30"/>
            <p:cNvSpPr>
              <a:spLocks noChangeArrowheads="1"/>
            </p:cNvSpPr>
            <p:nvPr/>
          </p:nvSpPr>
          <p:spPr bwMode="auto">
            <a:xfrm>
              <a:off x="5808" y="10656"/>
              <a:ext cx="376" cy="396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655" name="Rectangle 31"/>
            <p:cNvSpPr>
              <a:spLocks noChangeArrowheads="1"/>
            </p:cNvSpPr>
            <p:nvPr/>
          </p:nvSpPr>
          <p:spPr bwMode="auto">
            <a:xfrm>
              <a:off x="5432" y="10656"/>
              <a:ext cx="376" cy="396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656" name="Rectangle 32"/>
            <p:cNvSpPr>
              <a:spLocks noChangeArrowheads="1"/>
            </p:cNvSpPr>
            <p:nvPr/>
          </p:nvSpPr>
          <p:spPr bwMode="auto">
            <a:xfrm>
              <a:off x="6936" y="11052"/>
              <a:ext cx="376" cy="396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657" name="Rectangle 33"/>
            <p:cNvSpPr>
              <a:spLocks noChangeArrowheads="1"/>
            </p:cNvSpPr>
            <p:nvPr/>
          </p:nvSpPr>
          <p:spPr bwMode="auto">
            <a:xfrm>
              <a:off x="6560" y="11052"/>
              <a:ext cx="376" cy="396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658" name="Rectangle 34"/>
            <p:cNvSpPr>
              <a:spLocks noChangeArrowheads="1"/>
            </p:cNvSpPr>
            <p:nvPr/>
          </p:nvSpPr>
          <p:spPr bwMode="auto">
            <a:xfrm>
              <a:off x="8440" y="10656"/>
              <a:ext cx="376" cy="396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659" name="Rectangle 35"/>
            <p:cNvSpPr>
              <a:spLocks noChangeArrowheads="1"/>
            </p:cNvSpPr>
            <p:nvPr/>
          </p:nvSpPr>
          <p:spPr bwMode="auto">
            <a:xfrm>
              <a:off x="8064" y="10656"/>
              <a:ext cx="376" cy="396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660" name="Rectangle 36"/>
            <p:cNvSpPr>
              <a:spLocks noChangeArrowheads="1"/>
            </p:cNvSpPr>
            <p:nvPr/>
          </p:nvSpPr>
          <p:spPr bwMode="auto">
            <a:xfrm>
              <a:off x="7688" y="10656"/>
              <a:ext cx="376" cy="396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661" name="Rectangle 37"/>
            <p:cNvSpPr>
              <a:spLocks noChangeArrowheads="1"/>
            </p:cNvSpPr>
            <p:nvPr/>
          </p:nvSpPr>
          <p:spPr bwMode="auto">
            <a:xfrm>
              <a:off x="6184" y="11052"/>
              <a:ext cx="376" cy="396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662" name="Rectangle 38"/>
            <p:cNvSpPr>
              <a:spLocks noChangeArrowheads="1"/>
            </p:cNvSpPr>
            <p:nvPr/>
          </p:nvSpPr>
          <p:spPr bwMode="auto">
            <a:xfrm>
              <a:off x="5808" y="11052"/>
              <a:ext cx="376" cy="396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663" name="Rectangle 39"/>
            <p:cNvSpPr>
              <a:spLocks noChangeArrowheads="1"/>
            </p:cNvSpPr>
            <p:nvPr/>
          </p:nvSpPr>
          <p:spPr bwMode="auto">
            <a:xfrm>
              <a:off x="5432" y="11052"/>
              <a:ext cx="376" cy="396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664" name="Rectangle 40"/>
            <p:cNvSpPr>
              <a:spLocks noChangeArrowheads="1"/>
            </p:cNvSpPr>
            <p:nvPr/>
          </p:nvSpPr>
          <p:spPr bwMode="auto">
            <a:xfrm>
              <a:off x="7312" y="11052"/>
              <a:ext cx="376" cy="396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2" name="Скругленная прямоугольная выноска 41"/>
          <p:cNvSpPr/>
          <p:nvPr/>
        </p:nvSpPr>
        <p:spPr>
          <a:xfrm>
            <a:off x="5868144" y="692696"/>
            <a:ext cx="2664296" cy="1224136"/>
          </a:xfrm>
          <a:prstGeom prst="wedgeRoundRectCallout">
            <a:avLst>
              <a:gd name="adj1" fmla="val -135755"/>
              <a:gd name="adj2" fmla="val 33074"/>
              <a:gd name="adj3" fmla="val 16667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Имя монаха, создателя славянской азбуки? </a:t>
            </a: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3419872" y="1340768"/>
            <a:ext cx="219483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Кирилл</a:t>
            </a:r>
            <a:endParaRPr lang="ru-RU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4" name="Скругленная прямоугольная выноска 43"/>
          <p:cNvSpPr/>
          <p:nvPr/>
        </p:nvSpPr>
        <p:spPr>
          <a:xfrm>
            <a:off x="5940152" y="1628800"/>
            <a:ext cx="2664296" cy="1224136"/>
          </a:xfrm>
          <a:prstGeom prst="wedgeRoundRectCallout">
            <a:avLst>
              <a:gd name="adj1" fmla="val -225716"/>
              <a:gd name="adj2" fmla="val 4779"/>
              <a:gd name="adj3" fmla="val 16667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Как назывался материал для письма, изготовленный из шкур животных? </a:t>
            </a:r>
            <a:endParaRPr lang="ru-RU" dirty="0"/>
          </a:p>
        </p:txBody>
      </p:sp>
      <p:sp>
        <p:nvSpPr>
          <p:cNvPr id="45" name="Скругленная прямоугольная выноска 44"/>
          <p:cNvSpPr/>
          <p:nvPr/>
        </p:nvSpPr>
        <p:spPr>
          <a:xfrm>
            <a:off x="683568" y="3789040"/>
            <a:ext cx="2664296" cy="1224136"/>
          </a:xfrm>
          <a:prstGeom prst="wedgeRoundRectCallout">
            <a:avLst>
              <a:gd name="adj1" fmla="val 48922"/>
              <a:gd name="adj2" fmla="val -132921"/>
              <a:gd name="adj3" fmla="val 16667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Металлические буквы, из которых набирался текст на печатном станке?</a:t>
            </a:r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971600" y="1772816"/>
            <a:ext cx="338437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пергамент</a:t>
            </a:r>
            <a:endParaRPr lang="ru-RU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483768" y="2276872"/>
            <a:ext cx="338437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литеры</a:t>
            </a:r>
            <a:endParaRPr lang="ru-RU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8" name="Скругленная прямоугольная выноска 47"/>
          <p:cNvSpPr/>
          <p:nvPr/>
        </p:nvSpPr>
        <p:spPr>
          <a:xfrm>
            <a:off x="899592" y="4509120"/>
            <a:ext cx="2664296" cy="1224136"/>
          </a:xfrm>
          <a:prstGeom prst="wedgeRoundRectCallout">
            <a:avLst>
              <a:gd name="adj1" fmla="val 52042"/>
              <a:gd name="adj2" fmla="val -160084"/>
              <a:gd name="adj3" fmla="val 16667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Немецкий</a:t>
            </a:r>
            <a:r>
              <a:rPr lang="en-US" dirty="0" smtClean="0"/>
              <a:t> </a:t>
            </a:r>
            <a:r>
              <a:rPr lang="en-US" dirty="0" err="1" smtClean="0"/>
              <a:t>изобретатель</a:t>
            </a:r>
            <a:r>
              <a:rPr lang="en-US" dirty="0" smtClean="0"/>
              <a:t> </a:t>
            </a:r>
            <a:r>
              <a:rPr lang="en-US" dirty="0" err="1" smtClean="0"/>
              <a:t>книгопечатанья</a:t>
            </a:r>
            <a:r>
              <a:rPr lang="en-US" dirty="0" smtClean="0"/>
              <a:t>? </a:t>
            </a:r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3275856" y="2708920"/>
            <a:ext cx="38164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Гуттенберг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0" name="Скругленная прямоугольная выноска 49"/>
          <p:cNvSpPr/>
          <p:nvPr/>
        </p:nvSpPr>
        <p:spPr>
          <a:xfrm>
            <a:off x="4067944" y="4941168"/>
            <a:ext cx="2664296" cy="1224136"/>
          </a:xfrm>
          <a:prstGeom prst="wedgeRoundRectCallout">
            <a:avLst>
              <a:gd name="adj1" fmla="val -66000"/>
              <a:gd name="adj2" fmla="val -152162"/>
              <a:gd name="adj3" fmla="val 16667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Название первой печатной книги на Руси? </a:t>
            </a:r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2843808" y="3212976"/>
            <a:ext cx="38164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Апостол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43" grpId="0"/>
      <p:bldP spid="44" grpId="0" animBg="1"/>
      <p:bldP spid="44" grpId="1" animBg="1"/>
      <p:bldP spid="45" grpId="0" animBg="1"/>
      <p:bldP spid="45" grpId="1" animBg="1"/>
      <p:bldP spid="46" grpId="0"/>
      <p:bldP spid="47" grpId="0"/>
      <p:bldP spid="48" grpId="0" animBg="1"/>
      <p:bldP spid="48" grpId="1" animBg="1"/>
      <p:bldP spid="49" grpId="0"/>
      <p:bldP spid="50" grpId="0" animBg="1"/>
      <p:bldP spid="50" grpId="1" animBg="1"/>
      <p:bldP spid="5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600200"/>
            <a:ext cx="7499176" cy="4525963"/>
          </a:xfrm>
        </p:spPr>
        <p:txBody>
          <a:bodyPr/>
          <a:lstStyle/>
          <a:p>
            <a:pPr lvl="0"/>
            <a:r>
              <a:rPr lang="ru-RU" dirty="0"/>
              <a:t>Сегодня на уроке  я  узнал (а)…</a:t>
            </a:r>
          </a:p>
          <a:p>
            <a:pPr lvl="0"/>
            <a:r>
              <a:rPr lang="en-US" dirty="0" err="1"/>
              <a:t>Мне</a:t>
            </a:r>
            <a:r>
              <a:rPr lang="en-US" dirty="0"/>
              <a:t> </a:t>
            </a:r>
            <a:r>
              <a:rPr lang="en-US" dirty="0" err="1"/>
              <a:t>было</a:t>
            </a:r>
            <a:r>
              <a:rPr lang="en-US" dirty="0"/>
              <a:t> </a:t>
            </a:r>
            <a:r>
              <a:rPr lang="en-US" dirty="0" err="1"/>
              <a:t>интересно</a:t>
            </a:r>
            <a:r>
              <a:rPr lang="en-US" dirty="0"/>
              <a:t> …</a:t>
            </a:r>
            <a:endParaRPr lang="ru-RU" dirty="0"/>
          </a:p>
          <a:p>
            <a:pPr lvl="0"/>
            <a:r>
              <a:rPr lang="en-US" dirty="0" err="1"/>
              <a:t>Мне</a:t>
            </a:r>
            <a:r>
              <a:rPr lang="en-US" dirty="0"/>
              <a:t> </a:t>
            </a:r>
            <a:r>
              <a:rPr lang="en-US" dirty="0" err="1"/>
              <a:t>хотелось</a:t>
            </a:r>
            <a:r>
              <a:rPr lang="en-US" dirty="0"/>
              <a:t> </a:t>
            </a:r>
            <a:r>
              <a:rPr lang="en-US" dirty="0" err="1"/>
              <a:t>бы</a:t>
            </a:r>
            <a:r>
              <a:rPr lang="en-US" dirty="0"/>
              <a:t> </a:t>
            </a:r>
            <a:r>
              <a:rPr lang="en-US" dirty="0" err="1"/>
              <a:t>прочитать</a:t>
            </a:r>
            <a:r>
              <a:rPr lang="en-US" dirty="0"/>
              <a:t>…</a:t>
            </a:r>
            <a:endParaRPr lang="ru-RU" dirty="0"/>
          </a:p>
          <a:p>
            <a:pPr lvl="0"/>
            <a:r>
              <a:rPr lang="en-US" dirty="0"/>
              <a:t>Я </a:t>
            </a:r>
            <a:r>
              <a:rPr lang="en-US" dirty="0" err="1"/>
              <a:t>желаю</a:t>
            </a:r>
            <a:r>
              <a:rPr lang="en-US" dirty="0"/>
              <a:t> </a:t>
            </a:r>
            <a:r>
              <a:rPr lang="en-US" dirty="0" err="1"/>
              <a:t>ребятам</a:t>
            </a:r>
            <a:r>
              <a:rPr lang="en-US" dirty="0"/>
              <a:t>…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proshkolu.ru/content/media/pic/std/1000000/731000/730249-b5b405a7c269baa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285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11961" y="2132856"/>
            <a:ext cx="448424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Урок окончен.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 работу.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http://images.yandex.ru/yandsearch?text=</a:t>
            </a:r>
            <a:r>
              <a:rPr lang="ru-RU" dirty="0" smtClean="0"/>
              <a:t>рамки презентации   </a:t>
            </a:r>
          </a:p>
          <a:p>
            <a:r>
              <a:rPr lang="en-US" dirty="0" smtClean="0">
                <a:hlinkClick r:id="rId2"/>
              </a:rPr>
              <a:t>http://festival.1september.ru/articles/561317/</a:t>
            </a:r>
            <a:r>
              <a:rPr lang="ru-RU" dirty="0" smtClean="0"/>
              <a:t>  </a:t>
            </a:r>
          </a:p>
          <a:p>
            <a:r>
              <a:rPr lang="ru-RU" dirty="0" smtClean="0"/>
              <a:t> </a:t>
            </a:r>
            <a:r>
              <a:rPr lang="en-US" dirty="0" smtClean="0">
                <a:hlinkClick r:id="rId3"/>
              </a:rPr>
              <a:t>http://nsportal.ru/nachalnaya-shkola/okruzhayushchii-mir/konspekt-uroka-po-okruzhayushchemu-miru-mastera-pechatnyh-del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13.nnm.ru/5/d/f/b/8/5dfb8537afb472c8bd08af6d7b18858c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754"/>
            <a:ext cx="9143686" cy="6861754"/>
          </a:xfrm>
          <a:prstGeom prst="rect">
            <a:avLst/>
          </a:prstGeom>
          <a:noFill/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619672" y="4509120"/>
          <a:ext cx="6077585" cy="1688014"/>
        </p:xfrm>
        <a:graphic>
          <a:graphicData uri="http://schemas.openxmlformats.org/drawingml/2006/table">
            <a:tbl>
              <a:tblPr/>
              <a:tblGrid>
                <a:gridCol w="607695"/>
                <a:gridCol w="607695"/>
                <a:gridCol w="607695"/>
                <a:gridCol w="607695"/>
                <a:gridCol w="607695"/>
                <a:gridCol w="607695"/>
                <a:gridCol w="607695"/>
                <a:gridCol w="607695"/>
                <a:gridCol w="607695"/>
                <a:gridCol w="608330"/>
              </a:tblGrid>
              <a:tr h="64007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79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36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36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endParaRPr lang="ru-RU" sz="36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36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endParaRPr lang="ru-RU" sz="36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36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36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 </a:t>
                      </a:r>
                      <a:endParaRPr lang="ru-RU" sz="36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36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36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30" name="Улыбающееся лицо 10"/>
          <p:cNvSpPr>
            <a:spLocks noChangeArrowheads="1"/>
          </p:cNvSpPr>
          <p:nvPr/>
        </p:nvSpPr>
        <p:spPr bwMode="auto">
          <a:xfrm>
            <a:off x="125413" y="61913"/>
            <a:ext cx="228600" cy="220662"/>
          </a:xfrm>
          <a:prstGeom prst="smileyFace">
            <a:avLst>
              <a:gd name="adj" fmla="val 465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Крест 13"/>
          <p:cNvSpPr>
            <a:spLocks noChangeArrowheads="1"/>
          </p:cNvSpPr>
          <p:nvPr/>
        </p:nvSpPr>
        <p:spPr bwMode="auto">
          <a:xfrm>
            <a:off x="125413" y="61913"/>
            <a:ext cx="228600" cy="228600"/>
          </a:xfrm>
          <a:prstGeom prst="plus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Молния 12"/>
          <p:cNvSpPr>
            <a:spLocks noChangeArrowheads="1"/>
          </p:cNvSpPr>
          <p:nvPr/>
        </p:nvSpPr>
        <p:spPr bwMode="auto">
          <a:xfrm>
            <a:off x="87313" y="61913"/>
            <a:ext cx="342900" cy="228600"/>
          </a:xfrm>
          <a:prstGeom prst="lightningBol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Полилиния 8"/>
          <p:cNvSpPr>
            <a:spLocks noChangeArrowheads="1"/>
          </p:cNvSpPr>
          <p:nvPr/>
        </p:nvSpPr>
        <p:spPr bwMode="auto">
          <a:xfrm>
            <a:off x="53975" y="52388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Полилиния 14"/>
          <p:cNvSpPr>
            <a:spLocks noChangeArrowheads="1"/>
          </p:cNvSpPr>
          <p:nvPr/>
        </p:nvSpPr>
        <p:spPr bwMode="auto">
          <a:xfrm>
            <a:off x="87313" y="155575"/>
            <a:ext cx="342900" cy="228600"/>
          </a:xfrm>
          <a:custGeom>
            <a:avLst/>
            <a:gdLst>
              <a:gd name="T0" fmla="*/ 171450 w 21600"/>
              <a:gd name="T1" fmla="*/ 0 h 21600"/>
              <a:gd name="T2" fmla="*/ 42863 w 21600"/>
              <a:gd name="T3" fmla="*/ 114300 h 21600"/>
              <a:gd name="T4" fmla="*/ 171450 w 21600"/>
              <a:gd name="T5" fmla="*/ 57150 h 21600"/>
              <a:gd name="T6" fmla="*/ 300038 w 21600"/>
              <a:gd name="T7" fmla="*/ 1143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Полилиния 11"/>
          <p:cNvSpPr>
            <a:spLocks noChangeArrowheads="1"/>
          </p:cNvSpPr>
          <p:nvPr/>
        </p:nvSpPr>
        <p:spPr bwMode="auto">
          <a:xfrm>
            <a:off x="95250" y="52388"/>
            <a:ext cx="228600" cy="228600"/>
          </a:xfrm>
          <a:custGeom>
            <a:avLst/>
            <a:gdLst>
              <a:gd name="T0" fmla="*/ 200025 w 21600"/>
              <a:gd name="T1" fmla="*/ 114300 h 21600"/>
              <a:gd name="T2" fmla="*/ 114300 w 21600"/>
              <a:gd name="T3" fmla="*/ 228600 h 21600"/>
              <a:gd name="T4" fmla="*/ 28575 w 21600"/>
              <a:gd name="T5" fmla="*/ 114300 h 21600"/>
              <a:gd name="T6" fmla="*/ 1143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9" name="Правильный пятиугольник 9"/>
          <p:cNvSpPr>
            <a:spLocks noChangeArrowheads="1"/>
          </p:cNvSpPr>
          <p:nvPr/>
        </p:nvSpPr>
        <p:spPr bwMode="auto">
          <a:xfrm>
            <a:off x="28575" y="52388"/>
            <a:ext cx="342900" cy="228600"/>
          </a:xfrm>
          <a:prstGeom prst="pentagon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7" name="Месяц 7"/>
          <p:cNvSpPr>
            <a:spLocks noChangeArrowheads="1"/>
          </p:cNvSpPr>
          <p:nvPr/>
        </p:nvSpPr>
        <p:spPr bwMode="auto">
          <a:xfrm>
            <a:off x="180975" y="71438"/>
            <a:ext cx="114300" cy="228600"/>
          </a:xfrm>
          <a:prstGeom prst="moon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Молния 21"/>
          <p:cNvSpPr>
            <a:spLocks noChangeArrowheads="1"/>
          </p:cNvSpPr>
          <p:nvPr/>
        </p:nvSpPr>
        <p:spPr bwMode="auto">
          <a:xfrm>
            <a:off x="4067944" y="4509120"/>
            <a:ext cx="423664" cy="592658"/>
          </a:xfrm>
          <a:prstGeom prst="lightningBol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Полилиния 17"/>
          <p:cNvSpPr>
            <a:spLocks noChangeArrowheads="1"/>
          </p:cNvSpPr>
          <p:nvPr/>
        </p:nvSpPr>
        <p:spPr bwMode="auto">
          <a:xfrm>
            <a:off x="4716016" y="4581128"/>
            <a:ext cx="504056" cy="516632"/>
          </a:xfrm>
          <a:custGeom>
            <a:avLst/>
            <a:gdLst>
              <a:gd name="T0" fmla="*/ 200025 w 21600"/>
              <a:gd name="T1" fmla="*/ 114300 h 21600"/>
              <a:gd name="T2" fmla="*/ 114300 w 21600"/>
              <a:gd name="T3" fmla="*/ 228600 h 21600"/>
              <a:gd name="T4" fmla="*/ 28575 w 21600"/>
              <a:gd name="T5" fmla="*/ 114300 h 21600"/>
              <a:gd name="T6" fmla="*/ 1143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Крест 18"/>
          <p:cNvSpPr>
            <a:spLocks noChangeArrowheads="1"/>
          </p:cNvSpPr>
          <p:nvPr/>
        </p:nvSpPr>
        <p:spPr bwMode="auto">
          <a:xfrm>
            <a:off x="3491880" y="4581128"/>
            <a:ext cx="504056" cy="444624"/>
          </a:xfrm>
          <a:prstGeom prst="plus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Полилиния 19"/>
          <p:cNvSpPr>
            <a:spLocks noChangeArrowheads="1"/>
          </p:cNvSpPr>
          <p:nvPr/>
        </p:nvSpPr>
        <p:spPr bwMode="auto">
          <a:xfrm>
            <a:off x="2843808" y="4653136"/>
            <a:ext cx="619894" cy="599579"/>
          </a:xfrm>
          <a:custGeom>
            <a:avLst/>
            <a:gdLst>
              <a:gd name="T0" fmla="*/ 171450 w 21600"/>
              <a:gd name="T1" fmla="*/ 0 h 21600"/>
              <a:gd name="T2" fmla="*/ 42863 w 21600"/>
              <a:gd name="T3" fmla="*/ 114300 h 21600"/>
              <a:gd name="T4" fmla="*/ 171450 w 21600"/>
              <a:gd name="T5" fmla="*/ 57150 h 21600"/>
              <a:gd name="T6" fmla="*/ 300038 w 21600"/>
              <a:gd name="T7" fmla="*/ 1143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Солнце 20"/>
          <p:cNvSpPr>
            <a:spLocks noChangeArrowheads="1"/>
          </p:cNvSpPr>
          <p:nvPr/>
        </p:nvSpPr>
        <p:spPr bwMode="auto">
          <a:xfrm>
            <a:off x="1691680" y="4581128"/>
            <a:ext cx="531242" cy="592658"/>
          </a:xfrm>
          <a:prstGeom prst="sun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2" name="Шестиугольник 15"/>
          <p:cNvSpPr>
            <a:spLocks noChangeArrowheads="1"/>
          </p:cNvSpPr>
          <p:nvPr/>
        </p:nvSpPr>
        <p:spPr bwMode="auto">
          <a:xfrm>
            <a:off x="2339752" y="4653136"/>
            <a:ext cx="432048" cy="372616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3" name="Улыбающееся лицо 10"/>
          <p:cNvSpPr>
            <a:spLocks noChangeArrowheads="1"/>
          </p:cNvSpPr>
          <p:nvPr/>
        </p:nvSpPr>
        <p:spPr bwMode="auto">
          <a:xfrm>
            <a:off x="5292080" y="4653136"/>
            <a:ext cx="494531" cy="448890"/>
          </a:xfrm>
          <a:prstGeom prst="smileyFace">
            <a:avLst>
              <a:gd name="adj" fmla="val 465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4" name="Правильный пятиугольник 9"/>
          <p:cNvSpPr>
            <a:spLocks noChangeArrowheads="1"/>
          </p:cNvSpPr>
          <p:nvPr/>
        </p:nvSpPr>
        <p:spPr bwMode="auto">
          <a:xfrm>
            <a:off x="5940152" y="4581128"/>
            <a:ext cx="488999" cy="458415"/>
          </a:xfrm>
          <a:prstGeom prst="pentagon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5" name="Полилиния 8"/>
          <p:cNvSpPr>
            <a:spLocks noChangeArrowheads="1"/>
          </p:cNvSpPr>
          <p:nvPr/>
        </p:nvSpPr>
        <p:spPr bwMode="auto">
          <a:xfrm>
            <a:off x="6588224" y="4581128"/>
            <a:ext cx="431651" cy="458415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6" name="Месяц 7"/>
          <p:cNvSpPr>
            <a:spLocks noChangeArrowheads="1"/>
          </p:cNvSpPr>
          <p:nvPr/>
        </p:nvSpPr>
        <p:spPr bwMode="auto">
          <a:xfrm>
            <a:off x="7236296" y="4509120"/>
            <a:ext cx="344710" cy="511373"/>
          </a:xfrm>
          <a:prstGeom prst="moon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Горизонтальный свиток 29"/>
          <p:cNvSpPr/>
          <p:nvPr/>
        </p:nvSpPr>
        <p:spPr>
          <a:xfrm>
            <a:off x="179512" y="1700808"/>
            <a:ext cx="4176464" cy="1152128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7" name="Молния 21"/>
          <p:cNvSpPr>
            <a:spLocks noChangeArrowheads="1"/>
          </p:cNvSpPr>
          <p:nvPr/>
        </p:nvSpPr>
        <p:spPr bwMode="auto">
          <a:xfrm>
            <a:off x="611560" y="2060848"/>
            <a:ext cx="484088" cy="592658"/>
          </a:xfrm>
          <a:prstGeom prst="lightningBol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Полилиния 17"/>
          <p:cNvSpPr>
            <a:spLocks noChangeArrowheads="1"/>
          </p:cNvSpPr>
          <p:nvPr/>
        </p:nvSpPr>
        <p:spPr bwMode="auto">
          <a:xfrm>
            <a:off x="1187624" y="2060848"/>
            <a:ext cx="504056" cy="516632"/>
          </a:xfrm>
          <a:custGeom>
            <a:avLst/>
            <a:gdLst>
              <a:gd name="T0" fmla="*/ 200025 w 21600"/>
              <a:gd name="T1" fmla="*/ 114300 h 21600"/>
              <a:gd name="T2" fmla="*/ 114300 w 21600"/>
              <a:gd name="T3" fmla="*/ 228600 h 21600"/>
              <a:gd name="T4" fmla="*/ 28575 w 21600"/>
              <a:gd name="T5" fmla="*/ 114300 h 21600"/>
              <a:gd name="T6" fmla="*/ 1143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9" name="Крест 18"/>
          <p:cNvSpPr>
            <a:spLocks noChangeArrowheads="1"/>
          </p:cNvSpPr>
          <p:nvPr/>
        </p:nvSpPr>
        <p:spPr bwMode="auto">
          <a:xfrm>
            <a:off x="1835696" y="2060848"/>
            <a:ext cx="504056" cy="444624"/>
          </a:xfrm>
          <a:prstGeom prst="plus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Полилиния 19"/>
          <p:cNvSpPr>
            <a:spLocks noChangeArrowheads="1"/>
          </p:cNvSpPr>
          <p:nvPr/>
        </p:nvSpPr>
        <p:spPr bwMode="auto">
          <a:xfrm>
            <a:off x="2555776" y="2132856"/>
            <a:ext cx="619894" cy="599579"/>
          </a:xfrm>
          <a:custGeom>
            <a:avLst/>
            <a:gdLst>
              <a:gd name="T0" fmla="*/ 171450 w 21600"/>
              <a:gd name="T1" fmla="*/ 0 h 21600"/>
              <a:gd name="T2" fmla="*/ 42863 w 21600"/>
              <a:gd name="T3" fmla="*/ 114300 h 21600"/>
              <a:gd name="T4" fmla="*/ 171450 w 21600"/>
              <a:gd name="T5" fmla="*/ 57150 h 21600"/>
              <a:gd name="T6" fmla="*/ 300038 w 21600"/>
              <a:gd name="T7" fmla="*/ 1143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1" name="Солнце 20"/>
          <p:cNvSpPr>
            <a:spLocks noChangeArrowheads="1"/>
          </p:cNvSpPr>
          <p:nvPr/>
        </p:nvSpPr>
        <p:spPr bwMode="auto">
          <a:xfrm>
            <a:off x="3275856" y="1988840"/>
            <a:ext cx="531242" cy="592658"/>
          </a:xfrm>
          <a:prstGeom prst="sun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620688"/>
            <a:ext cx="7272808" cy="18002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Прочитайте </a:t>
            </a:r>
            <a:r>
              <a:rPr lang="ru-RU" dirty="0"/>
              <a:t>ряд чисел. Найдите нарушенную закономерность и восстановите последовательность</a:t>
            </a: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899592" y="2132856"/>
            <a:ext cx="644599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35; 32; 29; 27; 24; 21; 18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0; 12; 24; 36; 46; 58; 70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900igr.net/datai/istorija/Egipet.files/0004-009-Egipetskaja-tsivilizatsija-drevnejshaja-tsivilizatsija-v-m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620688"/>
            <a:ext cx="3671261" cy="5708724"/>
          </a:xfrm>
          <a:prstGeom prst="rect">
            <a:avLst/>
          </a:prstGeom>
          <a:noFill/>
        </p:spPr>
      </p:pic>
      <p:pic>
        <p:nvPicPr>
          <p:cNvPr id="17414" name="Picture 6" descr="http://www.hi-edu.ru/e-books/AK/images/0031-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836712"/>
            <a:ext cx="3240360" cy="2349670"/>
          </a:xfrm>
          <a:prstGeom prst="rect">
            <a:avLst/>
          </a:prstGeom>
          <a:noFill/>
        </p:spPr>
      </p:pic>
      <p:pic>
        <p:nvPicPr>
          <p:cNvPr id="17416" name="Picture 8" descr="http://kolizej.at.ua/_fr/2/s55996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573016"/>
            <a:ext cx="2050696" cy="2730029"/>
          </a:xfrm>
          <a:prstGeom prst="rect">
            <a:avLst/>
          </a:prstGeom>
          <a:noFill/>
        </p:spPr>
      </p:pic>
      <p:pic>
        <p:nvPicPr>
          <p:cNvPr id="17418" name="Picture 10" descr="http://www.edu.ru/files/pics/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2532998" y="3955834"/>
            <a:ext cx="2752814" cy="198717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835696" y="476672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Глиняная книга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5656" y="3140968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Папирус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Древняя Греция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4149080"/>
            <a:ext cx="3970784" cy="208823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    Пергамент</a:t>
            </a:r>
            <a:r>
              <a:rPr lang="ru-RU" dirty="0"/>
              <a:t> </a:t>
            </a:r>
            <a:r>
              <a:rPr lang="ru-RU" dirty="0" smtClean="0"/>
              <a:t>- материал для письма из недублёной кожи животных.</a:t>
            </a:r>
            <a:endParaRPr lang="ru-RU" dirty="0"/>
          </a:p>
        </p:txBody>
      </p:sp>
      <p:pic>
        <p:nvPicPr>
          <p:cNvPr id="20482" name="Picture 2" descr="http://www.rutur.com/upli/gree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28800"/>
            <a:ext cx="4010025" cy="4608512"/>
          </a:xfrm>
          <a:prstGeom prst="rect">
            <a:avLst/>
          </a:prstGeom>
          <a:noFill/>
        </p:spPr>
      </p:pic>
      <p:pic>
        <p:nvPicPr>
          <p:cNvPr id="20484" name="Picture 4" descr="http://img1.liveinternet.ru/images/attach/c/2/74/522/74522601_large_4732099757529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980728"/>
            <a:ext cx="1824137" cy="1803169"/>
          </a:xfrm>
          <a:prstGeom prst="rect">
            <a:avLst/>
          </a:prstGeom>
          <a:noFill/>
        </p:spPr>
      </p:pic>
      <p:pic>
        <p:nvPicPr>
          <p:cNvPr id="20486" name="Picture 6" descr="http://weasley-room.narod.ru/pergament4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196752"/>
            <a:ext cx="2172243" cy="28740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3darchaeology.3dn.ru/_ph/52/2/4780641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548680"/>
            <a:ext cx="4222230" cy="5760640"/>
          </a:xfrm>
          <a:prstGeom prst="rect">
            <a:avLst/>
          </a:prstGeom>
          <a:noFill/>
        </p:spPr>
      </p:pic>
      <p:pic>
        <p:nvPicPr>
          <p:cNvPr id="21508" name="Picture 4" descr="http://randewoo.ru/img/rand/articles/f1ca48092bb9f45a58b5017804876eb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836712"/>
            <a:ext cx="3113742" cy="2448272"/>
          </a:xfrm>
          <a:prstGeom prst="rect">
            <a:avLst/>
          </a:prstGeom>
          <a:noFill/>
        </p:spPr>
      </p:pic>
      <p:pic>
        <p:nvPicPr>
          <p:cNvPr id="21510" name="Picture 6" descr="http://demsvet.ru/wp-content/uploads/2012/02/tehnologiya-izgotovleniya-drevnekitayskih-bambukovyh-kn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293096"/>
            <a:ext cx="3073503" cy="187220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15616" y="3573016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Бамбуковые книги</a:t>
            </a:r>
            <a:endParaRPr lang="ru-RU" sz="2800" dirty="0"/>
          </a:p>
        </p:txBody>
      </p:sp>
      <p:pic>
        <p:nvPicPr>
          <p:cNvPr id="8" name="Picture 4" descr="http://img1.liveinternet.ru/images/attach/c/2/74/522/74522601_large_4732099757529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308304" y="4077072"/>
            <a:ext cx="1582861" cy="1515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sr.gallerix.ru/431254035/_UNK/766338911/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708920"/>
            <a:ext cx="7466062" cy="353605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83768" y="1988840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Китайская книга на шёлке</a:t>
            </a:r>
            <a:endParaRPr lang="ru-RU" sz="2800" dirty="0"/>
          </a:p>
        </p:txBody>
      </p:sp>
      <p:pic>
        <p:nvPicPr>
          <p:cNvPr id="6" name="Рисунок 5" descr="Иероглиф Книга"/>
          <p:cNvPicPr/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1584176" cy="18722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sitekid.ru/drevny-evropa/03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205810"/>
            <a:ext cx="3784873" cy="3094803"/>
          </a:xfrm>
          <a:prstGeom prst="rect">
            <a:avLst/>
          </a:prstGeom>
          <a:noFill/>
        </p:spPr>
      </p:pic>
      <p:pic>
        <p:nvPicPr>
          <p:cNvPr id="5" name="Picture 4" descr="http://img1.liveinternet.ru/images/attach/c/2/74/522/74522601_large_4732099757529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523378" y="2348880"/>
            <a:ext cx="1225085" cy="1227105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043608" y="620688"/>
            <a:ext cx="590465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790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·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 =                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600 : 4 =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64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·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 =                  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98 : 7 =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36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·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7 =                  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72 : 6 =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25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·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 =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900 : 3 =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78 : 6 =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800 : 8 =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539552" y="4257963"/>
            <a:ext cx="460851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1580 300 150 252 192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192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150 125 14 14 13 192 12 13 10 150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4437112"/>
            <a:ext cx="23489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Иоганн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9672" y="5445224"/>
            <a:ext cx="33746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Гуттенберг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23556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2331</TotalTime>
  <Words>550</Words>
  <Application>Microsoft Office PowerPoint</Application>
  <PresentationFormat>Экран (4:3)</PresentationFormat>
  <Paragraphs>112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Интегрированный урок математики и окружающего мира на тему:  «Закрепление пройденного. Появление книгопечатания»</vt:lpstr>
      <vt:lpstr>Отгадай загадку:</vt:lpstr>
      <vt:lpstr>Слайд 3</vt:lpstr>
      <vt:lpstr>Слайд 4</vt:lpstr>
      <vt:lpstr>Слайд 5</vt:lpstr>
      <vt:lpstr>Древняя Греция</vt:lpstr>
      <vt:lpstr>Слайд 7</vt:lpstr>
      <vt:lpstr>Слайд 8</vt:lpstr>
      <vt:lpstr>Слайд 9</vt:lpstr>
      <vt:lpstr>Иоганн Гуттенберг</vt:lpstr>
      <vt:lpstr>Слайд 11</vt:lpstr>
      <vt:lpstr>Слайд 12</vt:lpstr>
      <vt:lpstr>Русь.</vt:lpstr>
      <vt:lpstr>Слайд 14</vt:lpstr>
      <vt:lpstr>Слайд 15</vt:lpstr>
      <vt:lpstr>Первая рукописная книга.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Кроссворд.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Интегрированный урок математики и окружающего мира на тему: «Закрепление пройденного. Появление книгопечатания»</dc:title>
  <dc:creator>Оксана</dc:creator>
  <cp:lastModifiedBy>Оксана</cp:lastModifiedBy>
  <cp:revision>36</cp:revision>
  <dcterms:created xsi:type="dcterms:W3CDTF">2013-02-21T22:00:40Z</dcterms:created>
  <dcterms:modified xsi:type="dcterms:W3CDTF">2013-04-07T15:20:42Z</dcterms:modified>
</cp:coreProperties>
</file>