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58" r:id="rId7"/>
    <p:sldId id="261" r:id="rId8"/>
    <p:sldId id="273" r:id="rId9"/>
    <p:sldId id="266" r:id="rId10"/>
    <p:sldId id="264" r:id="rId11"/>
    <p:sldId id="268" r:id="rId12"/>
    <p:sldId id="269" r:id="rId13"/>
    <p:sldId id="27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3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66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3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30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58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31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3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8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CEB9-E5DF-4D4D-9EB8-B8F1D7DADC4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CEB9-E5DF-4D4D-9EB8-B8F1D7DADC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2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293096"/>
            <a:ext cx="4678288" cy="794519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Влажность воздуха.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Способы измерения влажности воздуха.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 8 класс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589240"/>
            <a:ext cx="2736304" cy="57606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Futura Md BT" pitchFamily="34" charset="0"/>
              </a:rPr>
              <a:t>Учитель физики Бровкина Ю.В. </a:t>
            </a:r>
          </a:p>
          <a:p>
            <a:pPr algn="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Futura Md BT" pitchFamily="34" charset="0"/>
              </a:rPr>
              <a:t>МОУ «СОШ №22 с УИОП»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907704" y="1171816"/>
            <a:ext cx="1296144" cy="3789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lvl="0" algn="l" fontAlgn="base">
              <a:spcAft>
                <a:spcPct val="0"/>
              </a:spcAft>
            </a:pPr>
            <a:r>
              <a:rPr lang="ru-RU" sz="144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При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endParaRPr lang="ru-RU" sz="25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64080" y="1159640"/>
            <a:ext cx="1728192" cy="7200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i="1" dirty="0" smtClean="0"/>
              <a:t>ρ</a:t>
            </a:r>
            <a:r>
              <a:rPr lang="ru-RU" sz="2000" i="1" dirty="0" smtClean="0"/>
              <a:t>а=</a:t>
            </a:r>
            <a:r>
              <a:rPr lang="el-GR" sz="3600" i="1" dirty="0">
                <a:solidFill>
                  <a:prstClr val="black"/>
                </a:solidFill>
              </a:rPr>
              <a:t> </a:t>
            </a:r>
            <a:r>
              <a:rPr lang="el-GR" sz="3600" i="1" dirty="0" smtClean="0">
                <a:solidFill>
                  <a:prstClr val="black"/>
                </a:solidFill>
              </a:rPr>
              <a:t>ρ</a:t>
            </a:r>
            <a:r>
              <a:rPr lang="ru-RU" sz="2000" i="1" dirty="0" smtClean="0">
                <a:solidFill>
                  <a:prstClr val="black"/>
                </a:solidFill>
              </a:rPr>
              <a:t>н</a:t>
            </a:r>
            <a:endParaRPr lang="ru-RU" sz="2000" i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765135"/>
              </p:ext>
            </p:extLst>
          </p:nvPr>
        </p:nvGraphicFramePr>
        <p:xfrm>
          <a:off x="5999163" y="1231900"/>
          <a:ext cx="19732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Формула" r:id="rId4" imgW="634680" imgH="203040" progId="Equation.3">
                  <p:embed/>
                </p:oleObj>
              </mc:Choice>
              <mc:Fallback>
                <p:oleObj name="Формула" r:id="rId4" imgW="634680" imgH="203040" progId="Equation.3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1231900"/>
                        <a:ext cx="197326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412032" y="1988840"/>
            <a:ext cx="7336432" cy="122413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lvl="0" algn="l" fontAlgn="base">
              <a:spcAft>
                <a:spcPct val="0"/>
              </a:spcAft>
            </a:pPr>
            <a:r>
              <a:rPr lang="ru-RU" sz="144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Точка росы - </a:t>
            </a:r>
            <a:r>
              <a:rPr lang="ru-RU" sz="9600" dirty="0" smtClean="0">
                <a:latin typeface="+mn-lt"/>
                <a:ea typeface="+mn-ea"/>
              </a:rPr>
              <a:t>т</a:t>
            </a:r>
            <a:r>
              <a:rPr lang="ru-RU" sz="9600" dirty="0" smtClean="0">
                <a:latin typeface="+mn-lt"/>
                <a:ea typeface="Times New Roman"/>
              </a:rPr>
              <a:t>емпература, </a:t>
            </a:r>
            <a:r>
              <a:rPr lang="ru-RU" sz="9600" dirty="0">
                <a:latin typeface="+mn-lt"/>
                <a:ea typeface="Times New Roman"/>
              </a:rPr>
              <a:t>при которой пар, находящийся в воздухе, становится насыщенным в процессе охлаждения</a:t>
            </a:r>
            <a:r>
              <a:rPr lang="ru-RU" sz="14400" dirty="0" smtClean="0"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ru-RU" sz="2500" dirty="0" smtClean="0">
                <a:latin typeface="+mn-lt"/>
                <a:ea typeface="+mn-ea"/>
                <a:cs typeface="Times New Roman" pitchFamily="18" charset="0"/>
              </a:rPr>
              <a:t> </a:t>
            </a:r>
            <a:endParaRPr lang="ru-RU" sz="2500" dirty="0"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48" y="6312384"/>
            <a:ext cx="768096" cy="34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4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67744" y="404664"/>
            <a:ext cx="6624736" cy="7920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lvl="0" algn="l" fontAlgn="base">
              <a:spcAft>
                <a:spcPct val="0"/>
              </a:spcAft>
            </a:pPr>
            <a:r>
              <a:rPr lang="ru-RU" sz="144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Приборы для определения влажности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endParaRPr lang="ru-RU" sz="25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50" y="5379912"/>
            <a:ext cx="1039194" cy="10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5199" y="1378696"/>
            <a:ext cx="2808312" cy="5760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Психрометр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645248"/>
            <a:ext cx="936105" cy="101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8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67744" y="404664"/>
            <a:ext cx="6624736" cy="7920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lvl="0" algn="l" fontAlgn="base">
              <a:spcAft>
                <a:spcPct val="0"/>
              </a:spcAft>
            </a:pPr>
            <a:r>
              <a:rPr lang="ru-RU" sz="144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Приборы для определения влажности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endParaRPr lang="ru-RU" sz="25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9851" y="1090664"/>
            <a:ext cx="2808312" cy="5760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Психрометр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79712" y="1844824"/>
            <a:ext cx="6624736" cy="7920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Определение влажности в кабинетах школы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38892"/>
              </p:ext>
            </p:extLst>
          </p:nvPr>
        </p:nvGraphicFramePr>
        <p:xfrm>
          <a:off x="251520" y="3066212"/>
          <a:ext cx="8784977" cy="28830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0120"/>
                <a:gridCol w="1440160"/>
                <a:gridCol w="1656184"/>
                <a:gridCol w="1235082"/>
                <a:gridCol w="1550039"/>
                <a:gridCol w="1823392"/>
              </a:tblGrid>
              <a:tr h="1315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кабинета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Температура воздуха, </a:t>
                      </a:r>
                      <a:r>
                        <a:rPr lang="ru-RU" sz="18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Показания влажного термометра, </a:t>
                      </a:r>
                      <a:r>
                        <a:rPr lang="ru-RU" sz="1800" baseline="30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Разность температур, </a:t>
                      </a:r>
                      <a:r>
                        <a:rPr lang="ru-RU" sz="1600" baseline="30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Относительная влажность воздуха,%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Абсолютная влажность воздуха, г/м3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2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67744" y="404664"/>
            <a:ext cx="6624736" cy="7920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lvl="0" algn="l" fontAlgn="base">
              <a:spcAft>
                <a:spcPct val="0"/>
              </a:spcAft>
            </a:pPr>
            <a:r>
              <a:rPr lang="ru-RU" sz="144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Приборы для определения влажности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endParaRPr lang="ru-RU" sz="25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469" y="1539272"/>
            <a:ext cx="2808312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Гигрометр конденсационный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1539272"/>
            <a:ext cx="2808312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Гигрометр волосяной</a:t>
            </a:r>
            <a:endParaRPr lang="ru-RU" dirty="0"/>
          </a:p>
        </p:txBody>
      </p:sp>
      <p:sp>
        <p:nvSpPr>
          <p:cNvPr id="2" name="AutoShape 2" descr="http://%D0%BB%D0%B5%D0%BD%D0%B024.%D1%80%D1%84/%D0%A4%D0%B8%D0%B7%D0%B8%D0%BA%D0%B0_8_%D0%BA%D0%BB_%D0%9F%D0%B5%D1%80%D1%8B%D1%88%D0%BA%D0%B8%D0%BD_%D0%93%D0%94%D0%97/19.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5817936"/>
            <a:ext cx="360040" cy="86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2608"/>
            <a:ext cx="1008112" cy="10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7416" y="332656"/>
            <a:ext cx="3261048" cy="792088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Стихотворение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179512" y="3861048"/>
            <a:ext cx="3744416" cy="2664296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Влажность – это количество водяных паров в воздухе.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980728"/>
            <a:ext cx="2700808" cy="288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Дождь лил три дня, но подумаешь, важность…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Только замучила дикая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влажность: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олосы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вьются, бельишко не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сохнет,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Солнце за дымкой обиженно охнет…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836712"/>
            <a:ext cx="3261048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Распределите на две группы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01075" y="1633901"/>
            <a:ext cx="654901" cy="36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2230585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Зима</a:t>
            </a:r>
            <a:endParaRPr lang="ru-RU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272953"/>
            <a:ext cx="324036" cy="24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72200" y="2017556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Тропики</a:t>
            </a:r>
            <a:endParaRPr lang="ru-RU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03" y="6458461"/>
            <a:ext cx="274671" cy="18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09445" y="4721679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Пустыня</a:t>
            </a:r>
            <a:endParaRPr lang="ru-RU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21" y="4931563"/>
            <a:ext cx="167554" cy="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36321" y="3202809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Сочи</a:t>
            </a:r>
            <a:endParaRPr lang="ru-RU" dirty="0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1" y="6564853"/>
            <a:ext cx="306301" cy="2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053" y="4563444"/>
            <a:ext cx="1322678" cy="83739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Степной Крым</a:t>
            </a:r>
            <a:endParaRPr lang="ru-RU" dirty="0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82" y="6458461"/>
            <a:ext cx="287367" cy="18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6088" y="6002491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Лето</a:t>
            </a:r>
            <a:endParaRPr lang="ru-RU" dirty="0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366206"/>
            <a:ext cx="350569" cy="23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2060" y="1901937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Сауна</a:t>
            </a:r>
            <a:endParaRPr lang="ru-RU" dirty="0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515981"/>
            <a:ext cx="251244" cy="23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846" y="2901573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Баня русская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5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84784"/>
            <a:ext cx="3261048" cy="792088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Сухой воздух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463971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333537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Баня русская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64271" y="4406619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Сауна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24403" y="5589240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284984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Степной Крым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302719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Пустыня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2302719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Тропики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3295886"/>
            <a:ext cx="172819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33747" y="1484784"/>
            <a:ext cx="32610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Влажный воздух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36096" y="836712"/>
            <a:ext cx="3261048" cy="792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Цели урока: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2060848"/>
            <a:ext cx="5760640" cy="40324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r">
              <a:buFontTx/>
              <a:buChar char="-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Определить влажность как физическую величину, её единицу измерения</a:t>
            </a:r>
          </a:p>
          <a:p>
            <a:pPr marL="285750" indent="-285750" algn="r">
              <a:buFontTx/>
              <a:buChar char="-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  <a:p>
            <a:pPr marL="285750" indent="-285750" algn="r">
              <a:buFontTx/>
              <a:buChar char="-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Узнать формулу </a:t>
            </a:r>
          </a:p>
          <a:p>
            <a:pPr marL="285750" indent="-285750" algn="r">
              <a:buFontTx/>
              <a:buChar char="-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  <a:p>
            <a:pPr marL="285750" indent="-285750" algn="r">
              <a:buFontTx/>
              <a:buChar char="-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Определить способы измерения влажности и приборы</a:t>
            </a:r>
          </a:p>
          <a:p>
            <a:pPr marL="285750" indent="-285750" algn="r">
              <a:buFontTx/>
              <a:buChar char="-"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  <a:p>
            <a:pPr marL="285750" indent="-285750" algn="r">
              <a:buFontTx/>
              <a:buChar char="-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Узнать о применении знаний о влажности в жизни  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  <a14:imgEffect>
                      <a14:saturation sat="170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31540" y="2581306"/>
            <a:ext cx="3528392" cy="235986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ru-RU" sz="25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показывает</a:t>
            </a:r>
            <a:r>
              <a:rPr lang="ru-RU" sz="25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, сколько граммов водяного пара содержится в воздухе объёмом 1 м</a:t>
            </a:r>
            <a:r>
              <a:rPr lang="ru-RU" sz="2500" baseline="300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3</a:t>
            </a:r>
            <a:endParaRPr lang="ru-RU" sz="25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0" algn="l" eaLnBrk="0" fontAlgn="base" hangingPunct="0">
              <a:spcAft>
                <a:spcPct val="0"/>
              </a:spcAft>
            </a:pPr>
            <a:r>
              <a:rPr lang="ru-RU" sz="25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при данных условиях, т.е. плотность водяного пара.</a:t>
            </a:r>
            <a:endParaRPr lang="ru-RU" sz="25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285750" indent="-285750" algn="r">
              <a:buFontTx/>
              <a:buChar char="-"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40294" y="2313336"/>
            <a:ext cx="3837112" cy="44280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ru-RU" sz="2500" b="1" dirty="0" smtClean="0">
                <a:solidFill>
                  <a:srgbClr val="512373"/>
                </a:solidFill>
                <a:latin typeface="+mn-lt"/>
                <a:ea typeface="+mn-ea"/>
                <a:cs typeface="Times New Roman" pitchFamily="18" charset="0"/>
              </a:rPr>
              <a:t>Плотность насыщенных водяных паров </a:t>
            </a: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Bef>
                <a:spcPts val="0"/>
              </a:spcBef>
              <a:spcAft>
                <a:spcPct val="0"/>
              </a:spcAft>
            </a:pPr>
            <a:r>
              <a:rPr lang="ru-RU" sz="31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показывает, сколько </a:t>
            </a:r>
            <a:r>
              <a:rPr lang="ru-RU" sz="240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максимально граммов </a:t>
            </a:r>
            <a:r>
              <a:rPr lang="ru-RU" sz="24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водяного пара </a:t>
            </a:r>
            <a:r>
              <a:rPr lang="ru-RU" sz="240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может содержится </a:t>
            </a:r>
            <a:r>
              <a:rPr lang="ru-RU" sz="24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в воздухе объёмом 1 м</a:t>
            </a:r>
            <a:r>
              <a:rPr lang="ru-RU" sz="2400" baseline="300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ea typeface="+mn-ea"/>
              <a:cs typeface="+mn-cs"/>
            </a:endParaRPr>
          </a:p>
          <a:p>
            <a:pPr lvl="0" algn="l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при данных условиях, </a:t>
            </a:r>
            <a:r>
              <a:rPr lang="ru-RU" sz="24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тогда пар будет насыщенным</a:t>
            </a:r>
            <a:r>
              <a:rPr lang="ru-RU" sz="2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endParaRPr lang="en-US" sz="27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657090"/>
            <a:ext cx="1728192" cy="7200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i="1" dirty="0" smtClean="0"/>
              <a:t>ρ</a:t>
            </a:r>
            <a:r>
              <a:rPr lang="ru-RU" sz="2000" i="1" dirty="0" smtClean="0"/>
              <a:t>а</a:t>
            </a:r>
            <a:endParaRPr lang="ru-RU" sz="2000" i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66920" y="1764748"/>
            <a:ext cx="1383560" cy="6148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г/м</a:t>
            </a:r>
            <a:r>
              <a:rPr lang="ru-RU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кг/м</a:t>
            </a:r>
            <a:r>
              <a:rPr lang="ru-RU" baseline="30000" dirty="0" smtClean="0">
                <a:latin typeface="Times New Roman"/>
                <a:ea typeface="Times New Roman"/>
              </a:rPr>
              <a:t>3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01966" y="3209778"/>
            <a:ext cx="1728192" cy="7200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i="1" dirty="0" smtClean="0"/>
              <a:t>ρ</a:t>
            </a:r>
            <a:r>
              <a:rPr lang="ru-RU" sz="2000" i="1" dirty="0" smtClean="0"/>
              <a:t>н</a:t>
            </a:r>
            <a:endParaRPr lang="ru-RU" sz="2000" i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16" y="5445224"/>
            <a:ext cx="720080" cy="70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44323"/>
            <a:ext cx="432048" cy="4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27584" y="567852"/>
            <a:ext cx="3528392" cy="10245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512373"/>
                </a:solidFill>
                <a:latin typeface="+mn-lt"/>
                <a:ea typeface="+mn-ea"/>
                <a:cs typeface="Times New Roman" pitchFamily="18" charset="0"/>
              </a:rPr>
              <a:t>Абсолютная влажность</a:t>
            </a:r>
            <a:endParaRPr lang="en-US" sz="2400" b="1" dirty="0">
              <a:solidFill>
                <a:srgbClr val="512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08104" y="548680"/>
            <a:ext cx="3261048" cy="792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solidFill>
                  <a:srgbClr val="9BBB59">
                    <a:lumMod val="50000"/>
                  </a:srgbClr>
                </a:solidFill>
                <a:latin typeface="Futura Md BT" pitchFamily="34" charset="0"/>
              </a:rPr>
              <a:t>:</a:t>
            </a:r>
            <a:endParaRPr lang="en-US" sz="3200" dirty="0">
              <a:solidFill>
                <a:srgbClr val="9BBB59">
                  <a:lumMod val="50000"/>
                </a:srgbClr>
              </a:solidFill>
              <a:latin typeface="Futura Md B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708920"/>
            <a:ext cx="4332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91" y="5104743"/>
            <a:ext cx="456381" cy="30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59288" y="620688"/>
            <a:ext cx="3837112" cy="9361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Плотность насыщенных водяных паров </a:t>
            </a:r>
          </a:p>
          <a:p>
            <a:pPr marL="285750" indent="-285750">
              <a:buFontTx/>
              <a:buChar char="-"/>
            </a:pPr>
            <a:endParaRPr lang="en-US" sz="27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619664"/>
            <a:ext cx="1728192" cy="7200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i="1" dirty="0" smtClean="0"/>
              <a:t>ρ</a:t>
            </a:r>
            <a:r>
              <a:rPr lang="ru-RU" sz="2000" i="1" dirty="0" smtClean="0"/>
              <a:t>н</a:t>
            </a:r>
            <a:endParaRPr lang="ru-RU" sz="2000" i="1" dirty="0"/>
          </a:p>
        </p:txBody>
      </p:sp>
      <p:pic>
        <p:nvPicPr>
          <p:cNvPr id="4098" name="Picture 2" descr="http://fs00.infourok.ru/images/doc/233/88665/2/hello_html_16e2fa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6068683"/>
            <a:ext cx="1008112" cy="5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77105" y="971083"/>
            <a:ext cx="4117582" cy="465036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ru-RU" sz="5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Относительная  влажность</a:t>
            </a:r>
          </a:p>
          <a:p>
            <a:pPr lvl="0" algn="l" fontAlgn="base">
              <a:spcAft>
                <a:spcPct val="0"/>
              </a:spcAft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lvl="0" algn="l" fontAlgn="base">
              <a:spcAft>
                <a:spcPct val="0"/>
              </a:spcAft>
            </a:pPr>
            <a:endParaRPr lang="ru-RU" sz="25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25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endParaRPr lang="ru-RU" sz="3100" dirty="0" smtClean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31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-это </a:t>
            </a:r>
            <a:r>
              <a:rPr lang="ru-RU" sz="31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отношение абсолютной влажности воздуха  </a:t>
            </a:r>
            <a:r>
              <a:rPr lang="ru-RU" sz="31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     </a:t>
            </a:r>
            <a:r>
              <a:rPr lang="ru-RU" sz="31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к плотности                                </a:t>
            </a:r>
            <a:r>
              <a:rPr lang="ru-RU" sz="31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  насыщенного </a:t>
            </a:r>
            <a:r>
              <a:rPr lang="ru-RU" sz="31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водяного пара при той же температуре, выраженной в процентах.</a:t>
            </a:r>
            <a:endParaRPr lang="ru-RU" sz="31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0912" y="2094047"/>
            <a:ext cx="3529965" cy="135687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333094"/>
              </p:ext>
            </p:extLst>
          </p:nvPr>
        </p:nvGraphicFramePr>
        <p:xfrm>
          <a:off x="2157097" y="2098277"/>
          <a:ext cx="2957598" cy="139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Формула" r:id="rId4" imgW="952087" imgH="444307" progId="Equation.3">
                  <p:embed/>
                </p:oleObj>
              </mc:Choice>
              <mc:Fallback>
                <p:oleObj name="Формула" r:id="rId4" imgW="95208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097" y="2098277"/>
                        <a:ext cx="2957598" cy="1390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79712" y="5373216"/>
            <a:ext cx="2418331" cy="6986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/>
                <a:ea typeface="Times New Roman"/>
              </a:rPr>
              <a:t>%</a:t>
            </a:r>
            <a:endParaRPr lang="ru-RU" sz="36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844824"/>
            <a:ext cx="792088" cy="109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290</Words>
  <Application>Microsoft Office PowerPoint</Application>
  <PresentationFormat>Экран (4:3)</PresentationFormat>
  <Paragraphs>142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Формула</vt:lpstr>
      <vt:lpstr>Влажность воздуха. Способы измерения влажности воздуха.  8 класс</vt:lpstr>
      <vt:lpstr>Стихотворение</vt:lpstr>
      <vt:lpstr>Распределите на две группы </vt:lpstr>
      <vt:lpstr>Сухой воздух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Андрей</cp:lastModifiedBy>
  <cp:revision>29</cp:revision>
  <dcterms:created xsi:type="dcterms:W3CDTF">2013-08-06T08:40:55Z</dcterms:created>
  <dcterms:modified xsi:type="dcterms:W3CDTF">2016-03-12T10:35:16Z</dcterms:modified>
</cp:coreProperties>
</file>